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290" r:id="rId3"/>
    <p:sldId id="310" r:id="rId4"/>
    <p:sldId id="311" r:id="rId5"/>
    <p:sldId id="315" r:id="rId6"/>
    <p:sldId id="313" r:id="rId7"/>
    <p:sldId id="316" r:id="rId8"/>
    <p:sldId id="317" r:id="rId9"/>
    <p:sldId id="284" r:id="rId10"/>
    <p:sldId id="318" r:id="rId11"/>
    <p:sldId id="324" r:id="rId12"/>
    <p:sldId id="319" r:id="rId13"/>
    <p:sldId id="320" r:id="rId14"/>
    <p:sldId id="312" r:id="rId15"/>
    <p:sldId id="321" r:id="rId16"/>
    <p:sldId id="314" r:id="rId17"/>
    <p:sldId id="309" r:id="rId18"/>
    <p:sldId id="281" r:id="rId19"/>
    <p:sldId id="282" r:id="rId20"/>
    <p:sldId id="276" r:id="rId21"/>
    <p:sldId id="325" r:id="rId22"/>
  </p:sldIdLst>
  <p:sldSz cx="12192000" cy="6858000"/>
  <p:notesSz cx="6858000" cy="9144000"/>
  <p:embeddedFontLs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나눔스퀘어_ac 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7146CD7B-AC03-4A45-A250-6EDB567E48AA}">
          <p14:sldIdLst>
            <p14:sldId id="307"/>
            <p14:sldId id="290"/>
          </p14:sldIdLst>
        </p14:section>
        <p14:section name="서론_수정후" id="{153FFFC5-951A-4CA6-B39B-72F4A35363F6}">
          <p14:sldIdLst>
            <p14:sldId id="310"/>
            <p14:sldId id="311"/>
            <p14:sldId id="315"/>
            <p14:sldId id="313"/>
            <p14:sldId id="316"/>
          </p14:sldIdLst>
        </p14:section>
        <p14:section name="본론" id="{4A81C359-A658-4FB1-A8FE-A7AC4AE4D0F3}">
          <p14:sldIdLst>
            <p14:sldId id="317"/>
            <p14:sldId id="284"/>
            <p14:sldId id="318"/>
            <p14:sldId id="324"/>
            <p14:sldId id="319"/>
            <p14:sldId id="320"/>
            <p14:sldId id="312"/>
            <p14:sldId id="321"/>
            <p14:sldId id="314"/>
          </p14:sldIdLst>
        </p14:section>
        <p14:section name="결론" id="{CDDB4C1C-ACA3-408B-B4E7-4F9672265AC4}">
          <p14:sldIdLst>
            <p14:sldId id="309"/>
            <p14:sldId id="281"/>
            <p14:sldId id="282"/>
            <p14:sldId id="276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B4"/>
    <a:srgbClr val="CB8896"/>
    <a:srgbClr val="FF7C80"/>
    <a:srgbClr val="132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85360" autoAdjust="0"/>
  </p:normalViewPr>
  <p:slideViewPr>
    <p:cSldViewPr snapToGrid="0">
      <p:cViewPr>
        <p:scale>
          <a:sx n="66" d="100"/>
          <a:sy n="66" d="100"/>
        </p:scale>
        <p:origin x="1589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7736F13-D943-41D7-827F-AA1E9055D2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31BC3-438B-40E7-AB99-1AB2A76D2C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CCF0E-74CD-4C9E-A02C-4CFD9E2E26B5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115597-1962-4020-B302-534351B4DE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A361EB-43BE-4493-B9A2-7500C18A20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CC60D-C61A-4BB8-9C26-53F5E4DE4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6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A0226-B5D5-44A6-929C-9E40DCBA8E6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A671E-31A3-4C4B-93B7-EDC9DE6C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1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51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5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6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8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1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1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8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6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2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3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A671E-31A3-4C4B-93B7-EDC9DE6C9C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9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99BB-6248-4C96-84FE-71C8D048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2E2BB-E061-4DA4-B5DF-41D3C1D5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50CF9-103D-4063-B145-BDF2E47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5BFF-32A3-4832-8B1E-D8A39927C624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AA441-6FD9-441D-AEF1-0DD7817C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17C46-7DAF-450D-9B94-33BD422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데이콘] 제주 빅데이터 경진대회 | 공모전 대외활동-링커리어">
            <a:extLst>
              <a:ext uri="{FF2B5EF4-FFF2-40B4-BE49-F238E27FC236}">
                <a16:creationId xmlns:a16="http://schemas.microsoft.com/office/drawing/2014/main" id="{ED98BBA4-356F-4D78-95A7-463921B4D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4" y="6134580"/>
            <a:ext cx="579797" cy="57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55E85-C42B-4FE7-8598-E1D62BCB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E6E12-F467-406D-9CA7-067347F2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D0B1B-C57D-4B62-AB22-FBBDEE92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D217-79D3-4404-84DC-08A6C31B2F6C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355D5-8D2C-42F0-91AB-2F601A88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D1FDE-500F-4B1A-80A2-24F72834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7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CAB255E9-DDD9-4D29-8E06-2F75CE5FFFE9}"/>
              </a:ext>
            </a:extLst>
          </p:cNvPr>
          <p:cNvSpPr/>
          <p:nvPr userDrawn="1"/>
        </p:nvSpPr>
        <p:spPr>
          <a:xfrm rot="16200000" flipV="1">
            <a:off x="-194564" y="273896"/>
            <a:ext cx="749351" cy="360221"/>
          </a:xfrm>
          <a:prstGeom prst="round2Same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B9FED-111F-4495-A3EB-98D76EDE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33A-E917-468C-BDF9-3BA6A02E2AB9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B229A1-C598-4590-99E6-4179C04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03B6D-A281-4D3F-B34C-672C5980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5B0B9EE0-D4B5-4A4F-A6FA-FBD0BF677454}"/>
              </a:ext>
            </a:extLst>
          </p:cNvPr>
          <p:cNvSpPr/>
          <p:nvPr userDrawn="1"/>
        </p:nvSpPr>
        <p:spPr>
          <a:xfrm rot="16200000" flipV="1">
            <a:off x="-194565" y="1157816"/>
            <a:ext cx="749351" cy="360221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A09158EE-6369-4403-B4C7-FBFB8B57F829}"/>
              </a:ext>
            </a:extLst>
          </p:cNvPr>
          <p:cNvSpPr/>
          <p:nvPr userDrawn="1"/>
        </p:nvSpPr>
        <p:spPr>
          <a:xfrm rot="16200000" flipV="1">
            <a:off x="-194566" y="2041736"/>
            <a:ext cx="749351" cy="360221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89AF72-C88E-4E2A-8E5B-800D82DD62C6}"/>
              </a:ext>
            </a:extLst>
          </p:cNvPr>
          <p:cNvSpPr/>
          <p:nvPr userDrawn="1"/>
        </p:nvSpPr>
        <p:spPr>
          <a:xfrm>
            <a:off x="0" y="893813"/>
            <a:ext cx="434110" cy="926306"/>
          </a:xfrm>
          <a:prstGeom prst="rect">
            <a:avLst/>
          </a:prstGeom>
          <a:solidFill>
            <a:srgbClr val="13222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3DAF36-D8C7-4CAD-8DE4-F7217B2609A1}"/>
              </a:ext>
            </a:extLst>
          </p:cNvPr>
          <p:cNvSpPr/>
          <p:nvPr userDrawn="1"/>
        </p:nvSpPr>
        <p:spPr>
          <a:xfrm>
            <a:off x="0" y="1802899"/>
            <a:ext cx="434110" cy="926306"/>
          </a:xfrm>
          <a:prstGeom prst="rect">
            <a:avLst/>
          </a:prstGeom>
          <a:solidFill>
            <a:srgbClr val="13222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5FAD21-5C31-4E85-96A3-E93E4BD2120D}"/>
              </a:ext>
            </a:extLst>
          </p:cNvPr>
          <p:cNvSpPr/>
          <p:nvPr userDrawn="1"/>
        </p:nvSpPr>
        <p:spPr>
          <a:xfrm>
            <a:off x="-773135" y="168312"/>
            <a:ext cx="1888015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</a:t>
            </a:r>
            <a:endParaRPr lang="en-US" altLang="ko-KR" sz="1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7489E4-8602-4D81-9A54-074AE35E0217}"/>
              </a:ext>
            </a:extLst>
          </p:cNvPr>
          <p:cNvSpPr/>
          <p:nvPr userDrawn="1"/>
        </p:nvSpPr>
        <p:spPr>
          <a:xfrm>
            <a:off x="-773135" y="1053548"/>
            <a:ext cx="1888015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</a:t>
            </a:r>
            <a:endParaRPr lang="en-US" altLang="ko-KR" sz="1000" dirty="0">
              <a:solidFill>
                <a:srgbClr val="1322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A22E70-1738-4289-AA71-6CFE04A33E18}"/>
              </a:ext>
            </a:extLst>
          </p:cNvPr>
          <p:cNvSpPr/>
          <p:nvPr userDrawn="1"/>
        </p:nvSpPr>
        <p:spPr>
          <a:xfrm>
            <a:off x="-773135" y="1946704"/>
            <a:ext cx="1888015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</a:t>
            </a:r>
            <a:endParaRPr lang="en-US" altLang="ko-KR" sz="1000" dirty="0">
              <a:solidFill>
                <a:srgbClr val="1322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론</a:t>
            </a:r>
          </a:p>
        </p:txBody>
      </p:sp>
    </p:spTree>
    <p:extLst>
      <p:ext uri="{BB962C8B-B14F-4D97-AF65-F5344CB8AC3E}">
        <p14:creationId xmlns:p14="http://schemas.microsoft.com/office/powerpoint/2010/main" val="27942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B9FED-111F-4495-A3EB-98D76EDE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9430-44D8-45D9-9A92-3A3111E33C5A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B229A1-C598-4590-99E6-4179C04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03B6D-A281-4D3F-B34C-672C5980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382659C2-566E-4D8A-9539-157C298AC94F}"/>
              </a:ext>
            </a:extLst>
          </p:cNvPr>
          <p:cNvSpPr/>
          <p:nvPr userDrawn="1"/>
        </p:nvSpPr>
        <p:spPr>
          <a:xfrm rot="16200000" flipV="1">
            <a:off x="-194564" y="273896"/>
            <a:ext cx="749351" cy="360221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E099E80B-8083-411D-9BC3-C865DD9A2C5F}"/>
              </a:ext>
            </a:extLst>
          </p:cNvPr>
          <p:cNvSpPr/>
          <p:nvPr userDrawn="1"/>
        </p:nvSpPr>
        <p:spPr>
          <a:xfrm rot="16200000" flipV="1">
            <a:off x="-194565" y="1157816"/>
            <a:ext cx="749351" cy="360221"/>
          </a:xfrm>
          <a:prstGeom prst="round2Same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666303A6-A7DB-4011-A3D7-E04E10360E46}"/>
              </a:ext>
            </a:extLst>
          </p:cNvPr>
          <p:cNvSpPr/>
          <p:nvPr userDrawn="1"/>
        </p:nvSpPr>
        <p:spPr>
          <a:xfrm rot="16200000" flipV="1">
            <a:off x="-194566" y="2041736"/>
            <a:ext cx="749351" cy="360221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00D34B-4604-49DE-A890-E1DD7493B689}"/>
              </a:ext>
            </a:extLst>
          </p:cNvPr>
          <p:cNvSpPr/>
          <p:nvPr userDrawn="1"/>
        </p:nvSpPr>
        <p:spPr>
          <a:xfrm>
            <a:off x="-1" y="1"/>
            <a:ext cx="434110" cy="926306"/>
          </a:xfrm>
          <a:prstGeom prst="rect">
            <a:avLst/>
          </a:prstGeom>
          <a:solidFill>
            <a:srgbClr val="13222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2A86A1-E90E-49F3-A133-E98D75D6B06C}"/>
              </a:ext>
            </a:extLst>
          </p:cNvPr>
          <p:cNvSpPr/>
          <p:nvPr userDrawn="1"/>
        </p:nvSpPr>
        <p:spPr>
          <a:xfrm>
            <a:off x="0" y="1802899"/>
            <a:ext cx="434110" cy="926306"/>
          </a:xfrm>
          <a:prstGeom prst="rect">
            <a:avLst/>
          </a:prstGeom>
          <a:solidFill>
            <a:srgbClr val="13222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6B23C-AC84-49A5-9FD9-B3F93A88B079}"/>
              </a:ext>
            </a:extLst>
          </p:cNvPr>
          <p:cNvSpPr/>
          <p:nvPr userDrawn="1"/>
        </p:nvSpPr>
        <p:spPr>
          <a:xfrm>
            <a:off x="-773135" y="168312"/>
            <a:ext cx="1888015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</a:t>
            </a:r>
            <a:endParaRPr lang="en-US" altLang="ko-KR" sz="1000" dirty="0">
              <a:solidFill>
                <a:srgbClr val="1322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481D69-5AEB-489E-A45C-F7262A744D52}"/>
              </a:ext>
            </a:extLst>
          </p:cNvPr>
          <p:cNvSpPr/>
          <p:nvPr userDrawn="1"/>
        </p:nvSpPr>
        <p:spPr>
          <a:xfrm>
            <a:off x="-773135" y="1053548"/>
            <a:ext cx="1888015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</a:t>
            </a:r>
            <a:endParaRPr lang="en-US" altLang="ko-KR" sz="1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4B0D6-45F2-4196-8431-DFAFC84DF2EC}"/>
              </a:ext>
            </a:extLst>
          </p:cNvPr>
          <p:cNvSpPr/>
          <p:nvPr userDrawn="1"/>
        </p:nvSpPr>
        <p:spPr>
          <a:xfrm>
            <a:off x="-773135" y="1946704"/>
            <a:ext cx="1888015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</a:t>
            </a:r>
            <a:endParaRPr lang="en-US" altLang="ko-KR" sz="1000" dirty="0">
              <a:solidFill>
                <a:srgbClr val="1322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론</a:t>
            </a:r>
          </a:p>
        </p:txBody>
      </p:sp>
    </p:spTree>
    <p:extLst>
      <p:ext uri="{BB962C8B-B14F-4D97-AF65-F5344CB8AC3E}">
        <p14:creationId xmlns:p14="http://schemas.microsoft.com/office/powerpoint/2010/main" val="9825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B9FED-111F-4495-A3EB-98D76EDE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8320-A897-4FE1-993F-D3066F72D67E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B229A1-C598-4590-99E6-4179C04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03B6D-A281-4D3F-B34C-672C5980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25E803-BACF-4464-948F-026AC82B725D}"/>
              </a:ext>
            </a:extLst>
          </p:cNvPr>
          <p:cNvGrpSpPr/>
          <p:nvPr userDrawn="1"/>
        </p:nvGrpSpPr>
        <p:grpSpPr>
          <a:xfrm>
            <a:off x="-773135" y="0"/>
            <a:ext cx="1888015" cy="2596522"/>
            <a:chOff x="-773135" y="0"/>
            <a:chExt cx="1888015" cy="259652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2556A05-E073-4FF7-8A6C-1D1D24E830B9}"/>
                </a:ext>
              </a:extLst>
            </p:cNvPr>
            <p:cNvGrpSpPr/>
            <p:nvPr/>
          </p:nvGrpSpPr>
          <p:grpSpPr>
            <a:xfrm>
              <a:off x="-1" y="0"/>
              <a:ext cx="434110" cy="2596522"/>
              <a:chOff x="-1" y="0"/>
              <a:chExt cx="434110" cy="2596522"/>
            </a:xfrm>
          </p:grpSpPr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889CCC76-44FB-44AA-9606-F41A77A59610}"/>
                  </a:ext>
                </a:extLst>
              </p:cNvPr>
              <p:cNvSpPr/>
              <p:nvPr/>
            </p:nvSpPr>
            <p:spPr>
              <a:xfrm rot="16200000" flipV="1">
                <a:off x="-194564" y="273896"/>
                <a:ext cx="749351" cy="360221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위쪽 모서리 10">
                <a:extLst>
                  <a:ext uri="{FF2B5EF4-FFF2-40B4-BE49-F238E27FC236}">
                    <a16:creationId xmlns:a16="http://schemas.microsoft.com/office/drawing/2014/main" id="{E75A1F18-F54C-4BBF-8378-C5A0D264BF85}"/>
                  </a:ext>
                </a:extLst>
              </p:cNvPr>
              <p:cNvSpPr/>
              <p:nvPr/>
            </p:nvSpPr>
            <p:spPr>
              <a:xfrm rot="16200000" flipV="1">
                <a:off x="-194565" y="1157816"/>
                <a:ext cx="749351" cy="360221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위쪽 모서리 11">
                <a:extLst>
                  <a:ext uri="{FF2B5EF4-FFF2-40B4-BE49-F238E27FC236}">
                    <a16:creationId xmlns:a16="http://schemas.microsoft.com/office/drawing/2014/main" id="{4F57A62A-E441-4E41-A95C-8E69436BDF40}"/>
                  </a:ext>
                </a:extLst>
              </p:cNvPr>
              <p:cNvSpPr/>
              <p:nvPr/>
            </p:nvSpPr>
            <p:spPr>
              <a:xfrm rot="16200000" flipV="1">
                <a:off x="-194566" y="2041736"/>
                <a:ext cx="749351" cy="360221"/>
              </a:xfrm>
              <a:prstGeom prst="round2Same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8211895-0A59-4986-8421-965AD5CED4C3}"/>
                  </a:ext>
                </a:extLst>
              </p:cNvPr>
              <p:cNvSpPr/>
              <p:nvPr/>
            </p:nvSpPr>
            <p:spPr>
              <a:xfrm>
                <a:off x="-1" y="0"/>
                <a:ext cx="434110" cy="1729165"/>
              </a:xfrm>
              <a:prstGeom prst="rect">
                <a:avLst/>
              </a:prstGeom>
              <a:solidFill>
                <a:srgbClr val="13222F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657832-555E-4312-87E8-D7BEB226B1D1}"/>
                </a:ext>
              </a:extLst>
            </p:cNvPr>
            <p:cNvSpPr/>
            <p:nvPr/>
          </p:nvSpPr>
          <p:spPr>
            <a:xfrm>
              <a:off x="-773135" y="168312"/>
              <a:ext cx="1888015" cy="531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1322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</a:t>
              </a:r>
              <a:endParaRPr lang="en-US" altLang="ko-KR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1322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론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5AD5E3-2421-4C31-863A-9C2EF521EA4F}"/>
                </a:ext>
              </a:extLst>
            </p:cNvPr>
            <p:cNvSpPr/>
            <p:nvPr/>
          </p:nvSpPr>
          <p:spPr>
            <a:xfrm>
              <a:off x="-773135" y="1053548"/>
              <a:ext cx="1888015" cy="531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1322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본</a:t>
              </a:r>
              <a:endParaRPr lang="en-US" altLang="ko-KR" sz="1000" dirty="0">
                <a:solidFill>
                  <a:srgbClr val="1322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1322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론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BE7E60-CD7D-4AF4-822F-99E94CD7A495}"/>
                </a:ext>
              </a:extLst>
            </p:cNvPr>
            <p:cNvSpPr/>
            <p:nvPr/>
          </p:nvSpPr>
          <p:spPr>
            <a:xfrm>
              <a:off x="-773135" y="1946704"/>
              <a:ext cx="1888015" cy="531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</a:t>
              </a:r>
              <a:endParaRPr lang="en-US" altLang="ko-KR" sz="1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32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F34253-0B50-4553-A156-1FDFD59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8BC76-E637-4192-9462-1E5F831C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CB1F2-2B69-4E7A-8665-8B087B54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78A2D66D-B9EE-4544-B483-BD46D12D59BD}" type="datetime1">
              <a:rPr lang="ko-KR" altLang="en-US" smtClean="0"/>
              <a:t>2020-09-19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BD0CE-8C1A-4E36-AF28-A2925DA4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DB5EE-7683-44D9-A2D9-3FCC88C7B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6765" y="63218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65939C2A-DFAF-4C83-A568-287C2BA814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B18B-ADC6-4D13-B7AB-5413D93E2DF4}"/>
              </a:ext>
            </a:extLst>
          </p:cNvPr>
          <p:cNvSpPr txBox="1"/>
          <p:nvPr userDrawn="1"/>
        </p:nvSpPr>
        <p:spPr>
          <a:xfrm>
            <a:off x="10397349" y="118904"/>
            <a:ext cx="1670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ToMiddles</a:t>
            </a:r>
            <a:endParaRPr lang="ko-KR" altLang="en-US" sz="1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Picture 2" descr="데이콘] 제주 빅데이터 경진대회 | 공모전 대외활동-링커리어">
            <a:extLst>
              <a:ext uri="{FF2B5EF4-FFF2-40B4-BE49-F238E27FC236}">
                <a16:creationId xmlns:a16="http://schemas.microsoft.com/office/drawing/2014/main" id="{EE80F199-70BF-4E2B-8330-44992027F7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4" y="6134580"/>
            <a:ext cx="579797" cy="57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9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0" r:id="rId4"/>
    <p:sldLayoutId id="2147483661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7C80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7C80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7C80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7C80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7C80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5" Type="http://schemas.openxmlformats.org/officeDocument/2006/relationships/image" Target="../media/image31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microsoft.com/office/2007/relationships/hdphoto" Target="../media/hdphoto6.wdp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A89DB-464B-471F-AECB-01D4591BE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022"/>
            <a:ext cx="9144000" cy="74361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포스트 코로나</a:t>
            </a:r>
            <a:r>
              <a:rPr lang="en-US" altLang="ko-KR" sz="2200" b="1" i="0" dirty="0">
                <a:solidFill>
                  <a:schemeClr val="bg1"/>
                </a:solidFill>
                <a:effectLst/>
              </a:rPr>
              <a:t>,</a:t>
            </a:r>
            <a:r>
              <a:rPr lang="en-US" altLang="ko-KR" sz="2200" b="1" dirty="0">
                <a:solidFill>
                  <a:schemeClr val="bg1"/>
                </a:solidFill>
              </a:rPr>
              <a:t> </a:t>
            </a:r>
            <a:r>
              <a:rPr lang="ko-KR" altLang="en-US" sz="2200" b="1" i="0" dirty="0">
                <a:solidFill>
                  <a:srgbClr val="FF7C80"/>
                </a:solidFill>
                <a:effectLst/>
              </a:rPr>
              <a:t>귀향길</a:t>
            </a: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이 걱정되는 당신을 위한 </a:t>
            </a:r>
            <a:br>
              <a:rPr lang="en-US" altLang="ko-KR" sz="2500" b="1" i="0" dirty="0">
                <a:solidFill>
                  <a:schemeClr val="bg1"/>
                </a:solidFill>
                <a:effectLst/>
              </a:rPr>
            </a:br>
            <a:r>
              <a:rPr lang="en-US" altLang="ko-KR" sz="3900" b="1" i="0" dirty="0">
                <a:solidFill>
                  <a:schemeClr val="bg1"/>
                </a:solidFill>
                <a:effectLst/>
              </a:rPr>
              <a:t>&lt;</a:t>
            </a:r>
            <a:r>
              <a:rPr lang="ko-KR" altLang="en-US" sz="3900" b="1" i="0" dirty="0">
                <a:solidFill>
                  <a:srgbClr val="FF7C80"/>
                </a:solidFill>
                <a:effectLst/>
              </a:rPr>
              <a:t>안전한 귀향</a:t>
            </a:r>
            <a:r>
              <a:rPr lang="ko-KR" altLang="en-US" sz="3900" b="1" i="0" dirty="0">
                <a:solidFill>
                  <a:schemeClr val="bg1"/>
                </a:solidFill>
                <a:effectLst/>
              </a:rPr>
              <a:t> 안내서</a:t>
            </a:r>
            <a:r>
              <a:rPr lang="en-US" altLang="ko-KR" sz="3900" b="1" i="0" dirty="0">
                <a:solidFill>
                  <a:schemeClr val="bg1"/>
                </a:solidFill>
                <a:effectLst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EE6AD1-F8C3-427C-B84E-7ABFE6FA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41" b="90000" l="9901" r="89901">
                        <a14:foregroundMark x1="47525" y1="5641" x2="47525" y2="56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0323" y="3052733"/>
            <a:ext cx="1217053" cy="9399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7386FC-7C4B-471B-BBA6-283882BA1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0" b="89641" l="8566" r="89841">
                        <a14:foregroundMark x1="28287" y1="33068" x2="28287" y2="33068"/>
                        <a14:foregroundMark x1="72112" y1="31474" x2="72112" y2="31474"/>
                        <a14:foregroundMark x1="50996" y1="12749" x2="50996" y2="12749"/>
                        <a14:foregroundMark x1="8566" y1="24303" x2="8566" y2="243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9350" y="3426636"/>
            <a:ext cx="1074558" cy="53727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CB005D61-C096-462A-A95C-3B6E447A8195}"/>
              </a:ext>
            </a:extLst>
          </p:cNvPr>
          <p:cNvSpPr txBox="1">
            <a:spLocks/>
          </p:cNvSpPr>
          <p:nvPr/>
        </p:nvSpPr>
        <p:spPr>
          <a:xfrm>
            <a:off x="1524000" y="827722"/>
            <a:ext cx="9144000" cy="517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[ </a:t>
            </a:r>
            <a:r>
              <a:rPr lang="ko-KR" altLang="en-US" sz="1800" b="1" dirty="0">
                <a:solidFill>
                  <a:schemeClr val="bg1"/>
                </a:solidFill>
              </a:rPr>
              <a:t>국토교통 빅데이터 온라인 </a:t>
            </a:r>
            <a:r>
              <a:rPr lang="ko-KR" altLang="en-US" sz="1800" b="1" dirty="0" err="1">
                <a:solidFill>
                  <a:schemeClr val="bg1"/>
                </a:solidFill>
              </a:rPr>
              <a:t>해커톤</a:t>
            </a:r>
            <a:r>
              <a:rPr lang="ko-KR" altLang="en-US" sz="1800" b="1" dirty="0">
                <a:solidFill>
                  <a:schemeClr val="bg1"/>
                </a:solidFill>
              </a:rPr>
              <a:t> 경진대회 </a:t>
            </a:r>
            <a:r>
              <a:rPr lang="en-US" altLang="ko-KR" sz="1800" b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801DFBD-7E23-47FE-801F-AD53E27CAE5C}"/>
              </a:ext>
            </a:extLst>
          </p:cNvPr>
          <p:cNvSpPr txBox="1">
            <a:spLocks/>
          </p:cNvSpPr>
          <p:nvPr/>
        </p:nvSpPr>
        <p:spPr>
          <a:xfrm>
            <a:off x="1524000" y="5450415"/>
            <a:ext cx="9144000" cy="953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b="1" dirty="0" err="1">
                <a:solidFill>
                  <a:srgbClr val="FF7C80"/>
                </a:solidFill>
              </a:rPr>
              <a:t>ToMiddles</a:t>
            </a:r>
            <a:endParaRPr lang="en-US" altLang="ko-KR" sz="1800" b="1" dirty="0">
              <a:solidFill>
                <a:srgbClr val="FF7C80"/>
              </a:solidFill>
            </a:endParaRPr>
          </a:p>
          <a:p>
            <a:pPr>
              <a:spcBef>
                <a:spcPts val="1000"/>
              </a:spcBef>
            </a:pPr>
            <a:r>
              <a:rPr lang="ko-KR" altLang="en-US" sz="1400" b="1" dirty="0">
                <a:solidFill>
                  <a:schemeClr val="bg1"/>
                </a:solidFill>
              </a:rPr>
              <a:t>강미경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고유경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김민정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이유민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최혜빈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8B821-1AC7-475F-811B-1E6917F2D137}"/>
              </a:ext>
            </a:extLst>
          </p:cNvPr>
          <p:cNvSpPr/>
          <p:nvPr/>
        </p:nvSpPr>
        <p:spPr>
          <a:xfrm>
            <a:off x="7866518" y="511062"/>
            <a:ext cx="193799" cy="89738"/>
          </a:xfrm>
          <a:prstGeom prst="rect">
            <a:avLst/>
          </a:prstGeom>
          <a:solidFill>
            <a:srgbClr val="13222F"/>
          </a:solidFill>
          <a:ln>
            <a:solidFill>
              <a:srgbClr val="132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5D1D12-1AC4-4383-83F4-D78EF5E24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6891" y="45347"/>
            <a:ext cx="868101" cy="7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28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754A-95AE-44F2-BC8B-05559C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F71170-8DA5-4CC8-85D8-CDDB28F12826}"/>
              </a:ext>
            </a:extLst>
          </p:cNvPr>
          <p:cNvSpPr/>
          <p:nvPr/>
        </p:nvSpPr>
        <p:spPr>
          <a:xfrm>
            <a:off x="0" y="1586919"/>
            <a:ext cx="12192000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안내서 예시 </a:t>
            </a:r>
            <a:r>
              <a:rPr lang="en-US" altLang="ko-KR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3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3A0BC-21C7-4ACC-BE94-B0707AD964A2}"/>
              </a:ext>
            </a:extLst>
          </p:cNvPr>
          <p:cNvSpPr/>
          <p:nvPr/>
        </p:nvSpPr>
        <p:spPr>
          <a:xfrm>
            <a:off x="1528483" y="2993773"/>
            <a:ext cx="9135034" cy="1090547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897037-289B-4BE0-860A-1718CC333733}"/>
              </a:ext>
            </a:extLst>
          </p:cNvPr>
          <p:cNvSpPr/>
          <p:nvPr/>
        </p:nvSpPr>
        <p:spPr>
          <a:xfrm>
            <a:off x="121921" y="3132476"/>
            <a:ext cx="12192000" cy="63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출발지가</a:t>
            </a:r>
            <a:r>
              <a:rPr lang="en-US" altLang="ko-KR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노원구</a:t>
            </a:r>
            <a:r>
              <a:rPr lang="ko-KR" altLang="en-US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이고</a:t>
            </a:r>
            <a:r>
              <a:rPr lang="en-US" altLang="ko-KR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도착지가 </a:t>
            </a:r>
            <a:r>
              <a:rPr lang="ko-KR" altLang="en-US" sz="26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천안</a:t>
            </a:r>
            <a:r>
              <a:rPr lang="ko-KR" altLang="en-US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사람을 위한 안내서</a:t>
            </a:r>
            <a:endParaRPr lang="en-US" altLang="ko-KR" sz="2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89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754A-95AE-44F2-BC8B-05559C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DEF654-41A0-43C1-B5BE-419BC4791F45}"/>
              </a:ext>
            </a:extLst>
          </p:cNvPr>
          <p:cNvGrpSpPr/>
          <p:nvPr/>
        </p:nvGrpSpPr>
        <p:grpSpPr>
          <a:xfrm>
            <a:off x="8059887" y="1244882"/>
            <a:ext cx="3752209" cy="4679965"/>
            <a:chOff x="6212542" y="274339"/>
            <a:chExt cx="5052457" cy="54541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5DAB45-369A-4D1C-AAD7-3769677AB35C}"/>
                </a:ext>
              </a:extLst>
            </p:cNvPr>
            <p:cNvSpPr/>
            <p:nvPr/>
          </p:nvSpPr>
          <p:spPr>
            <a:xfrm>
              <a:off x="6212542" y="4792550"/>
              <a:ext cx="5052457" cy="9358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D2265F3-36FC-48DA-B060-256952656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42" y="274339"/>
              <a:ext cx="5052457" cy="461679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039A8F-37F6-4769-9C6D-5A62F46EE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2" t="25110" r="4718" b="11992"/>
            <a:stretch/>
          </p:blipFill>
          <p:spPr>
            <a:xfrm>
              <a:off x="6284258" y="4901909"/>
              <a:ext cx="4329953" cy="71717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23F919-21CB-4264-922B-A0A933587BCA}"/>
              </a:ext>
            </a:extLst>
          </p:cNvPr>
          <p:cNvGrpSpPr/>
          <p:nvPr/>
        </p:nvGrpSpPr>
        <p:grpSpPr>
          <a:xfrm>
            <a:off x="4620395" y="1244882"/>
            <a:ext cx="3150703" cy="4679966"/>
            <a:chOff x="430304" y="274339"/>
            <a:chExt cx="4966069" cy="636850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71F132-DC56-45E0-9765-9690456C6AAE}"/>
                </a:ext>
              </a:extLst>
            </p:cNvPr>
            <p:cNvSpPr/>
            <p:nvPr/>
          </p:nvSpPr>
          <p:spPr>
            <a:xfrm>
              <a:off x="430304" y="274340"/>
              <a:ext cx="4966069" cy="63685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CB713D1-BA8B-4777-A8D4-EF2D88FA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10" y="274339"/>
              <a:ext cx="4410636" cy="111519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09106AC-9999-48DE-979D-5E1DEB890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04"/>
            <a:stretch/>
          </p:blipFill>
          <p:spPr>
            <a:xfrm>
              <a:off x="559609" y="3684495"/>
              <a:ext cx="4836764" cy="810664"/>
            </a:xfrm>
            <a:prstGeom prst="rect">
              <a:avLst/>
            </a:prstGeom>
          </p:spPr>
        </p:pic>
        <p:pic>
          <p:nvPicPr>
            <p:cNvPr id="15" name="그림 14" descr="장치, 컴퓨터, 그리기이(가) 표시된 사진&#10;&#10;자동 생성된 설명">
              <a:extLst>
                <a:ext uri="{FF2B5EF4-FFF2-40B4-BE49-F238E27FC236}">
                  <a16:creationId xmlns:a16="http://schemas.microsoft.com/office/drawing/2014/main" id="{D69965ED-1DA7-4B29-94E5-B893C4979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09" y="4495160"/>
              <a:ext cx="2506201" cy="208850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C775BBC-F950-4D32-B38C-09E154B18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609" y="1389531"/>
              <a:ext cx="4042098" cy="2294964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8A7C4D-368A-4A0B-BD52-11A4DF73070C}"/>
              </a:ext>
            </a:extLst>
          </p:cNvPr>
          <p:cNvGrpSpPr/>
          <p:nvPr/>
        </p:nvGrpSpPr>
        <p:grpSpPr>
          <a:xfrm>
            <a:off x="783655" y="1241815"/>
            <a:ext cx="3516823" cy="4686099"/>
            <a:chOff x="636496" y="243367"/>
            <a:chExt cx="4792465" cy="637961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45E38D3-5326-40C7-B77D-D24E54F78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5695" t="36532"/>
            <a:stretch/>
          </p:blipFill>
          <p:spPr>
            <a:xfrm>
              <a:off x="636496" y="243368"/>
              <a:ext cx="4792465" cy="637961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D027A3D-3271-4FB8-B6BC-55A31EF8D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7011"/>
            <a:stretch/>
          </p:blipFill>
          <p:spPr>
            <a:xfrm>
              <a:off x="636496" y="932329"/>
              <a:ext cx="4792465" cy="336119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9CD95D6-9B7D-42EE-90B1-9E559CBCF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829"/>
            <a:stretch/>
          </p:blipFill>
          <p:spPr>
            <a:xfrm>
              <a:off x="708213" y="4246309"/>
              <a:ext cx="3469339" cy="200209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B2024F2-ABB6-410D-9098-28DE08E0C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29478"/>
            <a:stretch/>
          </p:blipFill>
          <p:spPr>
            <a:xfrm>
              <a:off x="636496" y="6248401"/>
              <a:ext cx="4563033" cy="36623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3403504-C151-4565-96D0-4FEB13A13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044" b="81160"/>
            <a:stretch/>
          </p:blipFill>
          <p:spPr>
            <a:xfrm>
              <a:off x="636496" y="243367"/>
              <a:ext cx="4406985" cy="763068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8D45D1-3BB6-4F48-91F3-08274790B465}"/>
              </a:ext>
            </a:extLst>
          </p:cNvPr>
          <p:cNvSpPr/>
          <p:nvPr/>
        </p:nvSpPr>
        <p:spPr>
          <a:xfrm>
            <a:off x="0" y="211176"/>
            <a:ext cx="12192000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안내서 예시 </a:t>
            </a:r>
            <a:r>
              <a:rPr lang="en-US" altLang="ko-KR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3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76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754A-95AE-44F2-BC8B-05559C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1864BC-849C-4B52-B180-09A9E0F9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892" y="840577"/>
            <a:ext cx="4694230" cy="5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안전한 귀향을 위한 안내서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안전한 귀향을 위한 안내서입니다.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저희 안내서는 출발지부터 도착지까지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경로 중,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최대한 사람들을 덜 만날 수 있는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안전한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선택하는 데 도움을 줄 수 있습니다.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먼저, 오늘의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살펴보겠습니다.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('20.09.03.00시 기준) 코로나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다음과 같습니다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전국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195 명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7C8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서울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69 명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이용에 참고하시길 바라겠습니다. :)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EAB83-C37B-4575-9187-627D98AFECA3}"/>
              </a:ext>
            </a:extLst>
          </p:cNvPr>
          <p:cNvSpPr/>
          <p:nvPr/>
        </p:nvSpPr>
        <p:spPr>
          <a:xfrm>
            <a:off x="6096000" y="720018"/>
            <a:ext cx="5249143" cy="5664782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22949F-78D8-41D7-8BAF-84EE235D1FD9}"/>
              </a:ext>
            </a:extLst>
          </p:cNvPr>
          <p:cNvSpPr txBox="1"/>
          <p:nvPr/>
        </p:nvSpPr>
        <p:spPr>
          <a:xfrm>
            <a:off x="491731" y="1516040"/>
            <a:ext cx="5249143" cy="382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</a:t>
            </a:r>
            <a:r>
              <a:rPr lang="ko-KR" altLang="en-US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현황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서울특별시 홈페이지에서 수집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실행 시 </a:t>
            </a:r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크롤링을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시작하기 때문에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일일 코로나 </a:t>
            </a:r>
            <a:r>
              <a:rPr lang="ko-KR" altLang="en-US" sz="2000" dirty="0" err="1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현황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제공할 수 있음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0D5E8F-486E-4214-A50F-6BD8972D27B6}"/>
              </a:ext>
            </a:extLst>
          </p:cNvPr>
          <p:cNvCxnSpPr/>
          <p:nvPr/>
        </p:nvCxnSpPr>
        <p:spPr>
          <a:xfrm>
            <a:off x="1339475" y="2657584"/>
            <a:ext cx="3718560" cy="0"/>
          </a:xfrm>
          <a:prstGeom prst="line">
            <a:avLst/>
          </a:prstGeom>
          <a:ln w="28575">
            <a:solidFill>
              <a:srgbClr val="FFA5B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6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754A-95AE-44F2-BC8B-05559C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1864BC-849C-4B52-B180-09A9E0F9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581" y="949594"/>
            <a:ext cx="4694230" cy="543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다음으로,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&lt;노원구&gt;에서 &lt;천안&gt;까지 가는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안전한 귀향길을 안내해 드리겠습니다.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목적지인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천안까지 운행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하면서,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출발지와 가장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플랫폼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다음과 같습니다.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1. 기차: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서울역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고속버스: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서울고속버스터미널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rgbClr val="FF7C8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시외버스: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7C8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동서울종합터미널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rgbClr val="FF7C8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눈에 보시기 편하게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 별 위치를 지도로 보여드리겠습니다.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EAB83-C37B-4575-9187-627D98AFECA3}"/>
              </a:ext>
            </a:extLst>
          </p:cNvPr>
          <p:cNvSpPr/>
          <p:nvPr/>
        </p:nvSpPr>
        <p:spPr>
          <a:xfrm>
            <a:off x="6096000" y="720018"/>
            <a:ext cx="5249143" cy="5664782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22949F-78D8-41D7-8BAF-84EE235D1FD9}"/>
              </a:ext>
            </a:extLst>
          </p:cNvPr>
          <p:cNvSpPr txBox="1"/>
          <p:nvPr/>
        </p:nvSpPr>
        <p:spPr>
          <a:xfrm>
            <a:off x="440931" y="1134323"/>
            <a:ext cx="5414048" cy="27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플랫폼 제시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사전에 수집한 데이터를 바탕으로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플랫폼 제시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시각화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A6D66D-F804-4113-A96E-3C58E829C374}"/>
              </a:ext>
            </a:extLst>
          </p:cNvPr>
          <p:cNvCxnSpPr>
            <a:cxnSpLocks/>
          </p:cNvCxnSpPr>
          <p:nvPr/>
        </p:nvCxnSpPr>
        <p:spPr>
          <a:xfrm>
            <a:off x="1491875" y="2069043"/>
            <a:ext cx="3364605" cy="0"/>
          </a:xfrm>
          <a:prstGeom prst="line">
            <a:avLst/>
          </a:prstGeom>
          <a:ln w="28575">
            <a:solidFill>
              <a:srgbClr val="FFA5B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D8D84A0-834A-4A3F-8B4F-7267DEA7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86" y="3501240"/>
            <a:ext cx="4361551" cy="24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4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754A-95AE-44F2-BC8B-05559C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1864BC-849C-4B52-B180-09A9E0F9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23" y="948483"/>
            <a:ext cx="4694230" cy="268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첫번째 그래프는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선정된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 각각의 혼잡도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비교합니다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평균으로 세분화해서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나타내었으니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참고하시길 바랍니다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EAB83-C37B-4575-9187-627D98AFECA3}"/>
              </a:ext>
            </a:extLst>
          </p:cNvPr>
          <p:cNvSpPr/>
          <p:nvPr/>
        </p:nvSpPr>
        <p:spPr>
          <a:xfrm>
            <a:off x="6096000" y="720018"/>
            <a:ext cx="5249143" cy="5664782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22949F-78D8-41D7-8BAF-84EE235D1FD9}"/>
              </a:ext>
            </a:extLst>
          </p:cNvPr>
          <p:cNvSpPr txBox="1"/>
          <p:nvPr/>
        </p:nvSpPr>
        <p:spPr>
          <a:xfrm>
            <a:off x="502274" y="1485561"/>
            <a:ext cx="5414048" cy="431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요일 별 일평균 통행인원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플랫폼의 혼잡도를 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요일 별로 비교할 수 있도록 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기차역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고속버스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시외버스터미널의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일평균 통행인원</a:t>
            </a:r>
            <a:r>
              <a:rPr lang="en-US" altLang="ko-KR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제시</a:t>
            </a:r>
            <a:endParaRPr lang="ko-KR" altLang="en-US" sz="2000" dirty="0">
              <a:solidFill>
                <a:srgbClr val="FF81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A6D66D-F804-4113-A96E-3C58E829C374}"/>
              </a:ext>
            </a:extLst>
          </p:cNvPr>
          <p:cNvCxnSpPr>
            <a:cxnSpLocks/>
          </p:cNvCxnSpPr>
          <p:nvPr/>
        </p:nvCxnSpPr>
        <p:spPr>
          <a:xfrm>
            <a:off x="1207778" y="2481241"/>
            <a:ext cx="4156702" cy="0"/>
          </a:xfrm>
          <a:prstGeom prst="line">
            <a:avLst/>
          </a:prstGeom>
          <a:ln w="28575">
            <a:solidFill>
              <a:srgbClr val="FFA5B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EEB2C53-64EB-44D7-9B08-BCE2C615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77" y="3440168"/>
            <a:ext cx="4889788" cy="26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9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754A-95AE-44F2-BC8B-05559C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1864BC-849C-4B52-B180-09A9E0F9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456" y="948099"/>
            <a:ext cx="4694230" cy="278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그래프는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출발지가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노원구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이고 도착지가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천안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철도와 버스터미널의 통행인원 비율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차트에서 자신과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출발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도착지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가진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다른 사람들은 어떤 통행 수단을 선택했는가에 대한 비율을 살펴볼 수 있습니다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EAB83-C37B-4575-9187-627D98AFECA3}"/>
              </a:ext>
            </a:extLst>
          </p:cNvPr>
          <p:cNvSpPr/>
          <p:nvPr/>
        </p:nvSpPr>
        <p:spPr>
          <a:xfrm>
            <a:off x="6096000" y="720018"/>
            <a:ext cx="5249143" cy="5664782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22949F-78D8-41D7-8BAF-84EE235D1FD9}"/>
              </a:ext>
            </a:extLst>
          </p:cNvPr>
          <p:cNvSpPr txBox="1"/>
          <p:nvPr/>
        </p:nvSpPr>
        <p:spPr>
          <a:xfrm>
            <a:off x="502274" y="1204067"/>
            <a:ext cx="5414048" cy="493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철도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버스 통행인원 비율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출발지와 목적지가 같은 경우 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통행수단별</a:t>
            </a:r>
            <a:r>
              <a:rPr lang="en-US" altLang="ko-KR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이용인원의 비율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원형차트로 제시하여 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동일한 경로를 이동하는 이용객들의 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통행정보를 제공</a:t>
            </a:r>
            <a:endParaRPr lang="ko-KR" altLang="en-US" sz="2000" dirty="0">
              <a:solidFill>
                <a:srgbClr val="FF81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A6D66D-F804-4113-A96E-3C58E829C374}"/>
              </a:ext>
            </a:extLst>
          </p:cNvPr>
          <p:cNvCxnSpPr>
            <a:cxnSpLocks/>
          </p:cNvCxnSpPr>
          <p:nvPr/>
        </p:nvCxnSpPr>
        <p:spPr>
          <a:xfrm>
            <a:off x="963938" y="2270867"/>
            <a:ext cx="4713090" cy="0"/>
          </a:xfrm>
          <a:prstGeom prst="line">
            <a:avLst/>
          </a:prstGeom>
          <a:ln w="28575">
            <a:solidFill>
              <a:srgbClr val="FFA5B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03E84C1-12FD-4E95-8C0F-B577F0FA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98" y="3469640"/>
            <a:ext cx="3419061" cy="27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754A-95AE-44F2-BC8B-05559C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1864BC-849C-4B52-B180-09A9E0F9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456" y="895554"/>
            <a:ext cx="4694230" cy="273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마지막으로 도착지인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천안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기준으로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도착지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인접지역의 통행 수단 별 통행 인원 분포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보여드리겠습니다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통해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고향의 인접지역까지 이동하는 사람들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얼마나 있는지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 통행수단별 비율은 어느 정도인지 확인하실 수 있습니다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EAB83-C37B-4575-9187-627D98AFECA3}"/>
              </a:ext>
            </a:extLst>
          </p:cNvPr>
          <p:cNvSpPr/>
          <p:nvPr/>
        </p:nvSpPr>
        <p:spPr>
          <a:xfrm>
            <a:off x="6096000" y="720018"/>
            <a:ext cx="5249143" cy="5664782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22949F-78D8-41D7-8BAF-84EE235D1FD9}"/>
              </a:ext>
            </a:extLst>
          </p:cNvPr>
          <p:cNvSpPr txBox="1"/>
          <p:nvPr/>
        </p:nvSpPr>
        <p:spPr>
          <a:xfrm>
            <a:off x="543224" y="1240008"/>
            <a:ext cx="5414048" cy="478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인접 지역 일평균 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수단 별 통행인원 분포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목적지를 포함하여 인접지역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충청남도 주요 도시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도착지로 하는 통행인원의 분포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통행 수단별로 제시</a:t>
            </a:r>
            <a:endParaRPr lang="ko-KR" altLang="en-US" sz="2000" dirty="0">
              <a:solidFill>
                <a:srgbClr val="FF81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A6D66D-F804-4113-A96E-3C58E829C374}"/>
              </a:ext>
            </a:extLst>
          </p:cNvPr>
          <p:cNvCxnSpPr>
            <a:cxnSpLocks/>
          </p:cNvCxnSpPr>
          <p:nvPr/>
        </p:nvCxnSpPr>
        <p:spPr>
          <a:xfrm>
            <a:off x="1298897" y="2748387"/>
            <a:ext cx="3902702" cy="0"/>
          </a:xfrm>
          <a:prstGeom prst="line">
            <a:avLst/>
          </a:prstGeom>
          <a:ln w="28575">
            <a:solidFill>
              <a:srgbClr val="FFA5B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51247BE-B2C6-40B2-9937-26C42A9E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73" y="3429000"/>
            <a:ext cx="4047396" cy="28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4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AB020B6-EDF8-4FC6-9370-6CE367C58ABD}"/>
              </a:ext>
            </a:extLst>
          </p:cNvPr>
          <p:cNvGrpSpPr/>
          <p:nvPr/>
        </p:nvGrpSpPr>
        <p:grpSpPr>
          <a:xfrm>
            <a:off x="1841573" y="1628078"/>
            <a:ext cx="8954844" cy="4142544"/>
            <a:chOff x="2019373" y="1712819"/>
            <a:chExt cx="8954844" cy="414254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3767C47-A7BA-4D62-8AAF-419BD4BE840B}"/>
                </a:ext>
              </a:extLst>
            </p:cNvPr>
            <p:cNvSpPr/>
            <p:nvPr/>
          </p:nvSpPr>
          <p:spPr>
            <a:xfrm>
              <a:off x="2019373" y="1712819"/>
              <a:ext cx="8954844" cy="4142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</a:t>
              </a:r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 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경각심 제고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장기화되는 코로나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상황에서 사람들이 경계를 느슨히 할 때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경각심을 제고하는 역할 수행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1500"/>
                </a:spcBef>
              </a:pPr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안전한 이동의 발판 마련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포스트 코로나 시대에서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사람들이 안전한 이동을 할 수 있도록 하는 아이디어의 출발점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1500"/>
                </a:spcBef>
              </a:pPr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이용자 맞춤 정보 제공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이용자로 하여금 보다 손쉽게 본인의 맞춤 정보에 접근할 수 있게 하여 안전한 귀향 방법 제공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1500"/>
                </a:spcBef>
              </a:pPr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다양한 분야로의 확장성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어플리케이션 등의 플랫폼과 출발지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연령별 세분화 등 다양한 분야로의 확장 가능성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6908C4-FA22-4961-8F4D-A88B35DD97DA}"/>
                </a:ext>
              </a:extLst>
            </p:cNvPr>
            <p:cNvSpPr/>
            <p:nvPr/>
          </p:nvSpPr>
          <p:spPr>
            <a:xfrm>
              <a:off x="2036748" y="1898301"/>
              <a:ext cx="70413" cy="74676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0EA0A-3AF4-408E-9859-5A36A293506D}"/>
                </a:ext>
              </a:extLst>
            </p:cNvPr>
            <p:cNvSpPr/>
            <p:nvPr/>
          </p:nvSpPr>
          <p:spPr>
            <a:xfrm>
              <a:off x="2036748" y="2955795"/>
              <a:ext cx="70413" cy="74676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402BA6-743F-4CC8-9D6C-3674E27A0703}"/>
                </a:ext>
              </a:extLst>
            </p:cNvPr>
            <p:cNvSpPr/>
            <p:nvPr/>
          </p:nvSpPr>
          <p:spPr>
            <a:xfrm>
              <a:off x="2041600" y="4009042"/>
              <a:ext cx="70413" cy="74676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DD3F4-30FB-4B31-8ED4-FBF7966FBA7A}"/>
                </a:ext>
              </a:extLst>
            </p:cNvPr>
            <p:cNvSpPr/>
            <p:nvPr/>
          </p:nvSpPr>
          <p:spPr>
            <a:xfrm>
              <a:off x="2036747" y="5062289"/>
              <a:ext cx="70413" cy="74676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FC23FB-FFCF-4D07-A284-1A0DBC2C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81B35A-6665-4B1F-BFF4-B2FF1CA2C4D6}"/>
              </a:ext>
            </a:extLst>
          </p:cNvPr>
          <p:cNvSpPr/>
          <p:nvPr/>
        </p:nvSpPr>
        <p:spPr>
          <a:xfrm>
            <a:off x="4373255" y="331723"/>
            <a:ext cx="3423380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412623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3FF86F8-610E-4BCA-BD64-7CE5CFBE737A}"/>
              </a:ext>
            </a:extLst>
          </p:cNvPr>
          <p:cNvGrpSpPr/>
          <p:nvPr/>
        </p:nvGrpSpPr>
        <p:grpSpPr>
          <a:xfrm>
            <a:off x="1007842" y="1586455"/>
            <a:ext cx="10586117" cy="4488178"/>
            <a:chOff x="1007842" y="1647415"/>
            <a:chExt cx="10586117" cy="44881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12F130-32CB-4D3E-961F-106D905EC0D3}"/>
                </a:ext>
              </a:extLst>
            </p:cNvPr>
            <p:cNvSpPr txBox="1"/>
            <p:nvPr/>
          </p:nvSpPr>
          <p:spPr>
            <a:xfrm>
              <a:off x="8430862" y="3704326"/>
              <a:ext cx="2497373" cy="551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사용연령의 세분화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9E3F45-7DEF-456F-8A0F-3B04CCB4E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3060" y1="56693" x2="23060" y2="56693"/>
                          <a14:foregroundMark x1="44346" y1="52231" x2="44346" y2="52231"/>
                          <a14:foregroundMark x1="46120" y1="21785" x2="46120" y2="21785"/>
                          <a14:foregroundMark x1="46563" y1="35958" x2="46563" y2="35958"/>
                          <a14:foregroundMark x1="46120" y1="37533" x2="46120" y2="37533"/>
                          <a14:foregroundMark x1="45898" y1="34121" x2="45898" y2="34121"/>
                          <a14:foregroundMark x1="45898" y1="29134" x2="45898" y2="29134"/>
                          <a14:foregroundMark x1="45676" y1="28346" x2="45676" y2="28346"/>
                          <a14:foregroundMark x1="76940" y1="36483" x2="76940" y2="36483"/>
                          <a14:foregroundMark x1="76053" y1="18635" x2="76053" y2="18635"/>
                          <a14:foregroundMark x1="76497" y1="22835" x2="76497" y2="22835"/>
                          <a14:foregroundMark x1="76497" y1="28346" x2="76497" y2="28346"/>
                          <a14:foregroundMark x1="63858" y1="56430" x2="63858" y2="56430"/>
                          <a14:foregroundMark x1="68514" y1="56955" x2="68514" y2="5695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82989" y="2188820"/>
              <a:ext cx="1488515" cy="12574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798C91-C926-4BBF-BF47-A5776FBB2CB3}"/>
                </a:ext>
              </a:extLst>
            </p:cNvPr>
            <p:cNvSpPr txBox="1"/>
            <p:nvPr/>
          </p:nvSpPr>
          <p:spPr>
            <a:xfrm>
              <a:off x="7969542" y="4601455"/>
              <a:ext cx="3624417" cy="1534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분석에서는 전 연령을 대상으로 하여 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분석을 진행하였으나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추후 노년층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청년층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장년층 등 각 연령대에 맞춰 세분화된 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정보를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제공하는 방향으로 확장할 수 있음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DB51B27-49E2-4968-9EDE-48F2F8D078EE}"/>
                </a:ext>
              </a:extLst>
            </p:cNvPr>
            <p:cNvSpPr/>
            <p:nvPr/>
          </p:nvSpPr>
          <p:spPr>
            <a:xfrm rot="5400000">
              <a:off x="9690612" y="4152941"/>
              <a:ext cx="46095" cy="47844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CB1394-A295-4C53-90D6-741C6726E2B7}"/>
                </a:ext>
              </a:extLst>
            </p:cNvPr>
            <p:cNvSpPr txBox="1"/>
            <p:nvPr/>
          </p:nvSpPr>
          <p:spPr>
            <a:xfrm>
              <a:off x="5142202" y="3704326"/>
              <a:ext cx="2109337" cy="551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플랫폼의 확장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67D4602-3BC8-4012-A71D-A9971414B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264" b="90702" l="9471" r="89694">
                          <a14:foregroundMark x1="49025" y1="8471" x2="49025" y2="8471"/>
                          <a14:foregroundMark x1="50139" y1="90702" x2="50139" y2="90702"/>
                          <a14:foregroundMark x1="38997" y1="15496" x2="66017" y2="17975"/>
                          <a14:foregroundMark x1="45125" y1="83678" x2="64067" y2="83058"/>
                          <a14:foregroundMark x1="68802" y1="75826" x2="40111" y2="60744"/>
                          <a14:foregroundMark x1="40111" y1="60744" x2="30641" y2="47934"/>
                          <a14:foregroundMark x1="30641" y1="47934" x2="32312" y2="33471"/>
                          <a14:foregroundMark x1="32312" y1="33471" x2="50696" y2="23554"/>
                          <a14:foregroundMark x1="50696" y1="23554" x2="67409" y2="34504"/>
                          <a14:foregroundMark x1="67409" y1="34504" x2="72702" y2="49587"/>
                          <a14:foregroundMark x1="72702" y1="49587" x2="65460" y2="65909"/>
                          <a14:foregroundMark x1="65460" y1="65909" x2="62953" y2="67149"/>
                          <a14:foregroundMark x1="60167" y1="76446" x2="32869" y2="70248"/>
                          <a14:foregroundMark x1="32869" y1="70248" x2="19499" y2="52273"/>
                          <a14:foregroundMark x1="19499" y1="52273" x2="46518" y2="52273"/>
                          <a14:foregroundMark x1="46518" y1="52273" x2="51253" y2="70248"/>
                          <a14:foregroundMark x1="51253" y1="70248" x2="48468" y2="756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62020" y="1770460"/>
              <a:ext cx="1269702" cy="171179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DF87A46-1A05-473E-832F-E4A431E6C1F8}"/>
                </a:ext>
              </a:extLst>
            </p:cNvPr>
            <p:cNvSpPr/>
            <p:nvPr/>
          </p:nvSpPr>
          <p:spPr>
            <a:xfrm rot="5400000">
              <a:off x="6184213" y="4159088"/>
              <a:ext cx="46095" cy="47844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CE7AD-6146-4ABC-840F-18D988D03891}"/>
                </a:ext>
              </a:extLst>
            </p:cNvPr>
            <p:cNvSpPr txBox="1"/>
            <p:nvPr/>
          </p:nvSpPr>
          <p:spPr>
            <a:xfrm>
              <a:off x="4514242" y="4689887"/>
              <a:ext cx="3386036" cy="11648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이미 함수로 모듈화 되어있기 때문에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언제든지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홈페이지나 어플리케이션 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등의 플랫폼으로 확장할 수 있음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A7BEF5-D707-4597-88B2-C0D214E32E04}"/>
                </a:ext>
              </a:extLst>
            </p:cNvPr>
            <p:cNvSpPr txBox="1"/>
            <p:nvPr/>
          </p:nvSpPr>
          <p:spPr>
            <a:xfrm>
              <a:off x="1665892" y="3704326"/>
              <a:ext cx="2109337" cy="551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출발지의 확장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85C768B-49DB-44BB-9652-873267CB9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049" b="96479" l="10000" r="90000">
                          <a14:foregroundMark x1="82340" y1="56866" x2="82340" y2="56866"/>
                          <a14:foregroundMark x1="89149" y1="57042" x2="89149" y2="57042"/>
                          <a14:foregroundMark x1="69787" y1="8099" x2="69787" y2="8099"/>
                          <a14:foregroundMark x1="69574" y1="4225" x2="69574" y2="4225"/>
                          <a14:foregroundMark x1="36809" y1="96479" x2="36809" y2="9647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08559" y="1647415"/>
              <a:ext cx="1488515" cy="179888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AB01BF-6631-458F-A03D-C2401D71B3EA}"/>
                </a:ext>
              </a:extLst>
            </p:cNvPr>
            <p:cNvSpPr/>
            <p:nvPr/>
          </p:nvSpPr>
          <p:spPr>
            <a:xfrm rot="5400000">
              <a:off x="2677813" y="4163799"/>
              <a:ext cx="46095" cy="47844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523F05-E49F-46B5-8993-05EB2E392F6F}"/>
                </a:ext>
              </a:extLst>
            </p:cNvPr>
            <p:cNvSpPr txBox="1"/>
            <p:nvPr/>
          </p:nvSpPr>
          <p:spPr>
            <a:xfrm>
              <a:off x="1007842" y="4492022"/>
              <a:ext cx="3386036" cy="1534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분석에서는 서울에서 출발하는 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이용자를 대상으로 하였으나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추후 데이터가 추가된다면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출발지를 전국 지역으로 확장할 수 있음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6EC1450-7870-4103-8750-9A39AF54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557425-91C9-4B14-95EF-0D2592722925}"/>
              </a:ext>
            </a:extLst>
          </p:cNvPr>
          <p:cNvSpPr/>
          <p:nvPr/>
        </p:nvSpPr>
        <p:spPr>
          <a:xfrm>
            <a:off x="4373255" y="331723"/>
            <a:ext cx="3423380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서비스의 확장성</a:t>
            </a:r>
          </a:p>
        </p:txBody>
      </p:sp>
    </p:spTree>
    <p:extLst>
      <p:ext uri="{BB962C8B-B14F-4D97-AF65-F5344CB8AC3E}">
        <p14:creationId xmlns:p14="http://schemas.microsoft.com/office/powerpoint/2010/main" val="210634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A4039E-22E1-4477-A631-7074BA58CAF5}"/>
              </a:ext>
            </a:extLst>
          </p:cNvPr>
          <p:cNvSpPr/>
          <p:nvPr/>
        </p:nvSpPr>
        <p:spPr>
          <a:xfrm>
            <a:off x="4373255" y="331723"/>
            <a:ext cx="3423380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플랫폼 확장 예시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F2023C-3B7B-4CB7-AFE0-8B1B58EC5824}"/>
              </a:ext>
            </a:extLst>
          </p:cNvPr>
          <p:cNvGrpSpPr/>
          <p:nvPr/>
        </p:nvGrpSpPr>
        <p:grpSpPr>
          <a:xfrm>
            <a:off x="1062264" y="1424951"/>
            <a:ext cx="10067467" cy="5049870"/>
            <a:chOff x="1062265" y="1370566"/>
            <a:chExt cx="10067467" cy="504987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695EFCF-6A2B-42C7-B555-308D97C025F1}"/>
                </a:ext>
              </a:extLst>
            </p:cNvPr>
            <p:cNvGrpSpPr/>
            <p:nvPr/>
          </p:nvGrpSpPr>
          <p:grpSpPr>
            <a:xfrm>
              <a:off x="4485646" y="1370566"/>
              <a:ext cx="3220705" cy="3993777"/>
              <a:chOff x="4496697" y="1634863"/>
              <a:chExt cx="3220705" cy="3993777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30AFB512-8937-428F-B6F5-6D11F609A929}"/>
                  </a:ext>
                </a:extLst>
              </p:cNvPr>
              <p:cNvGrpSpPr/>
              <p:nvPr/>
            </p:nvGrpSpPr>
            <p:grpSpPr>
              <a:xfrm>
                <a:off x="5133233" y="1634863"/>
                <a:ext cx="1959511" cy="3993777"/>
                <a:chOff x="5133233" y="1634863"/>
                <a:chExt cx="1959511" cy="3993777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694114F2-8975-485B-BED9-69703B83564E}"/>
                    </a:ext>
                  </a:extLst>
                </p:cNvPr>
                <p:cNvGrpSpPr/>
                <p:nvPr/>
              </p:nvGrpSpPr>
              <p:grpSpPr>
                <a:xfrm>
                  <a:off x="5133233" y="1634863"/>
                  <a:ext cx="1959511" cy="3993777"/>
                  <a:chOff x="1557547" y="1634863"/>
                  <a:chExt cx="1959511" cy="3993777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65845E0D-0CB5-46BC-81B8-C0D9E18633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57547" y="1634863"/>
                    <a:ext cx="1959511" cy="3993777"/>
                  </a:xfrm>
                  <a:prstGeom prst="rect">
                    <a:avLst/>
                  </a:prstGeom>
                </p:spPr>
              </p:pic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B524072F-F2E0-4827-BAE0-26EB14B5C928}"/>
                      </a:ext>
                    </a:extLst>
                  </p:cNvPr>
                  <p:cNvSpPr/>
                  <p:nvPr/>
                </p:nvSpPr>
                <p:spPr>
                  <a:xfrm>
                    <a:off x="1661160" y="2067052"/>
                    <a:ext cx="1740408" cy="3096260"/>
                  </a:xfrm>
                  <a:prstGeom prst="rect">
                    <a:avLst/>
                  </a:prstGeom>
                  <a:solidFill>
                    <a:srgbClr val="222325"/>
                  </a:solidFill>
                  <a:ln>
                    <a:solidFill>
                      <a:srgbClr val="22232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38F53FB-C599-4024-8A58-6CDFB383B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3236" y="4070058"/>
                  <a:ext cx="1427626" cy="816902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1BAC2DEF-AA3F-4401-9A45-E717AFBFF6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93236" y="3076130"/>
                  <a:ext cx="1427626" cy="893012"/>
                </a:xfrm>
                <a:prstGeom prst="rect">
                  <a:avLst/>
                </a:prstGeom>
              </p:spPr>
            </p:pic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17A7F932-4485-4B6A-9B8A-36041082AF61}"/>
                    </a:ext>
                  </a:extLst>
                </p:cNvPr>
                <p:cNvSpPr/>
                <p:nvPr/>
              </p:nvSpPr>
              <p:spPr>
                <a:xfrm>
                  <a:off x="5225794" y="2660379"/>
                  <a:ext cx="1740408" cy="2592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출발지</a:t>
                  </a:r>
                  <a:r>
                    <a:rPr lang="en-US" altLang="ko-KR" sz="800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: </a:t>
                  </a:r>
                  <a:r>
                    <a:rPr lang="ko-KR" altLang="en-US" sz="800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노원구</a:t>
                  </a:r>
                  <a:r>
                    <a:rPr lang="en-US" altLang="ko-KR" sz="800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/ </a:t>
                  </a:r>
                  <a:r>
                    <a:rPr lang="ko-KR" altLang="en-US" sz="800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도착지</a:t>
                  </a:r>
                  <a:r>
                    <a:rPr lang="en-US" altLang="ko-KR" sz="800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: </a:t>
                  </a:r>
                  <a:r>
                    <a:rPr lang="ko-KR" altLang="en-US" sz="800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천안</a:t>
                  </a:r>
                </a:p>
              </p:txBody>
            </p:sp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5CECE43-05DE-44C2-9817-206BA1B065A3}"/>
                  </a:ext>
                </a:extLst>
              </p:cNvPr>
              <p:cNvSpPr/>
              <p:nvPr/>
            </p:nvSpPr>
            <p:spPr>
              <a:xfrm>
                <a:off x="4496697" y="2195369"/>
                <a:ext cx="3220705" cy="280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당신의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7C8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안전한 귀향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위한 안내서</a:t>
                </a: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22D993D-F936-48E7-9173-28F8362AED53}"/>
                </a:ext>
              </a:extLst>
            </p:cNvPr>
            <p:cNvGrpSpPr/>
            <p:nvPr/>
          </p:nvGrpSpPr>
          <p:grpSpPr>
            <a:xfrm>
              <a:off x="4093418" y="2888645"/>
              <a:ext cx="540000" cy="540000"/>
              <a:chOff x="4020256" y="2845732"/>
              <a:chExt cx="720000" cy="72000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62AA44A-CE84-4BEA-85E2-D99E4914E6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20256" y="2845732"/>
                <a:ext cx="720000" cy="720000"/>
              </a:xfrm>
              <a:prstGeom prst="ellipse">
                <a:avLst/>
              </a:prstGeom>
              <a:noFill/>
              <a:ln w="47625" cap="rnd">
                <a:solidFill>
                  <a:srgbClr val="8486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자유형 53">
                <a:extLst>
                  <a:ext uri="{FF2B5EF4-FFF2-40B4-BE49-F238E27FC236}">
                    <a16:creationId xmlns:a16="http://schemas.microsoft.com/office/drawing/2014/main" id="{F1656635-F822-474F-B624-234B29E5C9F4}"/>
                  </a:ext>
                </a:extLst>
              </p:cNvPr>
              <p:cNvSpPr/>
              <p:nvPr/>
            </p:nvSpPr>
            <p:spPr>
              <a:xfrm>
                <a:off x="4213586" y="3053303"/>
                <a:ext cx="333341" cy="304859"/>
              </a:xfrm>
              <a:custGeom>
                <a:avLst/>
                <a:gdLst>
                  <a:gd name="connsiteX0" fmla="*/ 1371675 w 1377280"/>
                  <a:gd name="connsiteY0" fmla="*/ 706424 h 1259602"/>
                  <a:gd name="connsiteX1" fmla="*/ 1371675 w 1377280"/>
                  <a:gd name="connsiteY1" fmla="*/ 708931 h 1259602"/>
                  <a:gd name="connsiteX2" fmla="*/ 1369902 w 1377280"/>
                  <a:gd name="connsiteY2" fmla="*/ 710704 h 1259602"/>
                  <a:gd name="connsiteX3" fmla="*/ 1208232 w 1377280"/>
                  <a:gd name="connsiteY3" fmla="*/ 629802 h 1259602"/>
                  <a:gd name="connsiteX4" fmla="*/ 1113624 w 1377280"/>
                  <a:gd name="connsiteY4" fmla="*/ 724404 h 1259602"/>
                  <a:gd name="connsiteX5" fmla="*/ 1113632 w 1377280"/>
                  <a:gd name="connsiteY5" fmla="*/ 724407 h 1259602"/>
                  <a:gd name="connsiteX6" fmla="*/ 1208235 w 1377280"/>
                  <a:gd name="connsiteY6" fmla="*/ 629804 h 1259602"/>
                  <a:gd name="connsiteX7" fmla="*/ 1302837 w 1377280"/>
                  <a:gd name="connsiteY7" fmla="*/ 724407 h 1259602"/>
                  <a:gd name="connsiteX8" fmla="*/ 1208238 w 1377280"/>
                  <a:gd name="connsiteY8" fmla="*/ 629802 h 1259602"/>
                  <a:gd name="connsiteX9" fmla="*/ 1208235 w 1377280"/>
                  <a:gd name="connsiteY9" fmla="*/ 629804 h 1259602"/>
                  <a:gd name="connsiteX10" fmla="*/ 1329496 w 1377280"/>
                  <a:gd name="connsiteY10" fmla="*/ 508538 h 1259602"/>
                  <a:gd name="connsiteX11" fmla="*/ 1302714 w 1377280"/>
                  <a:gd name="connsiteY11" fmla="*/ 535314 h 1259602"/>
                  <a:gd name="connsiteX12" fmla="*/ 1113753 w 1377280"/>
                  <a:gd name="connsiteY12" fmla="*/ 535317 h 1259602"/>
                  <a:gd name="connsiteX13" fmla="*/ 1113759 w 1377280"/>
                  <a:gd name="connsiteY13" fmla="*/ 535323 h 1259602"/>
                  <a:gd name="connsiteX14" fmla="*/ 1302705 w 1377280"/>
                  <a:gd name="connsiteY14" fmla="*/ 535323 h 1259602"/>
                  <a:gd name="connsiteX15" fmla="*/ 1302711 w 1377280"/>
                  <a:gd name="connsiteY15" fmla="*/ 535317 h 1259602"/>
                  <a:gd name="connsiteX16" fmla="*/ 1302718 w 1377280"/>
                  <a:gd name="connsiteY16" fmla="*/ 535317 h 1259602"/>
                  <a:gd name="connsiteX17" fmla="*/ 809160 w 1377280"/>
                  <a:gd name="connsiteY17" fmla="*/ 0 h 1259602"/>
                  <a:gd name="connsiteX18" fmla="*/ 829375 w 1377280"/>
                  <a:gd name="connsiteY18" fmla="*/ 8368 h 1259602"/>
                  <a:gd name="connsiteX19" fmla="*/ 1329521 w 1377280"/>
                  <a:gd name="connsiteY19" fmla="*/ 508513 h 1259602"/>
                  <a:gd name="connsiteX20" fmla="*/ 1329520 w 1377280"/>
                  <a:gd name="connsiteY20" fmla="*/ 508514 h 1259602"/>
                  <a:gd name="connsiteX21" fmla="*/ 1363790 w 1377280"/>
                  <a:gd name="connsiteY21" fmla="*/ 542784 h 1259602"/>
                  <a:gd name="connsiteX22" fmla="*/ 1368048 w 1377280"/>
                  <a:gd name="connsiteY22" fmla="*/ 544547 h 1259602"/>
                  <a:gd name="connsiteX23" fmla="*/ 1369813 w 1377280"/>
                  <a:gd name="connsiteY23" fmla="*/ 548809 h 1259602"/>
                  <a:gd name="connsiteX24" fmla="*/ 1371674 w 1377280"/>
                  <a:gd name="connsiteY24" fmla="*/ 550670 h 1259602"/>
                  <a:gd name="connsiteX25" fmla="*/ 1371674 w 1377280"/>
                  <a:gd name="connsiteY25" fmla="*/ 553302 h 1259602"/>
                  <a:gd name="connsiteX26" fmla="*/ 1377280 w 1377280"/>
                  <a:gd name="connsiteY26" fmla="*/ 566834 h 1259602"/>
                  <a:gd name="connsiteX27" fmla="*/ 1377278 w 1377280"/>
                  <a:gd name="connsiteY27" fmla="*/ 629865 h 1259602"/>
                  <a:gd name="connsiteX28" fmla="*/ 1377278 w 1377280"/>
                  <a:gd name="connsiteY28" fmla="*/ 692894 h 1259602"/>
                  <a:gd name="connsiteX29" fmla="*/ 1371674 w 1377280"/>
                  <a:gd name="connsiteY29" fmla="*/ 706424 h 1259602"/>
                  <a:gd name="connsiteX30" fmla="*/ 1371674 w 1377280"/>
                  <a:gd name="connsiteY30" fmla="*/ 706422 h 1259602"/>
                  <a:gd name="connsiteX31" fmla="*/ 1369901 w 1377280"/>
                  <a:gd name="connsiteY31" fmla="*/ 710705 h 1259602"/>
                  <a:gd name="connsiteX32" fmla="*/ 1369901 w 1377280"/>
                  <a:gd name="connsiteY32" fmla="*/ 710704 h 1259602"/>
                  <a:gd name="connsiteX33" fmla="*/ 1368047 w 1377280"/>
                  <a:gd name="connsiteY33" fmla="*/ 715180 h 1259602"/>
                  <a:gd name="connsiteX34" fmla="*/ 1368047 w 1377280"/>
                  <a:gd name="connsiteY34" fmla="*/ 715180 h 1259602"/>
                  <a:gd name="connsiteX35" fmla="*/ 1368047 w 1377280"/>
                  <a:gd name="connsiteY35" fmla="*/ 715180 h 1259602"/>
                  <a:gd name="connsiteX36" fmla="*/ 1345761 w 1377280"/>
                  <a:gd name="connsiteY36" fmla="*/ 724412 h 1259602"/>
                  <a:gd name="connsiteX37" fmla="*/ 1363571 w 1377280"/>
                  <a:gd name="connsiteY37" fmla="*/ 717035 h 1259602"/>
                  <a:gd name="connsiteX38" fmla="*/ 1329520 w 1377280"/>
                  <a:gd name="connsiteY38" fmla="*/ 751086 h 1259602"/>
                  <a:gd name="connsiteX39" fmla="*/ 1329520 w 1377280"/>
                  <a:gd name="connsiteY39" fmla="*/ 751086 h 1259602"/>
                  <a:gd name="connsiteX40" fmla="*/ 829375 w 1377280"/>
                  <a:gd name="connsiteY40" fmla="*/ 1251229 h 1259602"/>
                  <a:gd name="connsiteX41" fmla="*/ 788950 w 1377280"/>
                  <a:gd name="connsiteY41" fmla="*/ 1251227 h 1259602"/>
                  <a:gd name="connsiteX42" fmla="*/ 708090 w 1377280"/>
                  <a:gd name="connsiteY42" fmla="*/ 1170367 h 1259602"/>
                  <a:gd name="connsiteX43" fmla="*/ 708090 w 1377280"/>
                  <a:gd name="connsiteY43" fmla="*/ 1129944 h 1259602"/>
                  <a:gd name="connsiteX44" fmla="*/ 1113624 w 1377280"/>
                  <a:gd name="connsiteY44" fmla="*/ 724410 h 1259602"/>
                  <a:gd name="connsiteX45" fmla="*/ 31517 w 1377280"/>
                  <a:gd name="connsiteY45" fmla="*/ 724410 h 1259602"/>
                  <a:gd name="connsiteX46" fmla="*/ 0 w 1377280"/>
                  <a:gd name="connsiteY46" fmla="*/ 692892 h 1259602"/>
                  <a:gd name="connsiteX47" fmla="*/ 0 w 1377280"/>
                  <a:gd name="connsiteY47" fmla="*/ 566834 h 1259602"/>
                  <a:gd name="connsiteX48" fmla="*/ 31517 w 1377280"/>
                  <a:gd name="connsiteY48" fmla="*/ 535317 h 1259602"/>
                  <a:gd name="connsiteX49" fmla="*/ 1113750 w 1377280"/>
                  <a:gd name="connsiteY49" fmla="*/ 535314 h 1259602"/>
                  <a:gd name="connsiteX50" fmla="*/ 708090 w 1377280"/>
                  <a:gd name="connsiteY50" fmla="*/ 129654 h 1259602"/>
                  <a:gd name="connsiteX51" fmla="*/ 708090 w 1377280"/>
                  <a:gd name="connsiteY51" fmla="*/ 89225 h 1259602"/>
                  <a:gd name="connsiteX52" fmla="*/ 788944 w 1377280"/>
                  <a:gd name="connsiteY52" fmla="*/ 8371 h 1259602"/>
                  <a:gd name="connsiteX53" fmla="*/ 809160 w 1377280"/>
                  <a:gd name="connsiteY53" fmla="*/ 0 h 12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377280" h="1259602">
                    <a:moveTo>
                      <a:pt x="1371675" y="706424"/>
                    </a:moveTo>
                    <a:lnTo>
                      <a:pt x="1371675" y="708931"/>
                    </a:lnTo>
                    <a:lnTo>
                      <a:pt x="1369902" y="710704"/>
                    </a:lnTo>
                    <a:close/>
                    <a:moveTo>
                      <a:pt x="1208232" y="629802"/>
                    </a:moveTo>
                    <a:lnTo>
                      <a:pt x="1113624" y="724404"/>
                    </a:lnTo>
                    <a:lnTo>
                      <a:pt x="1113632" y="724407"/>
                    </a:lnTo>
                    <a:lnTo>
                      <a:pt x="1208235" y="629804"/>
                    </a:lnTo>
                    <a:lnTo>
                      <a:pt x="1302837" y="724407"/>
                    </a:lnTo>
                    <a:lnTo>
                      <a:pt x="1208238" y="629802"/>
                    </a:lnTo>
                    <a:lnTo>
                      <a:pt x="1208235" y="629804"/>
                    </a:lnTo>
                    <a:close/>
                    <a:moveTo>
                      <a:pt x="1329496" y="508538"/>
                    </a:moveTo>
                    <a:lnTo>
                      <a:pt x="1302714" y="535314"/>
                    </a:lnTo>
                    <a:lnTo>
                      <a:pt x="1113753" y="535317"/>
                    </a:lnTo>
                    <a:lnTo>
                      <a:pt x="1113759" y="535323"/>
                    </a:lnTo>
                    <a:lnTo>
                      <a:pt x="1302705" y="535323"/>
                    </a:lnTo>
                    <a:lnTo>
                      <a:pt x="1302711" y="535317"/>
                    </a:lnTo>
                    <a:lnTo>
                      <a:pt x="1302718" y="535317"/>
                    </a:lnTo>
                    <a:close/>
                    <a:moveTo>
                      <a:pt x="809160" y="0"/>
                    </a:moveTo>
                    <a:cubicBezTo>
                      <a:pt x="816477" y="0"/>
                      <a:pt x="823794" y="2790"/>
                      <a:pt x="829375" y="8368"/>
                    </a:cubicBezTo>
                    <a:lnTo>
                      <a:pt x="1329521" y="508513"/>
                    </a:lnTo>
                    <a:lnTo>
                      <a:pt x="1329520" y="508514"/>
                    </a:lnTo>
                    <a:lnTo>
                      <a:pt x="1363790" y="542784"/>
                    </a:lnTo>
                    <a:lnTo>
                      <a:pt x="1368048" y="544547"/>
                    </a:lnTo>
                    <a:lnTo>
                      <a:pt x="1369813" y="548809"/>
                    </a:lnTo>
                    <a:lnTo>
                      <a:pt x="1371674" y="550670"/>
                    </a:lnTo>
                    <a:lnTo>
                      <a:pt x="1371674" y="553302"/>
                    </a:lnTo>
                    <a:lnTo>
                      <a:pt x="1377280" y="566834"/>
                    </a:lnTo>
                    <a:lnTo>
                      <a:pt x="1377278" y="629865"/>
                    </a:lnTo>
                    <a:lnTo>
                      <a:pt x="1377278" y="692894"/>
                    </a:lnTo>
                    <a:lnTo>
                      <a:pt x="1371674" y="706424"/>
                    </a:lnTo>
                    <a:lnTo>
                      <a:pt x="1371674" y="706422"/>
                    </a:lnTo>
                    <a:lnTo>
                      <a:pt x="1369901" y="710705"/>
                    </a:lnTo>
                    <a:lnTo>
                      <a:pt x="1369901" y="710704"/>
                    </a:lnTo>
                    <a:lnTo>
                      <a:pt x="1368047" y="715180"/>
                    </a:lnTo>
                    <a:lnTo>
                      <a:pt x="1368047" y="715180"/>
                    </a:lnTo>
                    <a:lnTo>
                      <a:pt x="1368047" y="715180"/>
                    </a:lnTo>
                    <a:lnTo>
                      <a:pt x="1345761" y="724412"/>
                    </a:lnTo>
                    <a:lnTo>
                      <a:pt x="1363571" y="717035"/>
                    </a:lnTo>
                    <a:lnTo>
                      <a:pt x="1329520" y="751086"/>
                    </a:lnTo>
                    <a:lnTo>
                      <a:pt x="1329520" y="751086"/>
                    </a:lnTo>
                    <a:lnTo>
                      <a:pt x="829375" y="1251229"/>
                    </a:lnTo>
                    <a:cubicBezTo>
                      <a:pt x="818213" y="1262392"/>
                      <a:pt x="800112" y="1262395"/>
                      <a:pt x="788950" y="1251227"/>
                    </a:cubicBezTo>
                    <a:lnTo>
                      <a:pt x="708090" y="1170367"/>
                    </a:lnTo>
                    <a:cubicBezTo>
                      <a:pt x="696924" y="1159207"/>
                      <a:pt x="696927" y="1141107"/>
                      <a:pt x="708090" y="1129944"/>
                    </a:cubicBezTo>
                    <a:lnTo>
                      <a:pt x="1113624" y="724410"/>
                    </a:lnTo>
                    <a:lnTo>
                      <a:pt x="31517" y="724410"/>
                    </a:lnTo>
                    <a:cubicBezTo>
                      <a:pt x="14107" y="724407"/>
                      <a:pt x="0" y="710299"/>
                      <a:pt x="0" y="692892"/>
                    </a:cubicBezTo>
                    <a:lnTo>
                      <a:pt x="0" y="566834"/>
                    </a:lnTo>
                    <a:cubicBezTo>
                      <a:pt x="0" y="549428"/>
                      <a:pt x="14107" y="535314"/>
                      <a:pt x="31517" y="535317"/>
                    </a:cubicBezTo>
                    <a:lnTo>
                      <a:pt x="1113750" y="535314"/>
                    </a:lnTo>
                    <a:lnTo>
                      <a:pt x="708090" y="129654"/>
                    </a:lnTo>
                    <a:cubicBezTo>
                      <a:pt x="696927" y="118497"/>
                      <a:pt x="696927" y="100388"/>
                      <a:pt x="708090" y="89225"/>
                    </a:cubicBezTo>
                    <a:lnTo>
                      <a:pt x="788944" y="8371"/>
                    </a:lnTo>
                    <a:cubicBezTo>
                      <a:pt x="794525" y="2790"/>
                      <a:pt x="801843" y="0"/>
                      <a:pt x="809160" y="0"/>
                    </a:cubicBezTo>
                    <a:close/>
                  </a:path>
                </a:pathLst>
              </a:custGeom>
              <a:solidFill>
                <a:srgbClr val="848685"/>
              </a:solidFill>
              <a:ln cap="rnd">
                <a:solidFill>
                  <a:srgbClr val="848685">
                    <a:alpha val="25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A9D7EC-7759-4D1C-AD5C-1F10F50E9DB2}"/>
                </a:ext>
              </a:extLst>
            </p:cNvPr>
            <p:cNvGrpSpPr/>
            <p:nvPr/>
          </p:nvGrpSpPr>
          <p:grpSpPr>
            <a:xfrm>
              <a:off x="7570457" y="2852485"/>
              <a:ext cx="540000" cy="540000"/>
              <a:chOff x="4020256" y="2845732"/>
              <a:chExt cx="720000" cy="72000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06C0755-745A-4D01-B72E-C49A87F869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20256" y="2845732"/>
                <a:ext cx="720000" cy="720000"/>
              </a:xfrm>
              <a:prstGeom prst="ellipse">
                <a:avLst/>
              </a:prstGeom>
              <a:noFill/>
              <a:ln w="47625" cap="rnd">
                <a:solidFill>
                  <a:srgbClr val="8486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자유형 53">
                <a:extLst>
                  <a:ext uri="{FF2B5EF4-FFF2-40B4-BE49-F238E27FC236}">
                    <a16:creationId xmlns:a16="http://schemas.microsoft.com/office/drawing/2014/main" id="{AB084E96-6845-4ABF-8F93-C29B433B2A09}"/>
                  </a:ext>
                </a:extLst>
              </p:cNvPr>
              <p:cNvSpPr/>
              <p:nvPr/>
            </p:nvSpPr>
            <p:spPr>
              <a:xfrm>
                <a:off x="4213586" y="3053303"/>
                <a:ext cx="333341" cy="304859"/>
              </a:xfrm>
              <a:custGeom>
                <a:avLst/>
                <a:gdLst>
                  <a:gd name="connsiteX0" fmla="*/ 1371675 w 1377280"/>
                  <a:gd name="connsiteY0" fmla="*/ 706424 h 1259602"/>
                  <a:gd name="connsiteX1" fmla="*/ 1371675 w 1377280"/>
                  <a:gd name="connsiteY1" fmla="*/ 708931 h 1259602"/>
                  <a:gd name="connsiteX2" fmla="*/ 1369902 w 1377280"/>
                  <a:gd name="connsiteY2" fmla="*/ 710704 h 1259602"/>
                  <a:gd name="connsiteX3" fmla="*/ 1208232 w 1377280"/>
                  <a:gd name="connsiteY3" fmla="*/ 629802 h 1259602"/>
                  <a:gd name="connsiteX4" fmla="*/ 1113624 w 1377280"/>
                  <a:gd name="connsiteY4" fmla="*/ 724404 h 1259602"/>
                  <a:gd name="connsiteX5" fmla="*/ 1113632 w 1377280"/>
                  <a:gd name="connsiteY5" fmla="*/ 724407 h 1259602"/>
                  <a:gd name="connsiteX6" fmla="*/ 1208235 w 1377280"/>
                  <a:gd name="connsiteY6" fmla="*/ 629804 h 1259602"/>
                  <a:gd name="connsiteX7" fmla="*/ 1302837 w 1377280"/>
                  <a:gd name="connsiteY7" fmla="*/ 724407 h 1259602"/>
                  <a:gd name="connsiteX8" fmla="*/ 1208238 w 1377280"/>
                  <a:gd name="connsiteY8" fmla="*/ 629802 h 1259602"/>
                  <a:gd name="connsiteX9" fmla="*/ 1208235 w 1377280"/>
                  <a:gd name="connsiteY9" fmla="*/ 629804 h 1259602"/>
                  <a:gd name="connsiteX10" fmla="*/ 1329496 w 1377280"/>
                  <a:gd name="connsiteY10" fmla="*/ 508538 h 1259602"/>
                  <a:gd name="connsiteX11" fmla="*/ 1302714 w 1377280"/>
                  <a:gd name="connsiteY11" fmla="*/ 535314 h 1259602"/>
                  <a:gd name="connsiteX12" fmla="*/ 1113753 w 1377280"/>
                  <a:gd name="connsiteY12" fmla="*/ 535317 h 1259602"/>
                  <a:gd name="connsiteX13" fmla="*/ 1113759 w 1377280"/>
                  <a:gd name="connsiteY13" fmla="*/ 535323 h 1259602"/>
                  <a:gd name="connsiteX14" fmla="*/ 1302705 w 1377280"/>
                  <a:gd name="connsiteY14" fmla="*/ 535323 h 1259602"/>
                  <a:gd name="connsiteX15" fmla="*/ 1302711 w 1377280"/>
                  <a:gd name="connsiteY15" fmla="*/ 535317 h 1259602"/>
                  <a:gd name="connsiteX16" fmla="*/ 1302718 w 1377280"/>
                  <a:gd name="connsiteY16" fmla="*/ 535317 h 1259602"/>
                  <a:gd name="connsiteX17" fmla="*/ 809160 w 1377280"/>
                  <a:gd name="connsiteY17" fmla="*/ 0 h 1259602"/>
                  <a:gd name="connsiteX18" fmla="*/ 829375 w 1377280"/>
                  <a:gd name="connsiteY18" fmla="*/ 8368 h 1259602"/>
                  <a:gd name="connsiteX19" fmla="*/ 1329521 w 1377280"/>
                  <a:gd name="connsiteY19" fmla="*/ 508513 h 1259602"/>
                  <a:gd name="connsiteX20" fmla="*/ 1329520 w 1377280"/>
                  <a:gd name="connsiteY20" fmla="*/ 508514 h 1259602"/>
                  <a:gd name="connsiteX21" fmla="*/ 1363790 w 1377280"/>
                  <a:gd name="connsiteY21" fmla="*/ 542784 h 1259602"/>
                  <a:gd name="connsiteX22" fmla="*/ 1368048 w 1377280"/>
                  <a:gd name="connsiteY22" fmla="*/ 544547 h 1259602"/>
                  <a:gd name="connsiteX23" fmla="*/ 1369813 w 1377280"/>
                  <a:gd name="connsiteY23" fmla="*/ 548809 h 1259602"/>
                  <a:gd name="connsiteX24" fmla="*/ 1371674 w 1377280"/>
                  <a:gd name="connsiteY24" fmla="*/ 550670 h 1259602"/>
                  <a:gd name="connsiteX25" fmla="*/ 1371674 w 1377280"/>
                  <a:gd name="connsiteY25" fmla="*/ 553302 h 1259602"/>
                  <a:gd name="connsiteX26" fmla="*/ 1377280 w 1377280"/>
                  <a:gd name="connsiteY26" fmla="*/ 566834 h 1259602"/>
                  <a:gd name="connsiteX27" fmla="*/ 1377278 w 1377280"/>
                  <a:gd name="connsiteY27" fmla="*/ 629865 h 1259602"/>
                  <a:gd name="connsiteX28" fmla="*/ 1377278 w 1377280"/>
                  <a:gd name="connsiteY28" fmla="*/ 692894 h 1259602"/>
                  <a:gd name="connsiteX29" fmla="*/ 1371674 w 1377280"/>
                  <a:gd name="connsiteY29" fmla="*/ 706424 h 1259602"/>
                  <a:gd name="connsiteX30" fmla="*/ 1371674 w 1377280"/>
                  <a:gd name="connsiteY30" fmla="*/ 706422 h 1259602"/>
                  <a:gd name="connsiteX31" fmla="*/ 1369901 w 1377280"/>
                  <a:gd name="connsiteY31" fmla="*/ 710705 h 1259602"/>
                  <a:gd name="connsiteX32" fmla="*/ 1369901 w 1377280"/>
                  <a:gd name="connsiteY32" fmla="*/ 710704 h 1259602"/>
                  <a:gd name="connsiteX33" fmla="*/ 1368047 w 1377280"/>
                  <a:gd name="connsiteY33" fmla="*/ 715180 h 1259602"/>
                  <a:gd name="connsiteX34" fmla="*/ 1368047 w 1377280"/>
                  <a:gd name="connsiteY34" fmla="*/ 715180 h 1259602"/>
                  <a:gd name="connsiteX35" fmla="*/ 1368047 w 1377280"/>
                  <a:gd name="connsiteY35" fmla="*/ 715180 h 1259602"/>
                  <a:gd name="connsiteX36" fmla="*/ 1345761 w 1377280"/>
                  <a:gd name="connsiteY36" fmla="*/ 724412 h 1259602"/>
                  <a:gd name="connsiteX37" fmla="*/ 1363571 w 1377280"/>
                  <a:gd name="connsiteY37" fmla="*/ 717035 h 1259602"/>
                  <a:gd name="connsiteX38" fmla="*/ 1329520 w 1377280"/>
                  <a:gd name="connsiteY38" fmla="*/ 751086 h 1259602"/>
                  <a:gd name="connsiteX39" fmla="*/ 1329520 w 1377280"/>
                  <a:gd name="connsiteY39" fmla="*/ 751086 h 1259602"/>
                  <a:gd name="connsiteX40" fmla="*/ 829375 w 1377280"/>
                  <a:gd name="connsiteY40" fmla="*/ 1251229 h 1259602"/>
                  <a:gd name="connsiteX41" fmla="*/ 788950 w 1377280"/>
                  <a:gd name="connsiteY41" fmla="*/ 1251227 h 1259602"/>
                  <a:gd name="connsiteX42" fmla="*/ 708090 w 1377280"/>
                  <a:gd name="connsiteY42" fmla="*/ 1170367 h 1259602"/>
                  <a:gd name="connsiteX43" fmla="*/ 708090 w 1377280"/>
                  <a:gd name="connsiteY43" fmla="*/ 1129944 h 1259602"/>
                  <a:gd name="connsiteX44" fmla="*/ 1113624 w 1377280"/>
                  <a:gd name="connsiteY44" fmla="*/ 724410 h 1259602"/>
                  <a:gd name="connsiteX45" fmla="*/ 31517 w 1377280"/>
                  <a:gd name="connsiteY45" fmla="*/ 724410 h 1259602"/>
                  <a:gd name="connsiteX46" fmla="*/ 0 w 1377280"/>
                  <a:gd name="connsiteY46" fmla="*/ 692892 h 1259602"/>
                  <a:gd name="connsiteX47" fmla="*/ 0 w 1377280"/>
                  <a:gd name="connsiteY47" fmla="*/ 566834 h 1259602"/>
                  <a:gd name="connsiteX48" fmla="*/ 31517 w 1377280"/>
                  <a:gd name="connsiteY48" fmla="*/ 535317 h 1259602"/>
                  <a:gd name="connsiteX49" fmla="*/ 1113750 w 1377280"/>
                  <a:gd name="connsiteY49" fmla="*/ 535314 h 1259602"/>
                  <a:gd name="connsiteX50" fmla="*/ 708090 w 1377280"/>
                  <a:gd name="connsiteY50" fmla="*/ 129654 h 1259602"/>
                  <a:gd name="connsiteX51" fmla="*/ 708090 w 1377280"/>
                  <a:gd name="connsiteY51" fmla="*/ 89225 h 1259602"/>
                  <a:gd name="connsiteX52" fmla="*/ 788944 w 1377280"/>
                  <a:gd name="connsiteY52" fmla="*/ 8371 h 1259602"/>
                  <a:gd name="connsiteX53" fmla="*/ 809160 w 1377280"/>
                  <a:gd name="connsiteY53" fmla="*/ 0 h 12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377280" h="1259602">
                    <a:moveTo>
                      <a:pt x="1371675" y="706424"/>
                    </a:moveTo>
                    <a:lnTo>
                      <a:pt x="1371675" y="708931"/>
                    </a:lnTo>
                    <a:lnTo>
                      <a:pt x="1369902" y="710704"/>
                    </a:lnTo>
                    <a:close/>
                    <a:moveTo>
                      <a:pt x="1208232" y="629802"/>
                    </a:moveTo>
                    <a:lnTo>
                      <a:pt x="1113624" y="724404"/>
                    </a:lnTo>
                    <a:lnTo>
                      <a:pt x="1113632" y="724407"/>
                    </a:lnTo>
                    <a:lnTo>
                      <a:pt x="1208235" y="629804"/>
                    </a:lnTo>
                    <a:lnTo>
                      <a:pt x="1302837" y="724407"/>
                    </a:lnTo>
                    <a:lnTo>
                      <a:pt x="1208238" y="629802"/>
                    </a:lnTo>
                    <a:lnTo>
                      <a:pt x="1208235" y="629804"/>
                    </a:lnTo>
                    <a:close/>
                    <a:moveTo>
                      <a:pt x="1329496" y="508538"/>
                    </a:moveTo>
                    <a:lnTo>
                      <a:pt x="1302714" y="535314"/>
                    </a:lnTo>
                    <a:lnTo>
                      <a:pt x="1113753" y="535317"/>
                    </a:lnTo>
                    <a:lnTo>
                      <a:pt x="1113759" y="535323"/>
                    </a:lnTo>
                    <a:lnTo>
                      <a:pt x="1302705" y="535323"/>
                    </a:lnTo>
                    <a:lnTo>
                      <a:pt x="1302711" y="535317"/>
                    </a:lnTo>
                    <a:lnTo>
                      <a:pt x="1302718" y="535317"/>
                    </a:lnTo>
                    <a:close/>
                    <a:moveTo>
                      <a:pt x="809160" y="0"/>
                    </a:moveTo>
                    <a:cubicBezTo>
                      <a:pt x="816477" y="0"/>
                      <a:pt x="823794" y="2790"/>
                      <a:pt x="829375" y="8368"/>
                    </a:cubicBezTo>
                    <a:lnTo>
                      <a:pt x="1329521" y="508513"/>
                    </a:lnTo>
                    <a:lnTo>
                      <a:pt x="1329520" y="508514"/>
                    </a:lnTo>
                    <a:lnTo>
                      <a:pt x="1363790" y="542784"/>
                    </a:lnTo>
                    <a:lnTo>
                      <a:pt x="1368048" y="544547"/>
                    </a:lnTo>
                    <a:lnTo>
                      <a:pt x="1369813" y="548809"/>
                    </a:lnTo>
                    <a:lnTo>
                      <a:pt x="1371674" y="550670"/>
                    </a:lnTo>
                    <a:lnTo>
                      <a:pt x="1371674" y="553302"/>
                    </a:lnTo>
                    <a:lnTo>
                      <a:pt x="1377280" y="566834"/>
                    </a:lnTo>
                    <a:lnTo>
                      <a:pt x="1377278" y="629865"/>
                    </a:lnTo>
                    <a:lnTo>
                      <a:pt x="1377278" y="692894"/>
                    </a:lnTo>
                    <a:lnTo>
                      <a:pt x="1371674" y="706424"/>
                    </a:lnTo>
                    <a:lnTo>
                      <a:pt x="1371674" y="706422"/>
                    </a:lnTo>
                    <a:lnTo>
                      <a:pt x="1369901" y="710705"/>
                    </a:lnTo>
                    <a:lnTo>
                      <a:pt x="1369901" y="710704"/>
                    </a:lnTo>
                    <a:lnTo>
                      <a:pt x="1368047" y="715180"/>
                    </a:lnTo>
                    <a:lnTo>
                      <a:pt x="1368047" y="715180"/>
                    </a:lnTo>
                    <a:lnTo>
                      <a:pt x="1368047" y="715180"/>
                    </a:lnTo>
                    <a:lnTo>
                      <a:pt x="1345761" y="724412"/>
                    </a:lnTo>
                    <a:lnTo>
                      <a:pt x="1363571" y="717035"/>
                    </a:lnTo>
                    <a:lnTo>
                      <a:pt x="1329520" y="751086"/>
                    </a:lnTo>
                    <a:lnTo>
                      <a:pt x="1329520" y="751086"/>
                    </a:lnTo>
                    <a:lnTo>
                      <a:pt x="829375" y="1251229"/>
                    </a:lnTo>
                    <a:cubicBezTo>
                      <a:pt x="818213" y="1262392"/>
                      <a:pt x="800112" y="1262395"/>
                      <a:pt x="788950" y="1251227"/>
                    </a:cubicBezTo>
                    <a:lnTo>
                      <a:pt x="708090" y="1170367"/>
                    </a:lnTo>
                    <a:cubicBezTo>
                      <a:pt x="696924" y="1159207"/>
                      <a:pt x="696927" y="1141107"/>
                      <a:pt x="708090" y="1129944"/>
                    </a:cubicBezTo>
                    <a:lnTo>
                      <a:pt x="1113624" y="724410"/>
                    </a:lnTo>
                    <a:lnTo>
                      <a:pt x="31517" y="724410"/>
                    </a:lnTo>
                    <a:cubicBezTo>
                      <a:pt x="14107" y="724407"/>
                      <a:pt x="0" y="710299"/>
                      <a:pt x="0" y="692892"/>
                    </a:cubicBezTo>
                    <a:lnTo>
                      <a:pt x="0" y="566834"/>
                    </a:lnTo>
                    <a:cubicBezTo>
                      <a:pt x="0" y="549428"/>
                      <a:pt x="14107" y="535314"/>
                      <a:pt x="31517" y="535317"/>
                    </a:cubicBezTo>
                    <a:lnTo>
                      <a:pt x="1113750" y="535314"/>
                    </a:lnTo>
                    <a:lnTo>
                      <a:pt x="708090" y="129654"/>
                    </a:lnTo>
                    <a:cubicBezTo>
                      <a:pt x="696927" y="118497"/>
                      <a:pt x="696927" y="100388"/>
                      <a:pt x="708090" y="89225"/>
                    </a:cubicBezTo>
                    <a:lnTo>
                      <a:pt x="788944" y="8371"/>
                    </a:lnTo>
                    <a:cubicBezTo>
                      <a:pt x="794525" y="2790"/>
                      <a:pt x="801843" y="0"/>
                      <a:pt x="809160" y="0"/>
                    </a:cubicBezTo>
                    <a:close/>
                  </a:path>
                </a:pathLst>
              </a:custGeom>
              <a:solidFill>
                <a:srgbClr val="848685"/>
              </a:solidFill>
              <a:ln cap="rnd">
                <a:solidFill>
                  <a:srgbClr val="848685">
                    <a:alpha val="25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7318D37-ACA7-4732-864E-1BB6DAE18778}"/>
                </a:ext>
              </a:extLst>
            </p:cNvPr>
            <p:cNvGrpSpPr/>
            <p:nvPr/>
          </p:nvGrpSpPr>
          <p:grpSpPr>
            <a:xfrm>
              <a:off x="8545563" y="1370566"/>
              <a:ext cx="1959511" cy="3993777"/>
              <a:chOff x="8674937" y="1634863"/>
              <a:chExt cx="1959511" cy="3993777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8C14612-856D-4B3A-A523-0EC3F3D11759}"/>
                  </a:ext>
                </a:extLst>
              </p:cNvPr>
              <p:cNvGrpSpPr/>
              <p:nvPr/>
            </p:nvGrpSpPr>
            <p:grpSpPr>
              <a:xfrm>
                <a:off x="8674937" y="1634863"/>
                <a:ext cx="1959511" cy="3993777"/>
                <a:chOff x="1557547" y="1634863"/>
                <a:chExt cx="1959511" cy="3993777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EFF1C80C-0A82-4916-A0CA-A24267BD42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7547" y="1634863"/>
                  <a:ext cx="1959511" cy="3993777"/>
                </a:xfrm>
                <a:prstGeom prst="rect">
                  <a:avLst/>
                </a:prstGeom>
              </p:spPr>
            </p:pic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136DAD1-4114-43E9-AE99-494D485179C6}"/>
                    </a:ext>
                  </a:extLst>
                </p:cNvPr>
                <p:cNvSpPr/>
                <p:nvPr/>
              </p:nvSpPr>
              <p:spPr>
                <a:xfrm>
                  <a:off x="1661160" y="2067052"/>
                  <a:ext cx="1740408" cy="3096260"/>
                </a:xfrm>
                <a:prstGeom prst="rect">
                  <a:avLst/>
                </a:prstGeom>
                <a:solidFill>
                  <a:srgbClr val="222325"/>
                </a:solidFill>
                <a:ln>
                  <a:solidFill>
                    <a:srgbClr val="22232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250FB804-4083-46F6-B9B4-C8446880F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7781" y="2058348"/>
                <a:ext cx="1763059" cy="3121347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0200ABA-3C5F-45D6-BCF2-818EF5A3C713}"/>
                </a:ext>
              </a:extLst>
            </p:cNvPr>
            <p:cNvGrpSpPr/>
            <p:nvPr/>
          </p:nvGrpSpPr>
          <p:grpSpPr>
            <a:xfrm>
              <a:off x="1062265" y="1370566"/>
              <a:ext cx="3220705" cy="3993777"/>
              <a:chOff x="921011" y="1634863"/>
              <a:chExt cx="3220705" cy="3993777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91F6E30-B954-4BEE-8192-87802FABBF13}"/>
                  </a:ext>
                </a:extLst>
              </p:cNvPr>
              <p:cNvGrpSpPr/>
              <p:nvPr/>
            </p:nvGrpSpPr>
            <p:grpSpPr>
              <a:xfrm>
                <a:off x="1557547" y="1634863"/>
                <a:ext cx="1959511" cy="3993777"/>
                <a:chOff x="1557547" y="1634863"/>
                <a:chExt cx="1959511" cy="3993777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BBCA0846-EC12-4162-8C36-D872CB4CBF0D}"/>
                    </a:ext>
                  </a:extLst>
                </p:cNvPr>
                <p:cNvGrpSpPr/>
                <p:nvPr/>
              </p:nvGrpSpPr>
              <p:grpSpPr>
                <a:xfrm>
                  <a:off x="1557547" y="1634863"/>
                  <a:ext cx="1959511" cy="3993777"/>
                  <a:chOff x="1557547" y="1634863"/>
                  <a:chExt cx="1959511" cy="3993777"/>
                </a:xfrm>
              </p:grpSpPr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E6F4D6E6-02AF-4EE5-A459-E18F341276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57547" y="1634863"/>
                    <a:ext cx="1959511" cy="3993777"/>
                  </a:xfrm>
                  <a:prstGeom prst="rect">
                    <a:avLst/>
                  </a:prstGeom>
                </p:spPr>
              </p:pic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41081C7-559C-41A0-9323-6B18C571B427}"/>
                      </a:ext>
                    </a:extLst>
                  </p:cNvPr>
                  <p:cNvSpPr/>
                  <p:nvPr/>
                </p:nvSpPr>
                <p:spPr>
                  <a:xfrm>
                    <a:off x="1661160" y="2067052"/>
                    <a:ext cx="1740408" cy="3096260"/>
                  </a:xfrm>
                  <a:prstGeom prst="rect">
                    <a:avLst/>
                  </a:prstGeom>
                  <a:solidFill>
                    <a:srgbClr val="222325"/>
                  </a:solidFill>
                  <a:ln>
                    <a:solidFill>
                      <a:srgbClr val="22232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A7D836E-C4AB-4749-9000-F469225921EB}"/>
                    </a:ext>
                  </a:extLst>
                </p:cNvPr>
                <p:cNvSpPr/>
                <p:nvPr/>
              </p:nvSpPr>
              <p:spPr>
                <a:xfrm>
                  <a:off x="1914908" y="3446371"/>
                  <a:ext cx="1232909" cy="3218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100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출발지 입력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433E17E-EBF9-42AF-95E2-446BFE729171}"/>
                    </a:ext>
                  </a:extLst>
                </p:cNvPr>
                <p:cNvSpPr/>
                <p:nvPr/>
              </p:nvSpPr>
              <p:spPr>
                <a:xfrm>
                  <a:off x="1914908" y="4131018"/>
                  <a:ext cx="1232909" cy="3218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100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도착지 입력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F1F8C23-771E-450F-BCF8-0AB168D98B7E}"/>
                    </a:ext>
                  </a:extLst>
                </p:cNvPr>
                <p:cNvSpPr/>
                <p:nvPr/>
              </p:nvSpPr>
              <p:spPr>
                <a:xfrm>
                  <a:off x="1956352" y="3784747"/>
                  <a:ext cx="1171697" cy="270042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70EDD53-7934-47A3-B200-23D7C989BB98}"/>
                    </a:ext>
                  </a:extLst>
                </p:cNvPr>
                <p:cNvSpPr/>
                <p:nvPr/>
              </p:nvSpPr>
              <p:spPr>
                <a:xfrm>
                  <a:off x="1956352" y="4463971"/>
                  <a:ext cx="1171697" cy="270042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49E5BF3-C796-4A5E-AF6B-A26BAFE7E03D}"/>
                  </a:ext>
                </a:extLst>
              </p:cNvPr>
              <p:cNvSpPr/>
              <p:nvPr/>
            </p:nvSpPr>
            <p:spPr>
              <a:xfrm>
                <a:off x="921011" y="2335408"/>
                <a:ext cx="3220705" cy="829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당신의 </a:t>
                </a:r>
                <a:endParaRPr lang="en-US" altLang="ko-KR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rgbClr val="FF7C8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안전한 귀향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위한 </a:t>
                </a:r>
                <a:endParaRPr lang="en-US" altLang="ko-KR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안내서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09791A-9D81-41A2-90EB-0D42EDD37AAA}"/>
                </a:ext>
              </a:extLst>
            </p:cNvPr>
            <p:cNvSpPr/>
            <p:nvPr/>
          </p:nvSpPr>
          <p:spPr>
            <a:xfrm>
              <a:off x="1095961" y="5624962"/>
              <a:ext cx="3220705" cy="795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안내서 어플리케이션에서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도착지와 출발지 입력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1F1E4C-A09F-4BCD-B877-1EC25215003A}"/>
                </a:ext>
              </a:extLst>
            </p:cNvPr>
            <p:cNvSpPr/>
            <p:nvPr/>
          </p:nvSpPr>
          <p:spPr>
            <a:xfrm>
              <a:off x="4474594" y="5624962"/>
              <a:ext cx="3220705" cy="795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오늘의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확진자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 및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기차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/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버스 결과 확인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C333C9-5CA4-4B94-99E3-A7B4D7BEF725}"/>
                </a:ext>
              </a:extLst>
            </p:cNvPr>
            <p:cNvSpPr/>
            <p:nvPr/>
          </p:nvSpPr>
          <p:spPr>
            <a:xfrm>
              <a:off x="7909027" y="5624962"/>
              <a:ext cx="3220705" cy="795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안내서 내용을 바탕으로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기차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버스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예매창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연결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1FC874-B56F-4DB9-B951-3436332D984D}"/>
                </a:ext>
              </a:extLst>
            </p:cNvPr>
            <p:cNvSpPr/>
            <p:nvPr/>
          </p:nvSpPr>
          <p:spPr>
            <a:xfrm rot="5400000">
              <a:off x="2654844" y="5363666"/>
              <a:ext cx="46095" cy="47844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3AF44A-93AF-49E0-A35F-3329DA545A74}"/>
                </a:ext>
              </a:extLst>
            </p:cNvPr>
            <p:cNvSpPr/>
            <p:nvPr/>
          </p:nvSpPr>
          <p:spPr>
            <a:xfrm rot="5400000">
              <a:off x="6093171" y="5366187"/>
              <a:ext cx="46095" cy="47844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C72487-3A08-452F-B442-AFAD5A16315C}"/>
                </a:ext>
              </a:extLst>
            </p:cNvPr>
            <p:cNvSpPr/>
            <p:nvPr/>
          </p:nvSpPr>
          <p:spPr>
            <a:xfrm rot="5400000">
              <a:off x="9513915" y="5361050"/>
              <a:ext cx="46095" cy="47844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424F2902-BBA8-41E8-8C42-59F8E6E2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CB005D61-C096-462A-A95C-3B6E447A8195}"/>
              </a:ext>
            </a:extLst>
          </p:cNvPr>
          <p:cNvSpPr txBox="1">
            <a:spLocks/>
          </p:cNvSpPr>
          <p:nvPr/>
        </p:nvSpPr>
        <p:spPr>
          <a:xfrm>
            <a:off x="1524000" y="902201"/>
            <a:ext cx="9144000" cy="517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defRPr>
            </a:lvl1pPr>
          </a:lstStyle>
          <a:p>
            <a:r>
              <a:rPr lang="en-US" altLang="ko-KR" sz="34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8B821-1AC7-475F-811B-1E6917F2D137}"/>
              </a:ext>
            </a:extLst>
          </p:cNvPr>
          <p:cNvSpPr/>
          <p:nvPr/>
        </p:nvSpPr>
        <p:spPr>
          <a:xfrm>
            <a:off x="7866518" y="511062"/>
            <a:ext cx="193799" cy="89738"/>
          </a:xfrm>
          <a:prstGeom prst="rect">
            <a:avLst/>
          </a:prstGeom>
          <a:solidFill>
            <a:srgbClr val="13222F"/>
          </a:solidFill>
          <a:ln>
            <a:solidFill>
              <a:srgbClr val="132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5D1D12-1AC4-4383-83F4-D78EF5E2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891" y="45347"/>
            <a:ext cx="868101" cy="7050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A952CD9-83B4-4225-99D8-56EE43F60707}"/>
              </a:ext>
            </a:extLst>
          </p:cNvPr>
          <p:cNvSpPr txBox="1"/>
          <p:nvPr/>
        </p:nvSpPr>
        <p:spPr>
          <a:xfrm>
            <a:off x="2122688" y="2490610"/>
            <a:ext cx="1298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6873D-F4F3-48EF-97BD-FE4F5DC43391}"/>
              </a:ext>
            </a:extLst>
          </p:cNvPr>
          <p:cNvSpPr txBox="1"/>
          <p:nvPr/>
        </p:nvSpPr>
        <p:spPr>
          <a:xfrm>
            <a:off x="5193891" y="2491555"/>
            <a:ext cx="1298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CF6B0F-FBB6-4706-9CBC-4B485DAA5907}"/>
              </a:ext>
            </a:extLst>
          </p:cNvPr>
          <p:cNvSpPr txBox="1"/>
          <p:nvPr/>
        </p:nvSpPr>
        <p:spPr>
          <a:xfrm>
            <a:off x="8272267" y="2490610"/>
            <a:ext cx="1298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C24293D-095F-4DD7-89E2-EDECD53AE0AC}"/>
              </a:ext>
            </a:extLst>
          </p:cNvPr>
          <p:cNvSpPr/>
          <p:nvPr/>
        </p:nvSpPr>
        <p:spPr>
          <a:xfrm>
            <a:off x="2390194" y="2547533"/>
            <a:ext cx="52943" cy="342987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C43CA-E4A6-4240-9064-AA83A1FE1F9D}"/>
              </a:ext>
            </a:extLst>
          </p:cNvPr>
          <p:cNvSpPr txBox="1"/>
          <p:nvPr/>
        </p:nvSpPr>
        <p:spPr>
          <a:xfrm>
            <a:off x="2443137" y="3111279"/>
            <a:ext cx="3596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배경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목표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 전후 통행량 추이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12257-E9A4-4C57-9006-5F8626CEC186}"/>
              </a:ext>
            </a:extLst>
          </p:cNvPr>
          <p:cNvSpPr txBox="1"/>
          <p:nvPr/>
        </p:nvSpPr>
        <p:spPr>
          <a:xfrm>
            <a:off x="5519249" y="3079357"/>
            <a:ext cx="3596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안전한 귀향을 위한 안내서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안내서 제작 프로세스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안내서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1BE8C-941E-417B-8F19-D8A6E19A1997}"/>
              </a:ext>
            </a:extLst>
          </p:cNvPr>
          <p:cNvSpPr txBox="1"/>
          <p:nvPr/>
        </p:nvSpPr>
        <p:spPr>
          <a:xfrm>
            <a:off x="8595361" y="3111279"/>
            <a:ext cx="35966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서비스의 확장성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 확장 예시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 및 개선방향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F0B04-B3D1-445F-8650-BBD7D00DF79C}"/>
              </a:ext>
            </a:extLst>
          </p:cNvPr>
          <p:cNvSpPr/>
          <p:nvPr/>
        </p:nvSpPr>
        <p:spPr>
          <a:xfrm>
            <a:off x="5466306" y="2547533"/>
            <a:ext cx="52943" cy="342987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FBDF39-1066-4B8B-AF82-63E3D6AD7AE2}"/>
              </a:ext>
            </a:extLst>
          </p:cNvPr>
          <p:cNvSpPr/>
          <p:nvPr/>
        </p:nvSpPr>
        <p:spPr>
          <a:xfrm>
            <a:off x="8542418" y="2547533"/>
            <a:ext cx="52943" cy="342987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0485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35D065E-49A5-4BCB-88E6-C2BBA7B7D171}"/>
              </a:ext>
            </a:extLst>
          </p:cNvPr>
          <p:cNvGrpSpPr/>
          <p:nvPr/>
        </p:nvGrpSpPr>
        <p:grpSpPr>
          <a:xfrm>
            <a:off x="1505262" y="3970925"/>
            <a:ext cx="9599618" cy="2545799"/>
            <a:chOff x="1505262" y="3970925"/>
            <a:chExt cx="9599618" cy="25457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E3DB41-48AA-44B2-A121-DB0BDB6F9AB1}"/>
                </a:ext>
              </a:extLst>
            </p:cNvPr>
            <p:cNvSpPr txBox="1"/>
            <p:nvPr/>
          </p:nvSpPr>
          <p:spPr>
            <a:xfrm>
              <a:off x="1580298" y="3970925"/>
              <a:ext cx="15252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개선방향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A0FE0A-BA17-414F-A5AC-C5F89F4900C3}"/>
                </a:ext>
              </a:extLst>
            </p:cNvPr>
            <p:cNvSpPr/>
            <p:nvPr/>
          </p:nvSpPr>
          <p:spPr>
            <a:xfrm>
              <a:off x="1580298" y="4315737"/>
              <a:ext cx="9524582" cy="2200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데이터의 관점에서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추후 데이터의 양이나 품질이 개선되면 자연스럽게 해결 가능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안내서의 관점에서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1)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추후 실시간으로 데이터 반영이 가능한 플랫폼이 제공된다면 쉽게 구현 가능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2)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카카오 </a:t>
              </a:r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등을 이용해 출발지를 세밀하게 잡는다면 보다 맞춤형으로 서비스 가능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068E6AB-6D44-48D4-8F41-A6103F2D5B88}"/>
                </a:ext>
              </a:extLst>
            </p:cNvPr>
            <p:cNvSpPr/>
            <p:nvPr/>
          </p:nvSpPr>
          <p:spPr>
            <a:xfrm>
              <a:off x="1505262" y="4028902"/>
              <a:ext cx="54298" cy="3525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346400-E5DA-4793-9057-E0A7B0B1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7C639-D77B-45AE-B6BC-16B8114CD858}"/>
              </a:ext>
            </a:extLst>
          </p:cNvPr>
          <p:cNvSpPr/>
          <p:nvPr/>
        </p:nvSpPr>
        <p:spPr>
          <a:xfrm>
            <a:off x="3116265" y="339005"/>
            <a:ext cx="5959465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 및 개선방향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CD84B4-7430-488E-B520-1BB46058E6F3}"/>
              </a:ext>
            </a:extLst>
          </p:cNvPr>
          <p:cNvGrpSpPr/>
          <p:nvPr/>
        </p:nvGrpSpPr>
        <p:grpSpPr>
          <a:xfrm>
            <a:off x="1505262" y="1350537"/>
            <a:ext cx="9599618" cy="2522625"/>
            <a:chOff x="1505262" y="1340146"/>
            <a:chExt cx="9599618" cy="252262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AD3889-40D4-485A-9C30-D0194E5F5141}"/>
                </a:ext>
              </a:extLst>
            </p:cNvPr>
            <p:cNvSpPr txBox="1"/>
            <p:nvPr/>
          </p:nvSpPr>
          <p:spPr>
            <a:xfrm>
              <a:off x="1560777" y="1340146"/>
              <a:ext cx="11696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200" dirty="0">
                  <a:solidFill>
                    <a:srgbClr val="FF7C8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한계점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5D47F5F-1153-4945-8F7C-E0B0EFEC7240}"/>
                </a:ext>
              </a:extLst>
            </p:cNvPr>
            <p:cNvSpPr/>
            <p:nvPr/>
          </p:nvSpPr>
          <p:spPr>
            <a:xfrm>
              <a:off x="1580298" y="1674608"/>
              <a:ext cx="9524582" cy="2188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데이터의 관점에서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 시작된 지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년이 채 되지 않았기 때문에 시계열의 특성을 잡아낼 수 없었음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안내서의 관점에서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지금까지의 추이에 따라 안내서를 제공하기 때문에 즉각적인 정보 반영에는 미흡함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300"/>
                </a:spcBef>
              </a:pP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2)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 위주로 출발지를 잡다 보니 출발지 기준 가까운 플랫폼의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위치가 정확하지 않음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902EBE-243D-406C-A2ED-7A7CCCD2ECF2}"/>
                </a:ext>
              </a:extLst>
            </p:cNvPr>
            <p:cNvSpPr/>
            <p:nvPr/>
          </p:nvSpPr>
          <p:spPr>
            <a:xfrm>
              <a:off x="1505262" y="1405200"/>
              <a:ext cx="54298" cy="352536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463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346400-E5DA-4793-9057-E0A7B0B1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7C639-D77B-45AE-B6BC-16B8114CD858}"/>
              </a:ext>
            </a:extLst>
          </p:cNvPr>
          <p:cNvSpPr/>
          <p:nvPr/>
        </p:nvSpPr>
        <p:spPr>
          <a:xfrm>
            <a:off x="3116267" y="3125015"/>
            <a:ext cx="5959465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8E0246-4E18-488C-B1BE-E6F1CFC9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594" y="5333868"/>
            <a:ext cx="2141406" cy="1524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AC77A0-16AE-4921-82A1-2206673F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594" y="171036"/>
            <a:ext cx="2141406" cy="15241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2F3C38-8838-4CE9-AC42-330EC6FE6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15552" cy="335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0C4BA-49D5-4C52-86E7-AC6D4D2F1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458" y1="34985" x2="36458" y2="34985"/>
                        <a14:foregroundMark x1="40000" y1="49226" x2="40000" y2="49226"/>
                        <a14:foregroundMark x1="42500" y1="64706" x2="42500" y2="6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0313" y="2349514"/>
            <a:ext cx="1191372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E73CC-F2A8-4F63-8D49-AAB14CB0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AutoShape 4" descr="DACON">
            <a:extLst>
              <a:ext uri="{FF2B5EF4-FFF2-40B4-BE49-F238E27FC236}">
                <a16:creationId xmlns:a16="http://schemas.microsoft.com/office/drawing/2014/main" id="{4C2D2821-DDA9-48A1-9D21-7AEDB6D684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4557" y="47600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00AF60-A1B5-4435-8EBB-33E245112621}"/>
              </a:ext>
            </a:extLst>
          </p:cNvPr>
          <p:cNvSpPr/>
          <p:nvPr/>
        </p:nvSpPr>
        <p:spPr>
          <a:xfrm>
            <a:off x="3157125" y="339321"/>
            <a:ext cx="6501928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코로나</a:t>
            </a:r>
            <a:r>
              <a:rPr lang="en-US" altLang="ko-KR" sz="3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 </a:t>
            </a:r>
            <a:r>
              <a:rPr lang="ko-KR" altLang="en-US" sz="3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동향 시각화</a:t>
            </a:r>
            <a:endParaRPr lang="en-US" altLang="ko-KR" sz="34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C7281-DA44-4951-A5C0-3B20A3172295}"/>
              </a:ext>
            </a:extLst>
          </p:cNvPr>
          <p:cNvSpPr txBox="1"/>
          <p:nvPr/>
        </p:nvSpPr>
        <p:spPr>
          <a:xfrm>
            <a:off x="10608365" y="6557345"/>
            <a:ext cx="1850888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데이터 기간</a:t>
            </a:r>
            <a:r>
              <a:rPr lang="en-US" altLang="ko-KR" sz="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2020.02~06</a:t>
            </a:r>
            <a:endParaRPr lang="ko-KR" altLang="en-US" sz="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C4DE803-DBAB-48ED-95B1-B841EF3C7667}"/>
              </a:ext>
            </a:extLst>
          </p:cNvPr>
          <p:cNvGrpSpPr/>
          <p:nvPr/>
        </p:nvGrpSpPr>
        <p:grpSpPr>
          <a:xfrm>
            <a:off x="6613434" y="2389498"/>
            <a:ext cx="4820629" cy="3259788"/>
            <a:chOff x="5797118" y="1312966"/>
            <a:chExt cx="4586048" cy="3204839"/>
          </a:xfrm>
        </p:grpSpPr>
        <p:sp>
          <p:nvSpPr>
            <p:cNvPr id="9" name="AutoShape 2" descr="DACON">
              <a:extLst>
                <a:ext uri="{FF2B5EF4-FFF2-40B4-BE49-F238E27FC236}">
                  <a16:creationId xmlns:a16="http://schemas.microsoft.com/office/drawing/2014/main" id="{17617A14-4D7F-488E-A017-01B1DBAFAD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3C01BA-9E2E-4294-B02C-23424CC2F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1" t="8559" r="14481" b="5859"/>
            <a:stretch/>
          </p:blipFill>
          <p:spPr>
            <a:xfrm>
              <a:off x="5797118" y="1312966"/>
              <a:ext cx="4586048" cy="320483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595F7A3-BF04-43D1-B81E-B1767314C5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38" t="13050" r="1" b="71304"/>
            <a:stretch/>
          </p:blipFill>
          <p:spPr>
            <a:xfrm>
              <a:off x="9405821" y="2622421"/>
              <a:ext cx="912322" cy="58592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4DDCDE2-224D-49CE-8BEF-7D62FAA5A4EE}"/>
              </a:ext>
            </a:extLst>
          </p:cNvPr>
          <p:cNvSpPr txBox="1"/>
          <p:nvPr/>
        </p:nvSpPr>
        <p:spPr>
          <a:xfrm>
            <a:off x="1105300" y="1398728"/>
            <a:ext cx="1099661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신천지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집담감염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사태가 일어난 </a:t>
            </a:r>
            <a:r>
              <a:rPr lang="en-US" altLang="ko-KR" sz="1600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말</a:t>
            </a:r>
            <a:r>
              <a:rPr lang="en-US" altLang="ko-KR" sz="1600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~3</a:t>
            </a:r>
            <a:r>
              <a:rPr lang="ko-KR" altLang="en-US" sz="1600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초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이태원 집단감염 사태가 일어난 </a:t>
            </a:r>
            <a:r>
              <a:rPr lang="en-US" altLang="ko-KR" sz="1600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600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말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급증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큰 차이를 찾을 수 없으나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나이대별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분포에서 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확진자의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비율이 두드러짐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4C7438-6847-4F05-8FC5-949DFF25F942}"/>
              </a:ext>
            </a:extLst>
          </p:cNvPr>
          <p:cNvSpPr/>
          <p:nvPr/>
        </p:nvSpPr>
        <p:spPr>
          <a:xfrm>
            <a:off x="702467" y="5673594"/>
            <a:ext cx="5520060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1400" b="1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코로나 </a:t>
            </a:r>
            <a:r>
              <a:rPr lang="ko-KR" altLang="en-US" sz="1400" b="1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lang="ko-KR" altLang="en-US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현황 </a:t>
            </a:r>
            <a:r>
              <a:rPr lang="en-US" altLang="ko-KR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14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E3DA97-574F-4C8E-92B4-6EB133F58FE9}"/>
              </a:ext>
            </a:extLst>
          </p:cNvPr>
          <p:cNvSpPr/>
          <p:nvPr/>
        </p:nvSpPr>
        <p:spPr>
          <a:xfrm>
            <a:off x="6263718" y="5673593"/>
            <a:ext cx="5520060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나이대별 </a:t>
            </a:r>
            <a:r>
              <a:rPr lang="ko-KR" altLang="en-US" sz="1400" b="1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lang="ko-KR" altLang="en-US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분포 </a:t>
            </a:r>
            <a:r>
              <a:rPr lang="en-US" altLang="ko-KR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14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D05132-04BD-4336-B974-BD611E90D986}"/>
              </a:ext>
            </a:extLst>
          </p:cNvPr>
          <p:cNvGrpSpPr/>
          <p:nvPr/>
        </p:nvGrpSpPr>
        <p:grpSpPr>
          <a:xfrm>
            <a:off x="1105300" y="2389498"/>
            <a:ext cx="4853419" cy="3259788"/>
            <a:chOff x="680086" y="2325017"/>
            <a:chExt cx="5770824" cy="365852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5D684CA-67DE-4D29-BAD9-BA9BDC06AD2C}"/>
                </a:ext>
              </a:extLst>
            </p:cNvPr>
            <p:cNvGrpSpPr/>
            <p:nvPr/>
          </p:nvGrpSpPr>
          <p:grpSpPr>
            <a:xfrm>
              <a:off x="680086" y="2325017"/>
              <a:ext cx="5628412" cy="3658529"/>
              <a:chOff x="706719" y="1312966"/>
              <a:chExt cx="4933856" cy="320706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36019B3-D57E-49DB-8039-AE1F409C01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66" t="17001" r="25287" b="17061"/>
              <a:stretch/>
            </p:blipFill>
            <p:spPr>
              <a:xfrm>
                <a:off x="706719" y="1312966"/>
                <a:ext cx="4913790" cy="320706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2202B89-5B8D-49E4-90A1-DFAF2B28F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851" t="22577" r="1" b="68761"/>
              <a:stretch/>
            </p:blipFill>
            <p:spPr>
              <a:xfrm>
                <a:off x="3274057" y="1386830"/>
                <a:ext cx="1506707" cy="27828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C3BA5E-A55B-4A24-A424-E85120CFB65B}"/>
                  </a:ext>
                </a:extLst>
              </p:cNvPr>
              <p:cNvSpPr txBox="1"/>
              <p:nvPr/>
            </p:nvSpPr>
            <p:spPr>
              <a:xfrm>
                <a:off x="5185213" y="1525973"/>
                <a:ext cx="455362" cy="2036070"/>
              </a:xfrm>
              <a:prstGeom prst="rect">
                <a:avLst/>
              </a:prstGeom>
              <a:solidFill>
                <a:srgbClr val="11111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sz="1000" b="1" dirty="0">
                    <a:solidFill>
                      <a:srgbClr val="CC1C5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800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000" b="1" dirty="0">
                    <a:solidFill>
                      <a:srgbClr val="CC1C5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600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000" b="1" dirty="0">
                    <a:solidFill>
                      <a:srgbClr val="CC1C5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400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000" b="1" dirty="0">
                    <a:solidFill>
                      <a:srgbClr val="CC1C5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200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000" b="1" dirty="0">
                    <a:solidFill>
                      <a:srgbClr val="CC1C5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000" b="1" dirty="0" err="1">
                    <a:solidFill>
                      <a:srgbClr val="028A6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10k</a:t>
                </a:r>
                <a:endParaRPr lang="en-US" altLang="ko-KR" sz="1000" b="1" dirty="0">
                  <a:solidFill>
                    <a:srgbClr val="028A6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000" b="1" dirty="0" err="1">
                    <a:solidFill>
                      <a:srgbClr val="028A6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5k</a:t>
                </a:r>
                <a:endParaRPr lang="en-US" altLang="ko-KR" sz="1000" b="1" dirty="0">
                  <a:solidFill>
                    <a:srgbClr val="028A6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000" b="1" dirty="0">
                    <a:solidFill>
                      <a:srgbClr val="028A6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endParaRPr lang="ko-KR" altLang="en-US" sz="1000" b="1" dirty="0">
                  <a:solidFill>
                    <a:srgbClr val="028A6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5AE769E-45B8-48DA-B4BB-73E681176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607" y="2453347"/>
              <a:ext cx="165303" cy="2611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20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E73CC-F2A8-4F63-8D49-AAB14CB0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765" y="6321839"/>
            <a:ext cx="2743200" cy="365125"/>
          </a:xfrm>
        </p:spPr>
        <p:txBody>
          <a:bodyPr/>
          <a:lstStyle/>
          <a:p>
            <a:fld id="{65939C2A-DFAF-4C83-A568-287C2BA8143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AutoShape 2" descr="DACON">
            <a:extLst>
              <a:ext uri="{FF2B5EF4-FFF2-40B4-BE49-F238E27FC236}">
                <a16:creationId xmlns:a16="http://schemas.microsoft.com/office/drawing/2014/main" id="{17617A14-4D7F-488E-A017-01B1DBAFAD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9398" y="3134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AutoShape 4" descr="DACON">
            <a:extLst>
              <a:ext uri="{FF2B5EF4-FFF2-40B4-BE49-F238E27FC236}">
                <a16:creationId xmlns:a16="http://schemas.microsoft.com/office/drawing/2014/main" id="{4C2D2821-DDA9-48A1-9D21-7AEDB6D684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4557" y="47600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151B0C1-39E0-4280-9063-99E5CA96AAB1}"/>
              </a:ext>
            </a:extLst>
          </p:cNvPr>
          <p:cNvSpPr/>
          <p:nvPr/>
        </p:nvSpPr>
        <p:spPr>
          <a:xfrm>
            <a:off x="1206255" y="1787868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823F02-2C2E-42C7-ABC5-C39CE9C44281}"/>
              </a:ext>
            </a:extLst>
          </p:cNvPr>
          <p:cNvSpPr/>
          <p:nvPr/>
        </p:nvSpPr>
        <p:spPr>
          <a:xfrm>
            <a:off x="865887" y="4485004"/>
            <a:ext cx="3087841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1</a:t>
            </a:r>
          </a:p>
          <a:p>
            <a:pPr lvl="0" algn="ctr" latinLnBrk="0">
              <a:lnSpc>
                <a:spcPct val="150000"/>
              </a:lnSpc>
            </a:pPr>
            <a:r>
              <a:rPr lang="ko-KR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 </a:t>
            </a:r>
            <a:r>
              <a:rPr lang="ko-KR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lang="ko-KR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</a:pPr>
            <a:r>
              <a:rPr lang="ko-KR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</a:t>
            </a:r>
            <a:r>
              <a:rPr lang="ko-KR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ko-KR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추세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C1354F-9A90-4748-BEF3-6F6DEA064F10}"/>
              </a:ext>
            </a:extLst>
          </p:cNvPr>
          <p:cNvSpPr/>
          <p:nvPr/>
        </p:nvSpPr>
        <p:spPr>
          <a:xfrm>
            <a:off x="4761715" y="1823154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6E486BC-70F3-4FD9-9344-97A0B15FBCC0}"/>
              </a:ext>
            </a:extLst>
          </p:cNvPr>
          <p:cNvSpPr/>
          <p:nvPr/>
        </p:nvSpPr>
        <p:spPr>
          <a:xfrm>
            <a:off x="8701277" y="1823154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08B37-6B47-4245-A13D-0AC6AE7AC1AC}"/>
              </a:ext>
            </a:extLst>
          </p:cNvPr>
          <p:cNvSpPr/>
          <p:nvPr/>
        </p:nvSpPr>
        <p:spPr>
          <a:xfrm>
            <a:off x="4337881" y="4485004"/>
            <a:ext cx="3303050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2</a:t>
            </a:r>
          </a:p>
          <a:p>
            <a:pPr lvl="0" algn="ctr" latinLnBrk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지역에서 발생한 집단 감염은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인접 지역으로의 전파 가능성이 높음</a:t>
            </a:r>
            <a:endParaRPr lang="ko-KR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63226A-060D-41DD-8677-AB7178D8CF27}"/>
              </a:ext>
            </a:extLst>
          </p:cNvPr>
          <p:cNvSpPr/>
          <p:nvPr/>
        </p:nvSpPr>
        <p:spPr>
          <a:xfrm>
            <a:off x="8179540" y="4485004"/>
            <a:ext cx="3467360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 GOAL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다가오는 추석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안전한 귀향에 도움이 되는 안내서 제작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86D8732-7B7D-4354-BBB2-7C141150A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59" y="2141175"/>
            <a:ext cx="1831094" cy="18310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136FCB6-9235-43E5-8F72-67AF5CC8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99" y="2141175"/>
            <a:ext cx="1831095" cy="1831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F94EA21-CD97-48BE-95E4-123AFEC8720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66" y="2188946"/>
            <a:ext cx="1672064" cy="167206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C3C4C5C-69C8-4B6C-88E7-E5B177439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68" y="2491738"/>
            <a:ext cx="1066480" cy="106648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E51ACD-3D4B-4D7A-9310-EEB4BAEE7851}"/>
              </a:ext>
            </a:extLst>
          </p:cNvPr>
          <p:cNvSpPr/>
          <p:nvPr/>
        </p:nvSpPr>
        <p:spPr>
          <a:xfrm>
            <a:off x="8067999" y="1548295"/>
            <a:ext cx="3762534" cy="4366263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C6CF61-EEB1-4CBD-B1DD-112DF5A47BDB}"/>
              </a:ext>
            </a:extLst>
          </p:cNvPr>
          <p:cNvSpPr/>
          <p:nvPr/>
        </p:nvSpPr>
        <p:spPr>
          <a:xfrm>
            <a:off x="2783054" y="339321"/>
            <a:ext cx="6501928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배경</a:t>
            </a:r>
            <a:endParaRPr lang="en-US" altLang="ko-KR" sz="34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46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50D41C-D9F2-4326-829A-0378743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FBF121-EA5C-4797-94CC-E37EFD0AF442}"/>
              </a:ext>
            </a:extLst>
          </p:cNvPr>
          <p:cNvGrpSpPr/>
          <p:nvPr/>
        </p:nvGrpSpPr>
        <p:grpSpPr>
          <a:xfrm>
            <a:off x="1254503" y="2216508"/>
            <a:ext cx="4751445" cy="4090776"/>
            <a:chOff x="5488669" y="1011292"/>
            <a:chExt cx="6337571" cy="53953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0268A71-355F-4EEB-B95A-D12109C1F12E}"/>
                </a:ext>
              </a:extLst>
            </p:cNvPr>
            <p:cNvSpPr/>
            <p:nvPr/>
          </p:nvSpPr>
          <p:spPr>
            <a:xfrm>
              <a:off x="11399520" y="1017183"/>
              <a:ext cx="426720" cy="5383617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A000B17-5378-441F-BEBD-B0397F32D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24" t="3867" r="12031"/>
            <a:stretch/>
          </p:blipFill>
          <p:spPr>
            <a:xfrm>
              <a:off x="5488669" y="1017183"/>
              <a:ext cx="6002291" cy="53895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1566EA1-2283-4F07-AA34-6FE0C2D86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685" t="13145" r="803" b="77791"/>
            <a:stretch/>
          </p:blipFill>
          <p:spPr>
            <a:xfrm>
              <a:off x="10833454" y="1011292"/>
              <a:ext cx="915385" cy="568539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DEAFFD-04C4-4C8E-8E82-B0848977BE0C}"/>
              </a:ext>
            </a:extLst>
          </p:cNvPr>
          <p:cNvSpPr/>
          <p:nvPr/>
        </p:nvSpPr>
        <p:spPr>
          <a:xfrm>
            <a:off x="1160984" y="1141015"/>
            <a:ext cx="4583602" cy="93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일별</a:t>
            </a:r>
            <a:r>
              <a:rPr lang="en-US" altLang="ko-KR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통행량 추이</a:t>
            </a:r>
            <a:endParaRPr lang="en-US" altLang="ko-KR" sz="2400" b="1" dirty="0">
              <a:solidFill>
                <a:srgbClr val="FF7C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철도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고속버스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시외버스의 통행 인원 합산 그래프</a:t>
            </a:r>
            <a:endParaRPr lang="en-US" altLang="ko-KR" sz="1400" b="0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76D2E6-1BF1-4A2D-89D0-F8ED9603E558}"/>
              </a:ext>
            </a:extLst>
          </p:cNvPr>
          <p:cNvSpPr/>
          <p:nvPr/>
        </p:nvSpPr>
        <p:spPr>
          <a:xfrm>
            <a:off x="2783054" y="339321"/>
            <a:ext cx="6501928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vs.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0A1F2-C7D9-4BB2-A476-6578CEBC4AAF}"/>
              </a:ext>
            </a:extLst>
          </p:cNvPr>
          <p:cNvSpPr txBox="1"/>
          <p:nvPr/>
        </p:nvSpPr>
        <p:spPr>
          <a:xfrm>
            <a:off x="6627772" y="2174944"/>
            <a:ext cx="4906138" cy="395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2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월에서 특정 기간 폭등하는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이용량</a:t>
            </a:r>
            <a:endParaRPr lang="en-US" altLang="ko-KR" sz="1600" u="sng" dirty="0">
              <a:solidFill>
                <a:srgbClr val="CB889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설날 연휴 기간의 특수성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확산 이전이기 </a:t>
            </a:r>
            <a:endParaRPr lang="en-US" altLang="ko-KR" sz="1400" b="0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 코로나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영향을 받았다고 할 수 없음</a:t>
            </a:r>
            <a:endParaRPr lang="en-US" altLang="ko-KR" sz="1400" b="0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</a:pPr>
            <a:r>
              <a:rPr lang="en-US" altLang="ko-KR" sz="1600" b="0" i="0" dirty="0"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5</a:t>
            </a:r>
            <a:r>
              <a:rPr lang="ko-KR" altLang="en-US" sz="1600" b="0" i="0" dirty="0"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월에서 특정 기간 폭등하는 </a:t>
            </a:r>
            <a:r>
              <a:rPr lang="ko-KR" altLang="en-US" sz="1600" b="0" i="0" dirty="0" err="1"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이용량</a:t>
            </a:r>
            <a:br>
              <a:rPr lang="ko-KR" altLang="en-US" sz="1400" b="0" i="0" u="sng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연휴가 몰려 있는 황금 연휴기간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매년 이 시기에는 철도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통행량이 급증했으나 </a:t>
            </a:r>
            <a:endParaRPr lang="en-US" altLang="ko-KR" sz="1400" b="0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년의 경우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년의 절반 이하의 통행량을 보임</a:t>
            </a:r>
            <a:endParaRPr lang="en-US" altLang="ko-KR" sz="1400" b="0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</a:pPr>
            <a:r>
              <a:rPr lang="en-US" altLang="ko-KR" sz="1600" i="0" dirty="0"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2020</a:t>
            </a:r>
            <a:r>
              <a:rPr lang="ko-KR" altLang="en-US" sz="1600" i="0" dirty="0"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년의 통행량이 </a:t>
            </a:r>
            <a:r>
              <a:rPr lang="en-US" altLang="ko-KR" sz="1600" i="0" dirty="0"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i="0" dirty="0">
                <a:solidFill>
                  <a:srgbClr val="FFA5B4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년의 절반 수준</a:t>
            </a:r>
            <a:endParaRPr lang="en-US" altLang="ko-KR" sz="1600" i="0" dirty="0">
              <a:solidFill>
                <a:srgbClr val="FFA5B4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대비 전반적인 통행량이 절반 정도로 급감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코로나 확산 직후인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초의 경우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 대비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정도의 통행량을 보임</a:t>
            </a:r>
          </a:p>
        </p:txBody>
      </p:sp>
    </p:spTree>
    <p:extLst>
      <p:ext uri="{BB962C8B-B14F-4D97-AF65-F5344CB8AC3E}">
        <p14:creationId xmlns:p14="http://schemas.microsoft.com/office/powerpoint/2010/main" val="289034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50D41C-D9F2-4326-829A-0378743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F08F10-2E9B-47D2-BA63-B95EDBFDEAD5}"/>
              </a:ext>
            </a:extLst>
          </p:cNvPr>
          <p:cNvSpPr/>
          <p:nvPr/>
        </p:nvSpPr>
        <p:spPr>
          <a:xfrm>
            <a:off x="903702" y="1134616"/>
            <a:ext cx="10768168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통행수단별 통행량 추이</a:t>
            </a:r>
            <a:endParaRPr lang="en-US" altLang="ko-KR" sz="2400" b="1" dirty="0">
              <a:solidFill>
                <a:srgbClr val="FF7C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C6BA43-2386-4732-BDCD-8A7B9EB5F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6" b="24306"/>
          <a:stretch/>
        </p:blipFill>
        <p:spPr>
          <a:xfrm>
            <a:off x="903702" y="1833388"/>
            <a:ext cx="4946380" cy="2370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F0EF8A-B9BC-4CCD-800D-3F02F0C4A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" t="4706" b="24306"/>
          <a:stretch/>
        </p:blipFill>
        <p:spPr>
          <a:xfrm>
            <a:off x="6155876" y="1833388"/>
            <a:ext cx="4946380" cy="23834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CB5C27-C10E-46DF-8782-8C3AB0EFC2E4}"/>
              </a:ext>
            </a:extLst>
          </p:cNvPr>
          <p:cNvSpPr/>
          <p:nvPr/>
        </p:nvSpPr>
        <p:spPr>
          <a:xfrm>
            <a:off x="626745" y="4231970"/>
            <a:ext cx="5520060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endParaRPr lang="ko-KR" altLang="en-US" sz="14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7D60AD-A080-4CB8-BBFC-F205B7BBEDA8}"/>
              </a:ext>
            </a:extLst>
          </p:cNvPr>
          <p:cNvSpPr/>
          <p:nvPr/>
        </p:nvSpPr>
        <p:spPr>
          <a:xfrm>
            <a:off x="5968840" y="4231970"/>
            <a:ext cx="5520060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endParaRPr lang="ko-KR" altLang="en-US" sz="14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7F78F1-34B3-4EC7-ACB1-29DF364711EB}"/>
              </a:ext>
            </a:extLst>
          </p:cNvPr>
          <p:cNvSpPr/>
          <p:nvPr/>
        </p:nvSpPr>
        <p:spPr>
          <a:xfrm>
            <a:off x="2783054" y="339321"/>
            <a:ext cx="6501928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vs.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88BB5-D212-4D6A-BD31-E190127DB8B0}"/>
              </a:ext>
            </a:extLst>
          </p:cNvPr>
          <p:cNvSpPr txBox="1"/>
          <p:nvPr/>
        </p:nvSpPr>
        <p:spPr>
          <a:xfrm>
            <a:off x="1849274" y="4827821"/>
            <a:ext cx="10622107" cy="1446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FF7C8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차이점</a:t>
            </a:r>
            <a:r>
              <a:rPr lang="en-US" altLang="ko-KR" sz="1600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사태가 심각해진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2020.02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중순 이후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통행수단별 통행량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확연한 감소 추세</a:t>
            </a:r>
            <a:endParaRPr lang="en-US" altLang="ko-KR" sz="1400" b="0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FF7C8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공통점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시외버스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고속버스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통행량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&gt; 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철도 통행량</a:t>
            </a:r>
            <a:endParaRPr lang="en-US" altLang="ko-KR" sz="1400" b="0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통행수단별 </a:t>
            </a:r>
            <a:r>
              <a:rPr lang="ko-KR" altLang="en-US" sz="1400" b="0" i="0" dirty="0" err="1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이용량의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 </a:t>
            </a:r>
            <a:r>
              <a:rPr lang="ko-KR" altLang="en-US" sz="1400" b="0" i="0" dirty="0" err="1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도시간 이동에 본인에게 익숙한 통행수단 이용을 원인으로 추정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따라서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통행수단에 사람이 몰리지 않도록 분산시켜야 할 필요성</a:t>
            </a:r>
            <a:endParaRPr lang="en-US" altLang="ko-KR" sz="1400" b="0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36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50D41C-D9F2-4326-829A-0378743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01D3A-5331-4AD5-A757-AEB251B68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" t="5336" r="1296" b="3444"/>
          <a:stretch/>
        </p:blipFill>
        <p:spPr>
          <a:xfrm>
            <a:off x="6287786" y="3728445"/>
            <a:ext cx="4496179" cy="23551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77B4EF-252D-4664-9560-8BCDC635F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6" r="543" b="3423"/>
          <a:stretch/>
        </p:blipFill>
        <p:spPr>
          <a:xfrm>
            <a:off x="1413701" y="3728445"/>
            <a:ext cx="4546170" cy="23551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64E48C1-1B41-4049-A516-61AAB7FAB84B}"/>
              </a:ext>
            </a:extLst>
          </p:cNvPr>
          <p:cNvSpPr/>
          <p:nvPr/>
        </p:nvSpPr>
        <p:spPr>
          <a:xfrm>
            <a:off x="2783054" y="339321"/>
            <a:ext cx="6501928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vs. 2020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E2BF4B-F205-42D3-B903-2861B5E52702}"/>
              </a:ext>
            </a:extLst>
          </p:cNvPr>
          <p:cNvSpPr/>
          <p:nvPr/>
        </p:nvSpPr>
        <p:spPr>
          <a:xfrm>
            <a:off x="903702" y="1134616"/>
            <a:ext cx="10768168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출발</a:t>
            </a:r>
            <a:r>
              <a:rPr lang="en-US" altLang="ko-KR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FF7C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도착지 기준 통행량 비교</a:t>
            </a:r>
            <a:endParaRPr lang="en-US" altLang="ko-KR" sz="2400" b="1" dirty="0">
              <a:solidFill>
                <a:srgbClr val="FF7C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38B078-182A-45C3-9D8F-D7146BB0A007}"/>
              </a:ext>
            </a:extLst>
          </p:cNvPr>
          <p:cNvSpPr/>
          <p:nvPr/>
        </p:nvSpPr>
        <p:spPr>
          <a:xfrm>
            <a:off x="1200772" y="1796141"/>
            <a:ext cx="5383368" cy="153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대비 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년의 통행량 감소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도시를 세분화한 후에도 이전과 비슷한 결과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통행수단별 이용비율은 유사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통행수단에 사람이 몰리지 않도록 분산시켜야 할 필요성</a:t>
            </a:r>
          </a:p>
        </p:txBody>
      </p:sp>
    </p:spTree>
    <p:extLst>
      <p:ext uri="{BB962C8B-B14F-4D97-AF65-F5344CB8AC3E}">
        <p14:creationId xmlns:p14="http://schemas.microsoft.com/office/powerpoint/2010/main" val="11485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754A-95AE-44F2-BC8B-05559C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F71170-8DA5-4CC8-85D8-CDDB28F12826}"/>
              </a:ext>
            </a:extLst>
          </p:cNvPr>
          <p:cNvSpPr/>
          <p:nvPr/>
        </p:nvSpPr>
        <p:spPr>
          <a:xfrm>
            <a:off x="0" y="1270758"/>
            <a:ext cx="12192000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안전한 귀향을 위한 안내서 </a:t>
            </a:r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3A0BC-21C7-4ACC-BE94-B0707AD964A2}"/>
              </a:ext>
            </a:extLst>
          </p:cNvPr>
          <p:cNvSpPr/>
          <p:nvPr/>
        </p:nvSpPr>
        <p:spPr>
          <a:xfrm>
            <a:off x="1465723" y="2707341"/>
            <a:ext cx="9135034" cy="2734235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897037-289B-4BE0-860A-1718CC333733}"/>
              </a:ext>
            </a:extLst>
          </p:cNvPr>
          <p:cNvSpPr/>
          <p:nvPr/>
        </p:nvSpPr>
        <p:spPr>
          <a:xfrm>
            <a:off x="1" y="3111955"/>
            <a:ext cx="12192000" cy="1784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출발지부터 도착지로 가는 다양한 경로 중</a:t>
            </a:r>
            <a:r>
              <a:rPr lang="en-US" altLang="ko-KR" sz="2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최대한 타인과의 접촉을 줄일 수 있는 </a:t>
            </a:r>
            <a:endParaRPr lang="en-US" altLang="ko-KR" sz="24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sz="2800" b="1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안전한 경로</a:t>
            </a:r>
            <a:r>
              <a:rPr lang="en-US" altLang="ko-KR" sz="2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sz="24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선택하는 데 도움을 주고자 함</a:t>
            </a:r>
            <a:endParaRPr lang="ko-KR" altLang="en-US" sz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0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754A-95AE-44F2-BC8B-05559C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9C2A-DFAF-4C83-A568-287C2BA8143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08ACDC-5C4C-42F7-AC2D-1CE1EC874A03}"/>
              </a:ext>
            </a:extLst>
          </p:cNvPr>
          <p:cNvSpPr/>
          <p:nvPr/>
        </p:nvSpPr>
        <p:spPr>
          <a:xfrm>
            <a:off x="71712" y="169017"/>
            <a:ext cx="12191999" cy="80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안내서 제작 프로세스 </a:t>
            </a:r>
            <a:r>
              <a:rPr lang="en-US" altLang="ko-KR" sz="3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3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F8A96C-1165-4EC0-A92A-74E61D4ACC7F}"/>
              </a:ext>
            </a:extLst>
          </p:cNvPr>
          <p:cNvSpPr/>
          <p:nvPr/>
        </p:nvSpPr>
        <p:spPr>
          <a:xfrm>
            <a:off x="1495277" y="1326777"/>
            <a:ext cx="9344879" cy="1326776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4286-9CA6-40D1-B668-2EAFB1915A65}"/>
              </a:ext>
            </a:extLst>
          </p:cNvPr>
          <p:cNvSpPr txBox="1"/>
          <p:nvPr/>
        </p:nvSpPr>
        <p:spPr>
          <a:xfrm>
            <a:off x="1495277" y="1486624"/>
            <a:ext cx="9344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Step1.</a:t>
            </a:r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사용자로부터 </a:t>
            </a:r>
            <a:r>
              <a:rPr lang="ko-KR" altLang="en-US" sz="22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출발지</a:t>
            </a:r>
            <a:r>
              <a:rPr lang="en-US" altLang="ko-KR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도착지</a:t>
            </a:r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 받기</a:t>
            </a:r>
            <a:endParaRPr lang="en-US" altLang="ko-KR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266F7-9D86-4900-95F1-AC868200A991}"/>
              </a:ext>
            </a:extLst>
          </p:cNvPr>
          <p:cNvSpPr txBox="1"/>
          <p:nvPr/>
        </p:nvSpPr>
        <p:spPr>
          <a:xfrm>
            <a:off x="1495277" y="3048284"/>
            <a:ext cx="93448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Step2. </a:t>
            </a:r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출발지 기준</a:t>
            </a:r>
            <a:r>
              <a:rPr lang="en-US" altLang="ko-KR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 가능하면서 가장 가까운</a:t>
            </a:r>
            <a:r>
              <a:rPr lang="ko-KR" altLang="en-US" sz="22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플랫폼</a:t>
            </a:r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637DB-3478-4B0D-BF67-1C4E1BFA8E44}"/>
              </a:ext>
            </a:extLst>
          </p:cNvPr>
          <p:cNvSpPr txBox="1"/>
          <p:nvPr/>
        </p:nvSpPr>
        <p:spPr>
          <a:xfrm>
            <a:off x="1495278" y="4971266"/>
            <a:ext cx="9344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Step3. </a:t>
            </a:r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안전한 귀향을 위한 </a:t>
            </a:r>
            <a:r>
              <a:rPr lang="ko-KR" altLang="en-US" sz="2200" dirty="0">
                <a:solidFill>
                  <a:srgbClr val="FF7C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참고자료 제공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5E96D-2BAF-40B3-A1D5-B472224C2B40}"/>
              </a:ext>
            </a:extLst>
          </p:cNvPr>
          <p:cNvSpPr txBox="1"/>
          <p:nvPr/>
        </p:nvSpPr>
        <p:spPr>
          <a:xfrm>
            <a:off x="1423561" y="2098166"/>
            <a:ext cx="934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양질의 정보 제공을 위하여 출발지는 </a:t>
            </a:r>
            <a:r>
              <a:rPr lang="ko-KR" altLang="en-US" sz="1600" dirty="0">
                <a:solidFill>
                  <a:srgbClr val="FFA5B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서울시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한정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도착지는 </a:t>
            </a:r>
            <a:r>
              <a:rPr lang="ko-KR" altLang="en-US" sz="1600" dirty="0">
                <a:solidFill>
                  <a:srgbClr val="FFA5B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대상으로 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A13C3E-C5D0-4011-84D0-B98FFE6723C0}"/>
              </a:ext>
            </a:extLst>
          </p:cNvPr>
          <p:cNvSpPr/>
          <p:nvPr/>
        </p:nvSpPr>
        <p:spPr>
          <a:xfrm>
            <a:off x="1495277" y="2879216"/>
            <a:ext cx="9344879" cy="1638996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EFCE4-3786-4A8C-BD96-A4AEDBC87093}"/>
              </a:ext>
            </a:extLst>
          </p:cNvPr>
          <p:cNvSpPr txBox="1"/>
          <p:nvPr/>
        </p:nvSpPr>
        <p:spPr>
          <a:xfrm>
            <a:off x="1495275" y="3551971"/>
            <a:ext cx="934488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사전에 구성한 데이터들을 바탕으로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도착지까지 운행하면서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출발지로부터 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가까운 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플랫폼을 기차역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고속버스 터미널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시외버스 터미널 </a:t>
            </a:r>
            <a:r>
              <a:rPr lang="ko-KR" altLang="en-US" sz="1600" dirty="0">
                <a:solidFill>
                  <a:srgbClr val="FFA5B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</a:t>
            </a:r>
            <a:r>
              <a:rPr lang="en-US" altLang="ko-KR" sz="1600" dirty="0">
                <a:solidFill>
                  <a:srgbClr val="FFA5B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FFA5B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개씩 선정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55FC3B-6DB5-4061-ABAE-F06A6140AAA6}"/>
              </a:ext>
            </a:extLst>
          </p:cNvPr>
          <p:cNvSpPr/>
          <p:nvPr/>
        </p:nvSpPr>
        <p:spPr>
          <a:xfrm>
            <a:off x="1495277" y="4743874"/>
            <a:ext cx="9344879" cy="1638996"/>
          </a:xfrm>
          <a:prstGeom prst="rect">
            <a:avLst/>
          </a:prstGeom>
          <a:noFill/>
          <a:ln w="28575" cap="flat" cmpd="sng" algn="ctr">
            <a:solidFill>
              <a:srgbClr val="FFA5B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EF2887-9F44-4D7E-A1F3-305CB988FC5F}"/>
              </a:ext>
            </a:extLst>
          </p:cNvPr>
          <p:cNvSpPr txBox="1"/>
          <p:nvPr/>
        </p:nvSpPr>
        <p:spPr>
          <a:xfrm>
            <a:off x="1495277" y="5408752"/>
            <a:ext cx="9344878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앞선 단계의 내용을 바탕으로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플랫폼별 혼잡도에 초점을 맞춘 자료를 제공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통해 사용자는 </a:t>
            </a:r>
            <a:r>
              <a:rPr lang="ko-KR" altLang="en-US" sz="1600" dirty="0">
                <a:solidFill>
                  <a:srgbClr val="FFA5B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플랫폼을 선택할지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고민을 해결할 수 있음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3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1165</Words>
  <Application>Microsoft Office PowerPoint</Application>
  <PresentationFormat>와이드스크린</PresentationFormat>
  <Paragraphs>244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나눔스퀘어_ac Bold</vt:lpstr>
      <vt:lpstr>Arial</vt:lpstr>
      <vt:lpstr>나눔스퀘어 Bold</vt:lpstr>
      <vt:lpstr>맑은 고딕</vt:lpstr>
      <vt:lpstr>나눔스퀘어</vt:lpstr>
      <vt:lpstr>나눔스퀘어 ExtraBold</vt:lpstr>
      <vt:lpstr>맑은 고딕</vt:lpstr>
      <vt:lpstr>Office 테마</vt:lpstr>
      <vt:lpstr>포스트 코로나, 귀향길이 걱정되는 당신을 위한  &lt;안전한 귀향 안내서&gt;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kmmnjng528@gmail.com</dc:creator>
  <cp:lastModifiedBy>kmmnjng528@gmail.com</cp:lastModifiedBy>
  <cp:revision>62</cp:revision>
  <dcterms:created xsi:type="dcterms:W3CDTF">2020-09-19T06:22:52Z</dcterms:created>
  <dcterms:modified xsi:type="dcterms:W3CDTF">2020-09-19T16:25:13Z</dcterms:modified>
</cp:coreProperties>
</file>