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06" r:id="rId2"/>
    <p:sldId id="312" r:id="rId3"/>
    <p:sldId id="320" r:id="rId4"/>
    <p:sldId id="302" r:id="rId5"/>
    <p:sldId id="303" r:id="rId6"/>
    <p:sldId id="293" r:id="rId7"/>
    <p:sldId id="309" r:id="rId8"/>
    <p:sldId id="307" r:id="rId9"/>
    <p:sldId id="316" r:id="rId10"/>
    <p:sldId id="311" r:id="rId11"/>
    <p:sldId id="313" r:id="rId12"/>
    <p:sldId id="317" r:id="rId13"/>
    <p:sldId id="314" r:id="rId14"/>
    <p:sldId id="315" r:id="rId15"/>
  </p:sldIdLst>
  <p:sldSz cx="9144000" cy="6858000" type="screen4x3"/>
  <p:notesSz cx="6805613" cy="9939338"/>
  <p:custDataLst>
    <p:tags r:id="rId18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orient="horz" pos="1164" userDrawn="1">
          <p15:clr>
            <a:srgbClr val="A4A3A4"/>
          </p15:clr>
        </p15:guide>
        <p15:guide id="3" orient="horz" pos="278" userDrawn="1">
          <p15:clr>
            <a:srgbClr val="A4A3A4"/>
          </p15:clr>
        </p15:guide>
        <p15:guide id="4" orient="horz" pos="848" userDrawn="1">
          <p15:clr>
            <a:srgbClr val="A4A3A4"/>
          </p15:clr>
        </p15:guide>
        <p15:guide id="5" orient="horz" pos="1348" userDrawn="1">
          <p15:clr>
            <a:srgbClr val="A4A3A4"/>
          </p15:clr>
        </p15:guide>
        <p15:guide id="6" orient="horz" pos="559" userDrawn="1">
          <p15:clr>
            <a:srgbClr val="A4A3A4"/>
          </p15:clr>
        </p15:guide>
        <p15:guide id="7" orient="horz" pos="3866" userDrawn="1">
          <p15:clr>
            <a:srgbClr val="A4A3A4"/>
          </p15:clr>
        </p15:guide>
        <p15:guide id="8" orient="horz" pos="1664" userDrawn="1">
          <p15:clr>
            <a:srgbClr val="A4A3A4"/>
          </p15:clr>
        </p15:guide>
        <p15:guide id="9" pos="2894" userDrawn="1">
          <p15:clr>
            <a:srgbClr val="A4A3A4"/>
          </p15:clr>
        </p15:guide>
        <p15:guide id="10" pos="5528" userDrawn="1">
          <p15:clr>
            <a:srgbClr val="A4A3A4"/>
          </p15:clr>
        </p15:guide>
        <p15:guide id="11" pos="230" userDrawn="1">
          <p15:clr>
            <a:srgbClr val="A4A3A4"/>
          </p15:clr>
        </p15:guide>
        <p15:guide id="12" pos="1562" userDrawn="1">
          <p15:clr>
            <a:srgbClr val="A4A3A4"/>
          </p15:clr>
        </p15:guide>
        <p15:guide id="13" pos="4226" userDrawn="1">
          <p15:clr>
            <a:srgbClr val="A4A3A4"/>
          </p15:clr>
        </p15:guide>
        <p15:guide id="14" pos="900" userDrawn="1">
          <p15:clr>
            <a:srgbClr val="A4A3A4"/>
          </p15:clr>
        </p15:guide>
        <p15:guide id="15" pos="4910" userDrawn="1">
          <p15:clr>
            <a:srgbClr val="A4A3A4"/>
          </p15:clr>
        </p15:guide>
        <p15:guide id="16" pos="12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475"/>
    <a:srgbClr val="902C3D"/>
    <a:srgbClr val="08456E"/>
    <a:srgbClr val="242852"/>
    <a:srgbClr val="3D3C3E"/>
    <a:srgbClr val="47B0FF"/>
    <a:srgbClr val="569CF0"/>
    <a:srgbClr val="1D314E"/>
    <a:srgbClr val="063656"/>
    <a:srgbClr val="8DB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8" autoAdjust="0"/>
    <p:restoredTop sz="95673" autoAdjust="0"/>
  </p:normalViewPr>
  <p:slideViewPr>
    <p:cSldViewPr snapToGrid="0">
      <p:cViewPr varScale="1">
        <p:scale>
          <a:sx n="111" d="100"/>
          <a:sy n="111" d="100"/>
        </p:scale>
        <p:origin x="1632" y="10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-2976" y="-102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45B15577-31AA-4E32-92F3-92590EFC5512}" type="datetime1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647CEB4-A344-4042-86D4-07BE7B2EF0C7}" type="datetime1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 userDrawn="1"/>
        </p:nvSpPr>
        <p:spPr>
          <a:xfrm>
            <a:off x="209829" y="457367"/>
            <a:ext cx="8747575" cy="1969017"/>
          </a:xfrm>
          <a:prstGeom prst="rect">
            <a:avLst/>
          </a:prstGeom>
        </p:spPr>
        <p:txBody>
          <a:bodyPr vert="horz" lIns="84406" tIns="42203" rIns="84406" bIns="42203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800" b="1" spc="-23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빅데이터를</a:t>
            </a:r>
            <a:r>
              <a:rPr lang="ko-KR" altLang="en-US" sz="4800" b="1" spc="-23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이용한</a:t>
            </a:r>
            <a:endParaRPr lang="en-US" altLang="ko-KR" sz="4800" b="1" spc="-23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4800" b="1" spc="-23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서울시 </a:t>
            </a:r>
            <a:r>
              <a:rPr lang="ko-KR" altLang="en-US" sz="4800" b="1" spc="-23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젠트리피케이션</a:t>
            </a:r>
            <a:r>
              <a:rPr lang="ko-KR" altLang="en-US" sz="4800" b="1" spc="-23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예측</a:t>
            </a:r>
            <a:endParaRPr lang="ko-KR" altLang="en-US" sz="4800" b="1" spc="-23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부제목 2"/>
          <p:cNvSpPr>
            <a:spLocks noGrp="1"/>
          </p:cNvSpPr>
          <p:nvPr userDrawn="1"/>
        </p:nvSpPr>
        <p:spPr>
          <a:xfrm>
            <a:off x="239488" y="4381143"/>
            <a:ext cx="3092086" cy="1244050"/>
          </a:xfrm>
          <a:prstGeom prst="rect">
            <a:avLst/>
          </a:prstGeom>
          <a:ln>
            <a:noFill/>
          </a:ln>
        </p:spPr>
        <p:txBody>
          <a:bodyPr vert="horz" lIns="84406" tIns="42203" rIns="84406" bIns="42203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b="1" spc="-4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2017.08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spc="-46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Gentri</a:t>
            </a:r>
            <a:r>
              <a:rPr lang="en-US" altLang="ko-KR" sz="1200" b="1" spc="-4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Hackers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4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박민제 손원희 </a:t>
            </a:r>
            <a:r>
              <a:rPr lang="ko-KR" altLang="en-US" sz="1200" b="1" spc="-46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송예설</a:t>
            </a:r>
            <a:r>
              <a:rPr lang="ko-KR" altLang="en-US" sz="1200" b="1" spc="-4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spc="-4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심규호</a:t>
            </a:r>
            <a:endParaRPr lang="en-US" altLang="ko-KR" sz="1200" b="1" spc="-46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01548" y="3573085"/>
            <a:ext cx="849006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01648" y="4421432"/>
            <a:ext cx="288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01648" y="4731231"/>
            <a:ext cx="288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01648" y="5041030"/>
            <a:ext cx="288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301648" y="5350829"/>
            <a:ext cx="288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1"/>
          <p:cNvSpPr txBox="1">
            <a:spLocks/>
          </p:cNvSpPr>
          <p:nvPr userDrawn="1"/>
        </p:nvSpPr>
        <p:spPr>
          <a:xfrm>
            <a:off x="243850" y="152400"/>
            <a:ext cx="8531851" cy="884238"/>
          </a:xfrm>
          <a:prstGeom prst="rect">
            <a:avLst/>
          </a:prstGeom>
        </p:spPr>
        <p:txBody>
          <a:bodyPr vert="horz" lIns="84406" tIns="42203" rIns="84406" bIns="4220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065" y="547859"/>
            <a:ext cx="8731875" cy="946090"/>
          </a:xfrm>
        </p:spPr>
        <p:txBody>
          <a:bodyPr anchor="t">
            <a:normAutofit/>
          </a:bodyPr>
          <a:lstStyle>
            <a:lvl1pPr algn="l"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Text Box 9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8213426" y="6518051"/>
            <a:ext cx="72451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847" tIns="0" rIns="92847" bIns="0" anchor="b">
            <a:spAutoFit/>
          </a:bodyPr>
          <a:lstStyle/>
          <a:p>
            <a:pPr marL="0" marR="0" lvl="0" indent="0" algn="r" defTabSz="8440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5DF28-832F-47A5-9DDD-FD6965002714}" type="slidenum">
              <a:rPr lang="en-US" altLang="ko-KR" sz="900" b="0" noProof="0" smtClean="0">
                <a:latin typeface="나눔고딕" pitchFamily="50" charset="-127"/>
                <a:ea typeface="나눔고딕" pitchFamily="50" charset="-127"/>
              </a:rPr>
              <a:pPr marL="0" marR="0" lvl="0" indent="0" algn="r" defTabSz="8440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900" b="0" noProof="0" dirty="0" smtClean="0">
                <a:latin typeface="나눔고딕" pitchFamily="50" charset="-127"/>
                <a:ea typeface="나눔고딕" pitchFamily="50" charset="-127"/>
              </a:rPr>
              <a:t> / </a:t>
            </a:r>
            <a:r>
              <a:rPr lang="en-US" altLang="ko-KR" sz="900" b="0" noProof="0" dirty="0" smtClean="0">
                <a:latin typeface="나눔고딕" pitchFamily="50" charset="-127"/>
                <a:ea typeface="나눔고딕" pitchFamily="50" charset="-127"/>
              </a:rPr>
              <a:t>11</a:t>
            </a:r>
            <a:endParaRPr lang="en-US" altLang="ko-KR" sz="900" b="0" noProof="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94144" y="547859"/>
            <a:ext cx="8747317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1716767" y="6413815"/>
            <a:ext cx="4251325" cy="208473"/>
          </a:xfrm>
        </p:spPr>
        <p:txBody>
          <a:bodyPr>
            <a:noAutofit/>
          </a:bodyPr>
          <a:lstStyle>
            <a:lvl1pPr marL="0" indent="0">
              <a:buNone/>
              <a:defRPr sz="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Source</a:t>
            </a:r>
            <a:endParaRPr lang="ko-KR" altLang="en-US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06375" y="225658"/>
            <a:ext cx="4251325" cy="265251"/>
          </a:xfr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22467" y="640079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  <a:latin typeface="Harlow Solid Italic" panose="04030604020F02020D02" pitchFamily="82" charset="0"/>
              </a:rPr>
              <a:t>Gentri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Harlow Solid Italic" panose="04030604020F02020D02" pitchFamily="82" charset="0"/>
              </a:rPr>
              <a:t> Hackers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Harlow Solid Italic" panose="04030604020F02020D02" pitchFamily="8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투 포인트 제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065" y="547859"/>
            <a:ext cx="8731875" cy="946090"/>
          </a:xfrm>
        </p:spPr>
        <p:txBody>
          <a:bodyPr anchor="t">
            <a:normAutofit/>
          </a:bodyPr>
          <a:lstStyle>
            <a:lvl1pPr algn="l"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94144" y="547859"/>
            <a:ext cx="8747317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7"/>
          <p:cNvSpPr>
            <a:spLocks noGrp="1"/>
          </p:cNvSpPr>
          <p:nvPr>
            <p:ph type="body" idx="15" hasCustomPrompt="1"/>
          </p:nvPr>
        </p:nvSpPr>
        <p:spPr>
          <a:xfrm>
            <a:off x="406417" y="1551495"/>
            <a:ext cx="3985970" cy="276999"/>
          </a:xfrm>
        </p:spPr>
        <p:txBody>
          <a:bodyPr>
            <a:noAutofit/>
          </a:bodyPr>
          <a:lstStyle>
            <a:lvl1pPr marL="0" indent="0" algn="ctr">
              <a:buNone/>
              <a:defRPr sz="1400" b="1"/>
            </a:lvl1pPr>
          </a:lstStyle>
          <a:p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6" name="Line 147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406417" y="1831014"/>
            <a:ext cx="399189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ko-KR" altLang="en-US" sz="1800">
              <a:ln>
                <a:solidFill>
                  <a:schemeClr val="tx1"/>
                </a:solidFill>
              </a:ln>
              <a:latin typeface="+mn-lt"/>
              <a:ea typeface="+mn-ea"/>
            </a:endParaRPr>
          </a:p>
        </p:txBody>
      </p:sp>
      <p:sp>
        <p:nvSpPr>
          <p:cNvPr id="8" name="Line 147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4661161" y="1831014"/>
            <a:ext cx="399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ko-KR" altLang="en-US" sz="1800" dirty="0">
              <a:ln>
                <a:solidFill>
                  <a:schemeClr val="tx1"/>
                </a:solidFill>
              </a:ln>
              <a:latin typeface="+mn-lt"/>
              <a:ea typeface="+mn-ea"/>
            </a:endParaRPr>
          </a:p>
        </p:txBody>
      </p:sp>
      <p:sp>
        <p:nvSpPr>
          <p:cNvPr id="10" name="Text Placeholder 27"/>
          <p:cNvSpPr>
            <a:spLocks noGrp="1"/>
          </p:cNvSpPr>
          <p:nvPr>
            <p:ph type="body" idx="18" hasCustomPrompt="1"/>
          </p:nvPr>
        </p:nvSpPr>
        <p:spPr>
          <a:xfrm>
            <a:off x="4662367" y="1551495"/>
            <a:ext cx="3985970" cy="276999"/>
          </a:xfrm>
        </p:spPr>
        <p:txBody>
          <a:bodyPr>
            <a:noAutofit/>
          </a:bodyPr>
          <a:lstStyle>
            <a:lvl1pPr marL="0" indent="0" algn="ctr">
              <a:buNone/>
              <a:defRPr sz="1400" b="1"/>
            </a:lvl1pPr>
          </a:lstStyle>
          <a:p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06375" y="225658"/>
            <a:ext cx="4251325" cy="265251"/>
          </a:xfr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1716767" y="6413815"/>
            <a:ext cx="4251325" cy="208473"/>
          </a:xfrm>
        </p:spPr>
        <p:txBody>
          <a:bodyPr>
            <a:noAutofit/>
          </a:bodyPr>
          <a:lstStyle>
            <a:lvl1pPr marL="0" indent="0">
              <a:buNone/>
              <a:defRPr sz="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Source</a:t>
            </a:r>
            <a:endParaRPr lang="ko-KR" altLang="en-US" dirty="0"/>
          </a:p>
        </p:txBody>
      </p:sp>
      <p:sp>
        <p:nvSpPr>
          <p:cNvPr id="13" name="Text Box 9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213426" y="6518051"/>
            <a:ext cx="72451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847" tIns="0" rIns="92847" bIns="0" anchor="b">
            <a:spAutoFit/>
          </a:bodyPr>
          <a:lstStyle/>
          <a:p>
            <a:pPr marL="0" marR="0" lvl="0" indent="0" algn="r" defTabSz="8440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5DF28-832F-47A5-9DDD-FD6965002714}" type="slidenum">
              <a:rPr lang="en-US" altLang="ko-KR" sz="900" b="0" noProof="0" smtClean="0">
                <a:latin typeface="나눔고딕" pitchFamily="50" charset="-127"/>
                <a:ea typeface="나눔고딕" pitchFamily="50" charset="-127"/>
              </a:rPr>
              <a:pPr marL="0" marR="0" lvl="0" indent="0" algn="r" defTabSz="8440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900" b="0" noProof="0" dirty="0" smtClean="0">
                <a:latin typeface="나눔고딕" pitchFamily="50" charset="-127"/>
                <a:ea typeface="나눔고딕" pitchFamily="50" charset="-127"/>
              </a:rPr>
              <a:t> / </a:t>
            </a:r>
            <a:r>
              <a:rPr lang="en-US" altLang="ko-KR" sz="900" b="0" noProof="0" dirty="0" smtClean="0">
                <a:latin typeface="나눔고딕" pitchFamily="50" charset="-127"/>
                <a:ea typeface="나눔고딕" pitchFamily="50" charset="-127"/>
              </a:rPr>
              <a:t>11</a:t>
            </a:r>
            <a:endParaRPr lang="en-US" altLang="ko-KR" sz="900" b="0" noProof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2467" y="640079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  <a:latin typeface="Harlow Solid Italic" panose="04030604020F02020D02" pitchFamily="82" charset="0"/>
              </a:rPr>
              <a:t>Gentri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Harlow Solid Italic" panose="04030604020F02020D02" pitchFamily="82" charset="0"/>
              </a:rPr>
              <a:t> Hackers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54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원 포인트 제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065" y="547859"/>
            <a:ext cx="8731875" cy="946090"/>
          </a:xfrm>
        </p:spPr>
        <p:txBody>
          <a:bodyPr anchor="t">
            <a:normAutofit/>
          </a:bodyPr>
          <a:lstStyle>
            <a:lvl1pPr algn="l"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94144" y="547859"/>
            <a:ext cx="8747317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7"/>
          <p:cNvSpPr>
            <a:spLocks noGrp="1"/>
          </p:cNvSpPr>
          <p:nvPr>
            <p:ph type="body" idx="15" hasCustomPrompt="1"/>
          </p:nvPr>
        </p:nvSpPr>
        <p:spPr>
          <a:xfrm>
            <a:off x="412542" y="1551495"/>
            <a:ext cx="8241896" cy="276999"/>
          </a:xfrm>
        </p:spPr>
        <p:txBody>
          <a:bodyPr>
            <a:noAutofit/>
          </a:bodyPr>
          <a:lstStyle>
            <a:lvl1pPr marL="0" indent="0" algn="ctr">
              <a:buNone/>
              <a:defRPr sz="1400" b="1"/>
            </a:lvl1pPr>
          </a:lstStyle>
          <a:p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6" name="Line 147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406416" y="1831014"/>
            <a:ext cx="825414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ko-KR" altLang="en-US" sz="1800">
              <a:latin typeface="+mn-lt"/>
              <a:ea typeface="+mn-ea"/>
            </a:endParaRPr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06375" y="225658"/>
            <a:ext cx="4251325" cy="265251"/>
          </a:xfr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1716767" y="6413815"/>
            <a:ext cx="4251325" cy="208473"/>
          </a:xfrm>
        </p:spPr>
        <p:txBody>
          <a:bodyPr>
            <a:noAutofit/>
          </a:bodyPr>
          <a:lstStyle>
            <a:lvl1pPr marL="0" indent="0">
              <a:buNone/>
              <a:defRPr sz="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Source</a:t>
            </a:r>
            <a:endParaRPr lang="ko-KR" altLang="en-US" dirty="0"/>
          </a:p>
        </p:txBody>
      </p:sp>
      <p:sp>
        <p:nvSpPr>
          <p:cNvPr id="10" name="Text Box 9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213426" y="6518051"/>
            <a:ext cx="72451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847" tIns="0" rIns="92847" bIns="0" anchor="b">
            <a:spAutoFit/>
          </a:bodyPr>
          <a:lstStyle/>
          <a:p>
            <a:pPr marL="0" marR="0" lvl="0" indent="0" algn="r" defTabSz="8440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5DF28-832F-47A5-9DDD-FD6965002714}" type="slidenum">
              <a:rPr lang="en-US" altLang="ko-KR" sz="900" b="0" noProof="0" smtClean="0">
                <a:latin typeface="나눔고딕" pitchFamily="50" charset="-127"/>
                <a:ea typeface="나눔고딕" pitchFamily="50" charset="-127"/>
              </a:rPr>
              <a:pPr marL="0" marR="0" lvl="0" indent="0" algn="r" defTabSz="8440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900" b="0" noProof="0" dirty="0" smtClean="0">
                <a:latin typeface="나눔고딕" pitchFamily="50" charset="-127"/>
                <a:ea typeface="나눔고딕" pitchFamily="50" charset="-127"/>
              </a:rPr>
              <a:t> / </a:t>
            </a:r>
            <a:r>
              <a:rPr lang="en-US" altLang="ko-KR" sz="900" b="0" noProof="0" dirty="0" smtClean="0">
                <a:latin typeface="나눔고딕" pitchFamily="50" charset="-127"/>
                <a:ea typeface="나눔고딕" pitchFamily="50" charset="-127"/>
              </a:rPr>
              <a:t>11</a:t>
            </a:r>
            <a:endParaRPr lang="en-US" altLang="ko-KR" sz="900" b="0" noProof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467" y="640079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  <a:latin typeface="Harlow Solid Italic" panose="04030604020F02020D02" pitchFamily="82" charset="0"/>
              </a:rPr>
              <a:t>Gentri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Harlow Solid Italic" panose="04030604020F02020D02" pitchFamily="82" charset="0"/>
              </a:rPr>
              <a:t> Hackers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2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231819" y="2820477"/>
            <a:ext cx="4945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3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01548" y="3534448"/>
            <a:ext cx="849006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41410381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개체 틀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2" r:id="rId3"/>
    <p:sldLayoutId id="2147483678" r:id="rId4"/>
    <p:sldLayoutId id="2147483679" r:id="rId5"/>
    <p:sldLayoutId id="214748367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9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nnara.go.kr/" TargetMode="External"/><Relationship Id="rId13" Type="http://schemas.openxmlformats.org/officeDocument/2006/relationships/hyperlink" Target="http://www.data.go.kr/dataset/3050988/openapi.do" TargetMode="External"/><Relationship Id="rId3" Type="http://schemas.openxmlformats.org/officeDocument/2006/relationships/hyperlink" Target="http://nland.kbstar.com/quics?page=kbland" TargetMode="External"/><Relationship Id="rId7" Type="http://schemas.openxmlformats.org/officeDocument/2006/relationships/hyperlink" Target="https://mdis.kostat.go.kr/index.do" TargetMode="External"/><Relationship Id="rId12" Type="http://schemas.openxmlformats.org/officeDocument/2006/relationships/hyperlink" Target="http://www.r-one.co.kr/rone/" TargetMode="External"/><Relationship Id="rId17" Type="http://schemas.openxmlformats.org/officeDocument/2006/relationships/hyperlink" Target="http://stat.seoul.go.kr/" TargetMode="External"/><Relationship Id="rId2" Type="http://schemas.openxmlformats.org/officeDocument/2006/relationships/hyperlink" Target="http://land.seoul.go.kr/land/index.jsp?sigunguCd=11000&amp;admin" TargetMode="External"/><Relationship Id="rId16" Type="http://schemas.openxmlformats.org/officeDocument/2006/relationships/hyperlink" Target="http://sgis.kostat.go.kr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tdown.molit.go.kr/rtms/rqs/initRtTrList.do" TargetMode="External"/><Relationship Id="rId11" Type="http://schemas.openxmlformats.org/officeDocument/2006/relationships/hyperlink" Target="http://www.kdi.re.kr/" TargetMode="External"/><Relationship Id="rId5" Type="http://schemas.openxmlformats.org/officeDocument/2006/relationships/hyperlink" Target="http://kosis.kr/statisticsList/statisticsList_01List.jsp?vwcd=MT_ZTITLE&amp;parmTabId=M_01_01#SubCont" TargetMode="External"/><Relationship Id="rId15" Type="http://schemas.openxmlformats.org/officeDocument/2006/relationships/hyperlink" Target="http://golmok.seoul.go.kr/" TargetMode="External"/><Relationship Id="rId10" Type="http://schemas.openxmlformats.org/officeDocument/2006/relationships/hyperlink" Target="http://www.krihs.re.kr/" TargetMode="External"/><Relationship Id="rId4" Type="http://schemas.openxmlformats.org/officeDocument/2006/relationships/hyperlink" Target="https://kredithouse.com/" TargetMode="External"/><Relationship Id="rId9" Type="http://schemas.openxmlformats.org/officeDocument/2006/relationships/hyperlink" Target="http://stat.molit.go.kr/" TargetMode="External"/><Relationship Id="rId14" Type="http://schemas.openxmlformats.org/officeDocument/2006/relationships/hyperlink" Target="http://data.seoul.go.kr/index.j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26" Type="http://schemas.openxmlformats.org/officeDocument/2006/relationships/tags" Target="../tags/tag36.xml"/><Relationship Id="rId39" Type="http://schemas.openxmlformats.org/officeDocument/2006/relationships/tags" Target="../tags/tag49.xml"/><Relationship Id="rId21" Type="http://schemas.openxmlformats.org/officeDocument/2006/relationships/tags" Target="../tags/tag31.xml"/><Relationship Id="rId34" Type="http://schemas.openxmlformats.org/officeDocument/2006/relationships/tags" Target="../tags/tag44.xml"/><Relationship Id="rId42" Type="http://schemas.openxmlformats.org/officeDocument/2006/relationships/tags" Target="../tags/tag52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tags" Target="../tags/tag30.xml"/><Relationship Id="rId29" Type="http://schemas.openxmlformats.org/officeDocument/2006/relationships/tags" Target="../tags/tag39.xml"/><Relationship Id="rId41" Type="http://schemas.openxmlformats.org/officeDocument/2006/relationships/tags" Target="../tags/tag51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tags" Target="../tags/tag34.xml"/><Relationship Id="rId32" Type="http://schemas.openxmlformats.org/officeDocument/2006/relationships/tags" Target="../tags/tag42.xml"/><Relationship Id="rId37" Type="http://schemas.openxmlformats.org/officeDocument/2006/relationships/tags" Target="../tags/tag47.xml"/><Relationship Id="rId40" Type="http://schemas.openxmlformats.org/officeDocument/2006/relationships/tags" Target="../tags/tag50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tags" Target="../tags/tag33.xml"/><Relationship Id="rId28" Type="http://schemas.openxmlformats.org/officeDocument/2006/relationships/tags" Target="../tags/tag38.xml"/><Relationship Id="rId36" Type="http://schemas.openxmlformats.org/officeDocument/2006/relationships/tags" Target="../tags/tag46.xml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31" Type="http://schemas.openxmlformats.org/officeDocument/2006/relationships/tags" Target="../tags/tag41.xml"/><Relationship Id="rId44" Type="http://schemas.openxmlformats.org/officeDocument/2006/relationships/slideLayout" Target="../slideLayouts/slideLayout5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tags" Target="../tags/tag32.xml"/><Relationship Id="rId27" Type="http://schemas.openxmlformats.org/officeDocument/2006/relationships/tags" Target="../tags/tag37.xml"/><Relationship Id="rId30" Type="http://schemas.openxmlformats.org/officeDocument/2006/relationships/tags" Target="../tags/tag40.xml"/><Relationship Id="rId35" Type="http://schemas.openxmlformats.org/officeDocument/2006/relationships/tags" Target="../tags/tag45.xml"/><Relationship Id="rId43" Type="http://schemas.openxmlformats.org/officeDocument/2006/relationships/tags" Target="../tags/tag53.xml"/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5" Type="http://schemas.openxmlformats.org/officeDocument/2006/relationships/tags" Target="../tags/tag35.xml"/><Relationship Id="rId33" Type="http://schemas.openxmlformats.org/officeDocument/2006/relationships/tags" Target="../tags/tag43.xml"/><Relationship Id="rId38" Type="http://schemas.openxmlformats.org/officeDocument/2006/relationships/tags" Target="../tags/tag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39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한계점 및 발전 방안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6. </a:t>
            </a:r>
            <a:r>
              <a:rPr kumimoji="1" lang="ko-KR" altLang="en-US" dirty="0" smtClean="0"/>
              <a:t>한계점</a:t>
            </a:r>
            <a:endParaRPr kumimoji="1"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15656" y="2165559"/>
            <a:ext cx="1398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228600" indent="-114300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457200" indent="-114300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690563" indent="-119063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algn="ctr" latinLnBrk="0">
              <a:buFontTx/>
              <a:buNone/>
            </a:pPr>
            <a:r>
              <a:rPr kumimoji="0"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Key Questions</a:t>
            </a:r>
          </a:p>
        </p:txBody>
      </p:sp>
      <p:sp>
        <p:nvSpPr>
          <p:cNvPr id="6" name="Line 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645427" y="2484597"/>
            <a:ext cx="7560000" cy="0"/>
          </a:xfrm>
          <a:prstGeom prst="line">
            <a:avLst/>
          </a:prstGeom>
          <a:noFill/>
          <a:ln w="19050">
            <a:solidFill>
              <a:srgbClr val="0845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07462" y="2616359"/>
            <a:ext cx="144145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>
              <a:buFontTx/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종류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07462" y="3498264"/>
            <a:ext cx="144145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>
              <a:buFontTx/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연속성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707462" y="4380169"/>
            <a:ext cx="144145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>
              <a:buFontTx/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기준 및 논리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07462" y="5262075"/>
            <a:ext cx="144145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>
              <a:buFontTx/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복잡성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45425" y="2630647"/>
            <a:ext cx="973137" cy="1587617"/>
          </a:xfrm>
          <a:prstGeom prst="rect">
            <a:avLst/>
          </a:prstGeom>
          <a:solidFill>
            <a:srgbClr val="242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1400" b="1" spc="-15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endParaRPr lang="ko-KR" altLang="en-US" sz="1400" b="1" spc="-15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45425" y="5281508"/>
            <a:ext cx="973137" cy="700568"/>
          </a:xfrm>
          <a:prstGeom prst="rect">
            <a:avLst/>
          </a:prstGeom>
          <a:solidFill>
            <a:srgbClr val="242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1400" b="1" spc="-15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Variance</a:t>
            </a:r>
            <a:endParaRPr lang="en-US" altLang="ko-KR" sz="1400" b="1" spc="-15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45425" y="4372474"/>
            <a:ext cx="973137" cy="720690"/>
          </a:xfrm>
          <a:prstGeom prst="rect">
            <a:avLst/>
          </a:prstGeom>
          <a:solidFill>
            <a:srgbClr val="242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1400" b="1" spc="-15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Logic</a:t>
            </a:r>
            <a:endParaRPr lang="ko-KR" altLang="en-US" sz="1400" b="1" spc="-15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61325" y="2178209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228600" indent="-114300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457200" indent="-114300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690563" indent="-119063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algn="ctr" latinLnBrk="0">
              <a:buFontTx/>
              <a:buNone/>
            </a:pPr>
            <a:r>
              <a:rPr kumimoji="0"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15" name="Text Box 1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76758" y="2178209"/>
            <a:ext cx="9076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228600" indent="-114300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457200" indent="-114300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690563" indent="-119063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algn="ctr" latinLnBrk="0">
              <a:buFontTx/>
              <a:buNone/>
            </a:pPr>
            <a:r>
              <a:rPr kumimoji="0"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세부 영역</a:t>
            </a:r>
            <a:endParaRPr kumimoji="0"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09159" y="2614772"/>
            <a:ext cx="4894677" cy="70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marL="180975" indent="-180975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458788" indent="-98425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808038" indent="-69850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150938" indent="-119063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latinLnBrk="0">
              <a:spcBef>
                <a:spcPct val="20000"/>
              </a:spcBef>
            </a:pPr>
            <a:r>
              <a:rPr kumimoji="0" lang="en-US" altLang="ko-KR" sz="1200" b="1" dirty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kumimoji="0" lang="ko-KR" altLang="en-US" sz="12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다방면적 관점에 대한 데이터</a:t>
            </a:r>
          </a:p>
          <a:p>
            <a:pPr marL="0" indent="0" latinLnBrk="0">
              <a:spcBef>
                <a:spcPct val="20000"/>
              </a:spcBef>
            </a:pPr>
            <a:endParaRPr kumimoji="0" lang="ko-KR" altLang="en-US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latinLnBrk="0">
              <a:spcBef>
                <a:spcPct val="20000"/>
              </a:spcBef>
            </a:pPr>
            <a:r>
              <a:rPr kumimoji="0" lang="en-US" altLang="ko-KR" sz="1200" b="1" dirty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r>
              <a:rPr kumimoji="0" lang="ko-KR" altLang="en-US" sz="12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문화</a:t>
            </a:r>
            <a:r>
              <a:rPr kumimoji="0"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kumimoji="0"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관광적 관점에 대해 분석해 볼 수 있는 데이터 수집</a:t>
            </a:r>
            <a:endParaRPr kumimoji="0"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09159" y="4392596"/>
            <a:ext cx="4894677" cy="70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marL="180975" indent="-180975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458788" indent="-98425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808038" indent="-69850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150938" indent="-119063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latinLnBrk="0">
              <a:spcBef>
                <a:spcPct val="20000"/>
              </a:spcBef>
            </a:pPr>
            <a:r>
              <a:rPr kumimoji="0" lang="en-US" altLang="ko-KR" sz="1200" b="1" dirty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kumimoji="0"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 Data</a:t>
            </a:r>
            <a:r>
              <a:rPr kumimoji="0"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kumimoji="0"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Output Value</a:t>
            </a:r>
            <a:r>
              <a:rPr kumimoji="0"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설정 기준</a:t>
            </a:r>
            <a:endParaRPr kumimoji="0"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spcBef>
                <a:spcPct val="20000"/>
              </a:spcBef>
            </a:pPr>
            <a:endParaRPr kumimoji="0"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spcBef>
                <a:spcPct val="20000"/>
              </a:spcBef>
            </a:pPr>
            <a:r>
              <a:rPr kumimoji="0" lang="en-US" altLang="ko-KR" sz="1200" b="1" dirty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r>
              <a:rPr kumimoji="0"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해외 예시 등 활용해 </a:t>
            </a:r>
            <a:r>
              <a:rPr kumimoji="0"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Sample</a:t>
            </a:r>
            <a:r>
              <a:rPr kumimoji="0"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갯수 증가</a:t>
            </a:r>
            <a:endParaRPr kumimoji="0"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3194950" y="3406503"/>
            <a:ext cx="5040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643838" y="4285763"/>
            <a:ext cx="7560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643836" y="5194798"/>
            <a:ext cx="7560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 Box 2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09159" y="3503684"/>
            <a:ext cx="4894677" cy="70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marL="180975" indent="-180975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458788" indent="-98425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808038" indent="-69850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150938" indent="-119063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latinLnBrk="0">
              <a:spcBef>
                <a:spcPct val="20000"/>
              </a:spcBef>
            </a:pPr>
            <a:r>
              <a:rPr kumimoji="0" lang="en-US" altLang="ko-KR" sz="1200" b="1" dirty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kumimoji="0"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시계열 데이터의 중요성</a:t>
            </a:r>
            <a:endParaRPr kumimoji="0"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spcBef>
                <a:spcPct val="20000"/>
              </a:spcBef>
            </a:pPr>
            <a:r>
              <a:rPr kumimoji="0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kumimoji="0"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과거 젠트리피케이션이 발생한 지역의 현재 경향은 관련성이 적음</a:t>
            </a:r>
            <a:r>
              <a:rPr kumimoji="0"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en-US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spcBef>
                <a:spcPct val="20000"/>
              </a:spcBef>
            </a:pPr>
            <a:r>
              <a:rPr kumimoji="0" lang="en-US" altLang="ko-KR" sz="1200" b="1" dirty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r>
              <a:rPr kumimoji="0"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이미 발생한 지역의 발생 시기 주변의 경향성 조사</a:t>
            </a:r>
            <a:endParaRPr kumimoji="0"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 Box 2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09159" y="5281508"/>
            <a:ext cx="4894677" cy="70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marL="180975" indent="-180975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458788" indent="-98425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808038" indent="-69850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150938" indent="-119063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latinLnBrk="0">
              <a:spcBef>
                <a:spcPct val="20000"/>
              </a:spcBef>
            </a:pPr>
            <a:r>
              <a:rPr kumimoji="0" lang="en-US" altLang="ko-KR" sz="1200" b="1" dirty="0" smtClean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kumimoji="0"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각 데이터의 개별적 특성이 고려되지 않음</a:t>
            </a:r>
          </a:p>
          <a:p>
            <a:pPr latinLnBrk="0">
              <a:spcBef>
                <a:spcPct val="20000"/>
              </a:spcBef>
            </a:pPr>
            <a:endParaRPr kumimoji="0"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spcBef>
                <a:spcPct val="20000"/>
              </a:spcBef>
            </a:pPr>
            <a:r>
              <a:rPr kumimoji="0" lang="en-US" altLang="ko-KR" sz="1200" b="1" dirty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r>
              <a:rPr kumimoji="0"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수집 방법 </a:t>
            </a:r>
            <a:r>
              <a:rPr kumimoji="0"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수집 항목 간결화</a:t>
            </a:r>
            <a:r>
              <a:rPr kumimoji="0"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kumimoji="0"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명확화</a:t>
            </a:r>
            <a:endParaRPr kumimoji="0"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 Placeholder 27"/>
          <p:cNvSpPr txBox="1">
            <a:spLocks/>
          </p:cNvSpPr>
          <p:nvPr/>
        </p:nvSpPr>
        <p:spPr>
          <a:xfrm>
            <a:off x="406417" y="1551495"/>
            <a:ext cx="2742495" cy="2769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844083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685817" indent="-263776" algn="l" defTabSz="844083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585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055103" indent="-211021" algn="l" defTabSz="8440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15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477145" indent="-211021" algn="l" defTabSz="844083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4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99186" indent="-211021" algn="l" defTabSz="844083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4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321227" indent="-211021" algn="l" defTabSz="8440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-211021" algn="l" defTabSz="8440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5310" indent="-211021" algn="l" defTabSz="8440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7351" indent="-211021" algn="l" defTabSz="8440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Current</a:t>
            </a:r>
            <a:endParaRPr lang="ko-KR" altLang="en-US" dirty="0"/>
          </a:p>
        </p:txBody>
      </p:sp>
      <p:sp>
        <p:nvSpPr>
          <p:cNvPr id="24" name="Line 14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06417" y="1831014"/>
            <a:ext cx="274657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ko-KR" altLang="en-US" sz="1800">
              <a:ln>
                <a:solidFill>
                  <a:schemeClr val="tx1"/>
                </a:solidFill>
              </a:ln>
              <a:latin typeface="+mn-lt"/>
              <a:ea typeface="+mn-ea"/>
            </a:endParaRPr>
          </a:p>
        </p:txBody>
      </p:sp>
      <p:sp>
        <p:nvSpPr>
          <p:cNvPr id="25" name="Line 14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309159" y="1831014"/>
            <a:ext cx="534440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ko-KR" altLang="en-US" sz="1800" dirty="0">
              <a:ln>
                <a:solidFill>
                  <a:schemeClr val="tx1"/>
                </a:solidFill>
              </a:ln>
              <a:latin typeface="+mn-lt"/>
              <a:ea typeface="+mn-ea"/>
            </a:endParaRPr>
          </a:p>
        </p:txBody>
      </p:sp>
      <p:sp>
        <p:nvSpPr>
          <p:cNvPr id="26" name="Text Placeholder 27"/>
          <p:cNvSpPr txBox="1">
            <a:spLocks/>
          </p:cNvSpPr>
          <p:nvPr/>
        </p:nvSpPr>
        <p:spPr>
          <a:xfrm>
            <a:off x="3312543" y="1551495"/>
            <a:ext cx="5335794" cy="2769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844083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685817" indent="-263776" algn="l" defTabSz="844083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585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055103" indent="-211021" algn="l" defTabSz="8440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15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477145" indent="-211021" algn="l" defTabSz="844083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4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99186" indent="-211021" algn="l" defTabSz="844083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4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321227" indent="-211021" algn="l" defTabSz="8440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-211021" algn="l" defTabSz="8440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5310" indent="-211021" algn="l" defTabSz="8440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7351" indent="-211021" algn="l" defTabSz="8440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Next Step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72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39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–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실행 화면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45" y="1768750"/>
            <a:ext cx="8365111" cy="38384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33118" y="6295958"/>
            <a:ext cx="741871" cy="444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7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065" y="521482"/>
            <a:ext cx="8731875" cy="946090"/>
          </a:xfrm>
        </p:spPr>
        <p:txBody>
          <a:bodyPr/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06375" y="199281"/>
            <a:ext cx="4251325" cy="26525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06065" y="1301262"/>
            <a:ext cx="8731875" cy="281150"/>
          </a:xfrm>
          <a:prstGeom prst="rect">
            <a:avLst/>
          </a:prstGeom>
          <a:solidFill>
            <a:srgbClr val="242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 데이터 출처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6065" y="1779537"/>
            <a:ext cx="858624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서울특별시 서울부동산정보광장</a:t>
            </a:r>
            <a:r>
              <a:rPr lang="en-US" altLang="ko-KR" sz="1400" dirty="0" smtClean="0"/>
              <a:t>(</a:t>
            </a:r>
            <a:r>
              <a:rPr lang="ko-KR" altLang="en-US" sz="1400" dirty="0" smtClean="0">
                <a:hlinkClick r:id="rId2"/>
              </a:rPr>
              <a:t>http</a:t>
            </a:r>
            <a:r>
              <a:rPr lang="ko-KR" altLang="en-US" sz="1400" dirty="0">
                <a:hlinkClick r:id="rId2"/>
              </a:rPr>
              <a:t>://land.seoul.go.kr/land/index.jsp?sigunguCd=11000&amp;admin</a:t>
            </a:r>
            <a:r>
              <a:rPr lang="ko-KR" altLang="en-US" sz="1400" dirty="0" smtClean="0"/>
              <a:t>=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r>
              <a:rPr lang="en-US" altLang="ko-KR" sz="1400" dirty="0" smtClean="0"/>
              <a:t>KB</a:t>
            </a:r>
            <a:r>
              <a:rPr lang="ko-KR" altLang="en-US" sz="1400" dirty="0" smtClean="0"/>
              <a:t>부동산 </a:t>
            </a:r>
            <a:r>
              <a:rPr lang="en-US" altLang="ko-KR" sz="1400" dirty="0" smtClean="0"/>
              <a:t>(</a:t>
            </a:r>
            <a:r>
              <a:rPr lang="ko-KR" altLang="en-US" sz="1400" dirty="0" smtClean="0">
                <a:hlinkClick r:id="rId3"/>
              </a:rPr>
              <a:t>http</a:t>
            </a:r>
            <a:r>
              <a:rPr lang="ko-KR" altLang="en-US" sz="1400" dirty="0">
                <a:hlinkClick r:id="rId3"/>
              </a:rPr>
              <a:t>://</a:t>
            </a:r>
            <a:r>
              <a:rPr lang="ko-KR" altLang="en-US" sz="1400" dirty="0" smtClean="0">
                <a:hlinkClick r:id="rId3"/>
              </a:rPr>
              <a:t>nland.kbstar.com/quics?page=kbland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r>
              <a:rPr lang="ko-KR" altLang="en-US" sz="1400" dirty="0" err="1" smtClean="0"/>
              <a:t>크레딧하우스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>
                <a:hlinkClick r:id="rId4"/>
              </a:rPr>
              <a:t>https</a:t>
            </a:r>
            <a:r>
              <a:rPr lang="ko-KR" altLang="en-US" sz="1400" dirty="0">
                <a:hlinkClick r:id="rId4"/>
              </a:rPr>
              <a:t>://</a:t>
            </a:r>
            <a:r>
              <a:rPr lang="ko-KR" altLang="en-US" sz="1400" dirty="0" smtClean="0">
                <a:hlinkClick r:id="rId4"/>
              </a:rPr>
              <a:t>kredithouse.com/</a:t>
            </a:r>
            <a:r>
              <a:rPr lang="en-US" altLang="ko-KR" sz="1400" dirty="0" smtClean="0"/>
              <a:t>)</a:t>
            </a:r>
            <a:endParaRPr lang="ko-KR" altLang="en-US" sz="1400" dirty="0" smtClean="0"/>
          </a:p>
          <a:p>
            <a:r>
              <a:rPr lang="en-US" altLang="ko-KR" sz="1400" dirty="0" smtClean="0"/>
              <a:t>KOSIS </a:t>
            </a:r>
            <a:r>
              <a:rPr lang="ko-KR" altLang="en-US" sz="1400" dirty="0" smtClean="0"/>
              <a:t>국가통계포털</a:t>
            </a:r>
            <a:r>
              <a:rPr lang="en-US" altLang="ko-KR" sz="1400" dirty="0" smtClean="0"/>
              <a:t>(</a:t>
            </a:r>
            <a:r>
              <a:rPr lang="ko-KR" altLang="en-US" sz="1400" dirty="0" smtClean="0">
                <a:hlinkClick r:id="rId5"/>
              </a:rPr>
              <a:t>http</a:t>
            </a:r>
            <a:r>
              <a:rPr lang="ko-KR" altLang="en-US" sz="1400" dirty="0">
                <a:hlinkClick r:id="rId5"/>
              </a:rPr>
              <a:t>://</a:t>
            </a:r>
            <a:r>
              <a:rPr lang="ko-KR" altLang="en-US" sz="1400" dirty="0" smtClean="0">
                <a:hlinkClick r:id="rId5"/>
              </a:rPr>
              <a:t>kosis.kr/statisticsList/statisticsList_01List.jsp?vwcd=MT_ZTITLE&amp;parmTabId=M_01_01#SubCont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r>
              <a:rPr lang="ko-KR" altLang="en-US" sz="1400" dirty="0" err="1" smtClean="0"/>
              <a:t>국토교통부</a:t>
            </a:r>
            <a:r>
              <a:rPr lang="ko-KR" altLang="en-US" sz="1400" dirty="0" smtClean="0"/>
              <a:t> 실거래가공개시스템 </a:t>
            </a:r>
            <a:r>
              <a:rPr lang="en-US" altLang="ko-KR" sz="1400" dirty="0" smtClean="0"/>
              <a:t>(</a:t>
            </a:r>
            <a:r>
              <a:rPr lang="ko-KR" altLang="en-US" sz="1400" dirty="0" smtClean="0">
                <a:hlinkClick r:id="rId6"/>
              </a:rPr>
              <a:t>http</a:t>
            </a:r>
            <a:r>
              <a:rPr lang="ko-KR" altLang="en-US" sz="1400" dirty="0">
                <a:hlinkClick r:id="rId6"/>
              </a:rPr>
              <a:t>://rtdown.molit.go.kr/rtms/rqs/initRtTrList.do</a:t>
            </a:r>
            <a:r>
              <a:rPr lang="ko-KR" altLang="en-US" sz="1400" dirty="0" smtClean="0">
                <a:hlinkClick r:id="rId6"/>
              </a:rPr>
              <a:t>#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r>
              <a:rPr lang="ko-KR" altLang="en-US" sz="1400" dirty="0" smtClean="0"/>
              <a:t>통계청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MDIS</a:t>
            </a:r>
            <a:r>
              <a:rPr lang="en-US" altLang="ko-KR" sz="1400" dirty="0" smtClean="0"/>
              <a:t>) (</a:t>
            </a:r>
            <a:r>
              <a:rPr lang="en-US" altLang="ko-KR" sz="1400" dirty="0">
                <a:hlinkClick r:id="rId7"/>
              </a:rPr>
              <a:t>https://</a:t>
            </a:r>
            <a:r>
              <a:rPr lang="en-US" altLang="ko-KR" sz="1400" dirty="0" smtClean="0">
                <a:hlinkClick r:id="rId7"/>
              </a:rPr>
              <a:t>mdis.kostat.go.kr/index.do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온나라부동산정보 </a:t>
            </a:r>
            <a:r>
              <a:rPr lang="en-US" altLang="ko-KR" sz="1400" dirty="0" smtClean="0"/>
              <a:t>(</a:t>
            </a:r>
            <a:r>
              <a:rPr lang="ko-KR" altLang="en-US" sz="1400" dirty="0" smtClean="0">
                <a:hlinkClick r:id="rId8"/>
              </a:rPr>
              <a:t>http</a:t>
            </a:r>
            <a:r>
              <a:rPr lang="ko-KR" altLang="en-US" sz="1400" dirty="0">
                <a:hlinkClick r:id="rId8"/>
              </a:rPr>
              <a:t>://</a:t>
            </a:r>
            <a:r>
              <a:rPr lang="ko-KR" altLang="en-US" sz="1400" dirty="0" smtClean="0">
                <a:hlinkClick r:id="rId8"/>
              </a:rPr>
              <a:t>www.onnara.go.kr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r>
              <a:rPr lang="ko-KR" altLang="en-US" sz="1400" dirty="0" smtClean="0"/>
              <a:t>국토교통 </a:t>
            </a:r>
            <a:r>
              <a:rPr lang="ko-KR" altLang="en-US" sz="1400" dirty="0" err="1" smtClean="0"/>
              <a:t>통계누리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>
                <a:hlinkClick r:id="rId9"/>
              </a:rPr>
              <a:t>http</a:t>
            </a:r>
            <a:r>
              <a:rPr lang="ko-KR" altLang="en-US" sz="1400" dirty="0">
                <a:hlinkClick r:id="rId9"/>
              </a:rPr>
              <a:t>://</a:t>
            </a:r>
            <a:r>
              <a:rPr lang="ko-KR" altLang="en-US" sz="1400" dirty="0" smtClean="0">
                <a:hlinkClick r:id="rId9"/>
              </a:rPr>
              <a:t>stat.molit.go.kr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r>
              <a:rPr lang="ko-KR" altLang="en-US" sz="1400" dirty="0" smtClean="0"/>
              <a:t>국토연구원 </a:t>
            </a:r>
            <a:r>
              <a:rPr lang="en-US" altLang="ko-KR" sz="1400" dirty="0" smtClean="0"/>
              <a:t>(</a:t>
            </a:r>
            <a:r>
              <a:rPr lang="ko-KR" altLang="en-US" sz="1400" dirty="0" smtClean="0">
                <a:hlinkClick r:id="rId10"/>
              </a:rPr>
              <a:t>http</a:t>
            </a:r>
            <a:r>
              <a:rPr lang="ko-KR" altLang="en-US" sz="1400" dirty="0">
                <a:hlinkClick r:id="rId10"/>
              </a:rPr>
              <a:t>://</a:t>
            </a:r>
            <a:r>
              <a:rPr lang="ko-KR" altLang="en-US" sz="1400" dirty="0" smtClean="0">
                <a:hlinkClick r:id="rId10"/>
              </a:rPr>
              <a:t>www.krihs.re.kr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r>
              <a:rPr lang="en-US" altLang="ko-KR" sz="1400" dirty="0" smtClean="0"/>
              <a:t>KDI </a:t>
            </a:r>
            <a:r>
              <a:rPr lang="ko-KR" altLang="en-US" sz="1400" dirty="0" smtClean="0"/>
              <a:t>한국개발연구원 </a:t>
            </a:r>
            <a:r>
              <a:rPr lang="en-US" altLang="ko-KR" sz="1400" dirty="0" smtClean="0"/>
              <a:t>(</a:t>
            </a:r>
            <a:r>
              <a:rPr lang="ko-KR" altLang="en-US" sz="1400" dirty="0" smtClean="0">
                <a:hlinkClick r:id="rId11"/>
              </a:rPr>
              <a:t>http</a:t>
            </a:r>
            <a:r>
              <a:rPr lang="ko-KR" altLang="en-US" sz="1400" dirty="0">
                <a:hlinkClick r:id="rId11"/>
              </a:rPr>
              <a:t>://</a:t>
            </a:r>
            <a:r>
              <a:rPr lang="ko-KR" altLang="en-US" sz="1400" dirty="0" smtClean="0">
                <a:hlinkClick r:id="rId11"/>
              </a:rPr>
              <a:t>www.kdi.re.kr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r>
              <a:rPr lang="ko-KR" altLang="en-US" sz="1400" dirty="0" smtClean="0"/>
              <a:t>한국감정원 부동산통계정보 </a:t>
            </a:r>
            <a:r>
              <a:rPr lang="en-US" altLang="ko-KR" sz="1400" dirty="0" smtClean="0"/>
              <a:t>(</a:t>
            </a:r>
            <a:r>
              <a:rPr lang="ko-KR" altLang="en-US" sz="1400" dirty="0" smtClean="0">
                <a:hlinkClick r:id="rId12"/>
              </a:rPr>
              <a:t>http</a:t>
            </a:r>
            <a:r>
              <a:rPr lang="ko-KR" altLang="en-US" sz="1400" dirty="0">
                <a:hlinkClick r:id="rId12"/>
              </a:rPr>
              <a:t>://www.r-one.co.kr/rone</a:t>
            </a:r>
            <a:r>
              <a:rPr lang="ko-KR" altLang="en-US" sz="1400" dirty="0" smtClean="0">
                <a:hlinkClick r:id="rId12"/>
              </a:rPr>
              <a:t>/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r>
              <a:rPr lang="ko-KR" altLang="en-US" sz="1400" dirty="0" smtClean="0"/>
              <a:t>공공데이터포털 </a:t>
            </a:r>
            <a:r>
              <a:rPr lang="en-US" altLang="ko-KR" sz="1400" dirty="0" smtClean="0"/>
              <a:t>(</a:t>
            </a:r>
            <a:r>
              <a:rPr lang="ko-KR" altLang="en-US" sz="1400" dirty="0" smtClean="0">
                <a:hlinkClick r:id="rId13"/>
              </a:rPr>
              <a:t>http</a:t>
            </a:r>
            <a:r>
              <a:rPr lang="ko-KR" altLang="en-US" sz="1400" dirty="0">
                <a:hlinkClick r:id="rId13"/>
              </a:rPr>
              <a:t>://</a:t>
            </a:r>
            <a:r>
              <a:rPr lang="ko-KR" altLang="en-US" sz="1400" dirty="0" smtClean="0">
                <a:hlinkClick r:id="rId13"/>
              </a:rPr>
              <a:t>www.data.go.kr/dataset/3050988/openapi.do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r>
              <a:rPr lang="ko-KR" altLang="en-US" sz="1400" dirty="0" err="1" smtClean="0"/>
              <a:t>서울열린데이터광장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>
                <a:hlinkClick r:id="rId14"/>
              </a:rPr>
              <a:t>http</a:t>
            </a:r>
            <a:r>
              <a:rPr lang="ko-KR" altLang="en-US" sz="1400" dirty="0">
                <a:hlinkClick r:id="rId14"/>
              </a:rPr>
              <a:t>://</a:t>
            </a:r>
            <a:r>
              <a:rPr lang="ko-KR" altLang="en-US" sz="1400" dirty="0" smtClean="0">
                <a:hlinkClick r:id="rId14"/>
              </a:rPr>
              <a:t>data.seoul.go.kr/index.jsp</a:t>
            </a:r>
            <a:r>
              <a:rPr lang="en-US" altLang="ko-KR" sz="1400" dirty="0" smtClean="0"/>
              <a:t>) </a:t>
            </a:r>
            <a:endParaRPr lang="ko-KR" altLang="en-US" sz="1400" dirty="0"/>
          </a:p>
          <a:p>
            <a:r>
              <a:rPr lang="ko-KR" altLang="en-US" sz="1400" dirty="0" err="1" smtClean="0"/>
              <a:t>우리마을가게</a:t>
            </a:r>
            <a:r>
              <a:rPr lang="ko-KR" altLang="en-US" sz="1400" dirty="0" smtClean="0"/>
              <a:t> 상권분석서비스 </a:t>
            </a:r>
            <a:r>
              <a:rPr lang="en-US" altLang="ko-KR" sz="1400" dirty="0" smtClean="0"/>
              <a:t>(</a:t>
            </a:r>
            <a:r>
              <a:rPr lang="ko-KR" altLang="en-US" sz="1400" dirty="0" smtClean="0">
                <a:hlinkClick r:id="rId15"/>
              </a:rPr>
              <a:t>http</a:t>
            </a:r>
            <a:r>
              <a:rPr lang="ko-KR" altLang="en-US" sz="1400" dirty="0">
                <a:hlinkClick r:id="rId15"/>
              </a:rPr>
              <a:t>://golmok.seoul.go.kr</a:t>
            </a:r>
            <a:r>
              <a:rPr lang="ko-KR" altLang="en-US" sz="1400" dirty="0" smtClean="0">
                <a:hlinkClick r:id="rId15"/>
              </a:rPr>
              <a:t>/</a:t>
            </a:r>
            <a:r>
              <a:rPr lang="en-US" altLang="ko-KR" sz="1400" dirty="0" smtClean="0"/>
              <a:t>) </a:t>
            </a:r>
            <a:endParaRPr lang="ko-KR" altLang="en-US" sz="1400" dirty="0"/>
          </a:p>
          <a:p>
            <a:r>
              <a:rPr lang="ko-KR" altLang="en-US" sz="1400" dirty="0" smtClean="0"/>
              <a:t>통계지리정보서비스 </a:t>
            </a:r>
            <a:r>
              <a:rPr lang="en-US" altLang="ko-KR" sz="1400" dirty="0" smtClean="0"/>
              <a:t>(</a:t>
            </a:r>
            <a:r>
              <a:rPr lang="ko-KR" altLang="en-US" sz="1400" dirty="0" smtClean="0">
                <a:hlinkClick r:id="rId16"/>
              </a:rPr>
              <a:t>http</a:t>
            </a:r>
            <a:r>
              <a:rPr lang="ko-KR" altLang="en-US" sz="1400" dirty="0">
                <a:hlinkClick r:id="rId16"/>
              </a:rPr>
              <a:t>://sgis.kostat.go.kr</a:t>
            </a:r>
            <a:r>
              <a:rPr lang="ko-KR" altLang="en-US" sz="1400" dirty="0" smtClean="0">
                <a:hlinkClick r:id="rId16"/>
              </a:rPr>
              <a:t>/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r>
              <a:rPr lang="ko-KR" altLang="en-US" sz="1400" dirty="0" err="1" smtClean="0"/>
              <a:t>서울통계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>
                <a:hlinkClick r:id="rId17"/>
              </a:rPr>
              <a:t>http</a:t>
            </a:r>
            <a:r>
              <a:rPr lang="ko-KR" altLang="en-US" sz="1400" dirty="0">
                <a:hlinkClick r:id="rId17"/>
              </a:rPr>
              <a:t>://stat.seoul.go.kr</a:t>
            </a:r>
            <a:r>
              <a:rPr lang="ko-KR" altLang="en-US" sz="1400" dirty="0" smtClean="0">
                <a:hlinkClick r:id="rId17"/>
              </a:rPr>
              <a:t>/</a:t>
            </a:r>
            <a:r>
              <a:rPr lang="en-US" altLang="ko-KR" sz="1400" dirty="0" smtClean="0"/>
              <a:t>)  </a:t>
            </a:r>
            <a:endParaRPr lang="ko-KR" altLang="en-US" sz="14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33118" y="6295958"/>
            <a:ext cx="741871" cy="444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065" y="521482"/>
            <a:ext cx="8731875" cy="946090"/>
          </a:xfrm>
        </p:spPr>
        <p:txBody>
          <a:bodyPr/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06375" y="199281"/>
            <a:ext cx="4251325" cy="26525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06065" y="1301262"/>
            <a:ext cx="8731875" cy="281150"/>
          </a:xfrm>
          <a:prstGeom prst="rect">
            <a:avLst/>
          </a:prstGeom>
          <a:solidFill>
            <a:srgbClr val="242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 논문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065" y="1779537"/>
            <a:ext cx="8586243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기획조정실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(2015),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젠트리피케이션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종합대책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Aft>
                <a:spcPts val="600"/>
              </a:spcAft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Aft>
                <a:spcPts val="600"/>
              </a:spcAft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황준기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(2015),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문화주도적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젠트리피케이션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현상에 의한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장소성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변화 연구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서울시립대학교 대학원 행정학 석사논문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허자연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(2015),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상업공간의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젠트리피케이션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과정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사업자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변화에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경리단길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서울도시연구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16(2), 19p-33p.</a:t>
            </a:r>
          </a:p>
          <a:p>
            <a:pPr>
              <a:spcAft>
                <a:spcPts val="600"/>
              </a:spcAft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김상현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(2016),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성수동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젠트리피케이션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과정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특성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문화콘텐츠연구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(7), 81-105.</a:t>
            </a:r>
          </a:p>
          <a:p>
            <a:pPr>
              <a:spcAft>
                <a:spcPts val="600"/>
              </a:spcAft>
            </a:pP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남기범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(2016),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국내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젠트리피케이션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논의의 쟁점과 현안 진단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부동산 포커스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양승호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(2016),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젠트리피케이션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체감지표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선정에 관한 연구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상업지역을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중심으로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광운대학교 박사학위 논문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윤윤채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(2016),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상업용도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변화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측면에서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서울시의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상업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젠트리피케이션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서울도시연구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17(4), 17p-32p.</a:t>
            </a:r>
          </a:p>
          <a:p>
            <a:pPr>
              <a:spcAft>
                <a:spcPts val="600"/>
              </a:spcAft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김영호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(2017),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공간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회귀와 공간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필터링을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이용한 서울시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젠트리피케이션의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발생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원인 및 특징 분석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한국도시지리학회지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19(3), 77p-86p.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33118" y="6295958"/>
            <a:ext cx="741871" cy="444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893725"/>
            <a:ext cx="5173304" cy="4352223"/>
          </a:xfrm>
          <a:prstGeom prst="rect">
            <a:avLst/>
          </a:prstGeom>
        </p:spPr>
        <p:txBody>
          <a:bodyPr vert="horz" lIns="84406" tIns="42203" rIns="84406" bIns="42203" rtlCol="0">
            <a:normAutofit/>
          </a:bodyPr>
          <a:lstStyle/>
          <a:p>
            <a:pPr marL="307738" indent="-307738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477" b="1" spc="-4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서론</a:t>
            </a:r>
            <a:endParaRPr lang="en-US" altLang="ko-KR" sz="1477" b="1" spc="-46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07738" indent="-307738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477" b="1" spc="-4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연구 목표</a:t>
            </a:r>
            <a:endParaRPr lang="en-US" altLang="ko-KR" sz="1477" b="1" spc="-46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07738" indent="-307738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477" b="1" spc="-4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수집</a:t>
            </a:r>
            <a:endParaRPr lang="en-US" altLang="ko-KR" sz="1477" b="1" spc="-46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07738" indent="-307738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477" b="1" spc="-4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분석</a:t>
            </a:r>
            <a:endParaRPr lang="en-US" altLang="ko-KR" sz="1477" b="1" spc="-46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07738" indent="-307738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477" b="1" spc="-4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정책 제안</a:t>
            </a:r>
            <a:endParaRPr lang="en-US" altLang="ko-KR" sz="1477" b="1" spc="-46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07738" indent="-307738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477" b="1" spc="-4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한계점</a:t>
            </a:r>
            <a:endParaRPr lang="en-US" altLang="ko-KR" sz="1477" b="1" spc="-46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367918"/>
            <a:ext cx="2481132" cy="1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6" y="3154132"/>
            <a:ext cx="2481132" cy="1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6" y="3547239"/>
            <a:ext cx="2481132" cy="1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6" y="3940346"/>
            <a:ext cx="2481132" cy="1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6" y="2761025"/>
            <a:ext cx="2481132" cy="1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973292"/>
            <a:ext cx="2481132" cy="1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젠트리피케이션</a:t>
            </a:r>
            <a:r>
              <a:rPr lang="ko-KR" altLang="en-US" dirty="0"/>
              <a:t> 정의 및 연구의 필요성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ko-KR" altLang="en-US" dirty="0" smtClean="0"/>
              <a:t>지역별 매매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전월세</a:t>
            </a:r>
            <a:r>
              <a:rPr lang="ko-KR" altLang="en-US" dirty="0" smtClean="0"/>
              <a:t> 시장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ko-KR" altLang="en-US" dirty="0" err="1" smtClean="0"/>
              <a:t>젠트리피케이션</a:t>
            </a:r>
            <a:r>
              <a:rPr lang="ko-KR" altLang="en-US" dirty="0" smtClean="0"/>
              <a:t> 발생 과정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Source: </a:t>
            </a:r>
            <a:r>
              <a:rPr lang="ko-KR" altLang="en-US" dirty="0"/>
              <a:t>서울시 </a:t>
            </a:r>
            <a:r>
              <a:rPr lang="ko-KR" altLang="en-US" dirty="0" err="1"/>
              <a:t>젠트리피케이션</a:t>
            </a:r>
            <a:r>
              <a:rPr lang="ko-KR" altLang="en-US" dirty="0"/>
              <a:t> 종합 </a:t>
            </a:r>
            <a:r>
              <a:rPr lang="ko-KR" altLang="en-US" dirty="0" smtClean="0"/>
              <a:t>대책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6618" y="1952882"/>
            <a:ext cx="3505567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 권리금 장사 등으로 인한 세입자 부담 증가</a:t>
            </a:r>
          </a:p>
          <a:p>
            <a:r>
              <a:rPr lang="ko-KR" altLang="en-US" dirty="0" smtClean="0"/>
              <a:t>부동산 시장 차별화 심화</a:t>
            </a:r>
          </a:p>
          <a:p>
            <a:r>
              <a:rPr lang="ko-KR" altLang="en-US" dirty="0" smtClean="0"/>
              <a:t>지역별 빈부 격차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788251" y="5212680"/>
            <a:ext cx="7567498" cy="998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젠트리피케이션은 시민들이 대응하기 어려울 정도로 급격히 일어나며</a:t>
            </a:r>
          </a:p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주거환경에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직접적으로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영향을 미치므로 큰 피해가 발생함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b="1" dirty="0" smtClean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BUT </a:t>
            </a:r>
            <a:r>
              <a:rPr lang="ko-KR" altLang="en-US" sz="1600" b="1" dirty="0" smtClean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시민 개인의 힘으로 대응하기에 한계가 있음</a:t>
            </a:r>
            <a:r>
              <a:rPr lang="en-US" altLang="ko-KR" sz="1600" b="1" dirty="0" smtClean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!!</a:t>
            </a:r>
            <a:endParaRPr lang="ko-KR" altLang="en-US" sz="1600" b="1" dirty="0">
              <a:solidFill>
                <a:srgbClr val="08456E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902568" y="1952882"/>
            <a:ext cx="3505568" cy="984440"/>
            <a:chOff x="-2070338" y="4038045"/>
            <a:chExt cx="3407432" cy="1069302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10" name="AutoShape 58"/>
            <p:cNvSpPr>
              <a:spLocks noChangeArrowheads="1"/>
            </p:cNvSpPr>
            <p:nvPr/>
          </p:nvSpPr>
          <p:spPr bwMode="auto">
            <a:xfrm>
              <a:off x="-103516" y="4038045"/>
              <a:ext cx="1440610" cy="1069302"/>
            </a:xfrm>
            <a:prstGeom prst="homePlate">
              <a:avLst>
                <a:gd name="adj" fmla="val 12087"/>
              </a:avLst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 eaLnBrk="0" latinLnBrk="0" hangingPunct="0">
                <a:defRPr/>
              </a:pP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원주민 퇴출</a:t>
              </a:r>
              <a:r>
                <a:rPr lang="en-US" altLang="ko-KR" sz="1200" kern="0" dirty="0" smtClean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및</a:t>
              </a:r>
              <a:endPara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  <a:p>
              <a:pPr algn="ctr" eaLnBrk="0" latinLnBrk="0" hangingPunct="0">
                <a:defRPr/>
              </a:pP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지역</a:t>
              </a:r>
              <a:r>
                <a:rPr lang="en-US" altLang="ko-KR" sz="1200" kern="0" dirty="0" smtClean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정체성 </a:t>
              </a:r>
              <a:endPara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  <a:p>
              <a:pPr algn="ctr" eaLnBrk="0" latinLnBrk="0" hangingPunct="0">
                <a:defRPr/>
              </a:pP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상실</a:t>
              </a:r>
              <a:endParaRPr lang="ko-KR" altLang="en-US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" name="AutoShape 58"/>
            <p:cNvSpPr>
              <a:spLocks noChangeArrowheads="1"/>
            </p:cNvSpPr>
            <p:nvPr/>
          </p:nvSpPr>
          <p:spPr bwMode="auto">
            <a:xfrm>
              <a:off x="-1086927" y="4038045"/>
              <a:ext cx="1174874" cy="1069302"/>
            </a:xfrm>
            <a:prstGeom prst="homePlate">
              <a:avLst>
                <a:gd name="adj" fmla="val 12087"/>
              </a:avLst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 eaLnBrk="0" latinLnBrk="0" hangingPunct="0">
                <a:defRPr/>
              </a:pP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주거 비용</a:t>
              </a:r>
              <a:r>
                <a:rPr lang="en-US" altLang="ko-KR" sz="1200" kern="0" dirty="0" smtClean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,</a:t>
              </a:r>
            </a:p>
            <a:p>
              <a:pPr algn="ctr" eaLnBrk="0" latinLnBrk="0" hangingPunct="0">
                <a:defRPr/>
              </a:pP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임대료</a:t>
              </a:r>
              <a:endPara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  <a:p>
              <a:pPr algn="ctr" eaLnBrk="0" latinLnBrk="0" hangingPunct="0">
                <a:defRPr/>
              </a:pP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상승</a:t>
              </a:r>
              <a:endParaRPr lang="ko-KR" altLang="en-US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" name="AutoShape 58"/>
            <p:cNvSpPr>
              <a:spLocks noChangeArrowheads="1"/>
            </p:cNvSpPr>
            <p:nvPr/>
          </p:nvSpPr>
          <p:spPr bwMode="auto">
            <a:xfrm>
              <a:off x="-2070338" y="4038045"/>
              <a:ext cx="1174874" cy="1069302"/>
            </a:xfrm>
            <a:prstGeom prst="homePlate">
              <a:avLst>
                <a:gd name="adj" fmla="val 12087"/>
              </a:avLst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 eaLnBrk="0" latinLnBrk="0" hangingPunct="0">
                <a:defRPr/>
              </a:pP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구도심</a:t>
              </a:r>
              <a:endParaRPr lang="en-US" altLang="ko-KR" sz="1200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  <a:p>
              <a:pPr algn="ctr" eaLnBrk="0" latinLnBrk="0" hangingPunct="0">
                <a:defRPr/>
              </a:pPr>
              <a:r>
                <a:rPr lang="ko-KR" altLang="en-US" sz="1200" kern="0" dirty="0" smtClean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활성화</a:t>
              </a:r>
              <a:endParaRPr lang="ko-KR" altLang="en-US" sz="120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88251" y="3169105"/>
            <a:ext cx="7002424" cy="1731493"/>
            <a:chOff x="788251" y="1531761"/>
            <a:chExt cx="7002424" cy="1731493"/>
          </a:xfrm>
        </p:grpSpPr>
        <p:pic>
          <p:nvPicPr>
            <p:cNvPr id="14" name="Picture 2" descr="젠트리피케이션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533" b="7795"/>
            <a:stretch/>
          </p:blipFill>
          <p:spPr bwMode="auto">
            <a:xfrm>
              <a:off x="1298938" y="1531761"/>
              <a:ext cx="6491737" cy="1636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88251" y="2475230"/>
              <a:ext cx="1281120" cy="276999"/>
            </a:xfrm>
            <a:prstGeom prst="rect">
              <a:avLst/>
            </a:prstGeom>
            <a:solidFill>
              <a:srgbClr val="902C3D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지역 활성화 정도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51894" y="2986255"/>
              <a:ext cx="617477" cy="276999"/>
            </a:xfrm>
            <a:prstGeom prst="rect">
              <a:avLst/>
            </a:prstGeom>
            <a:solidFill>
              <a:srgbClr val="787475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임대료</a:t>
              </a:r>
              <a:endPara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68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지역별 </a:t>
            </a:r>
            <a:r>
              <a:rPr lang="ko-KR" altLang="en-US" dirty="0" err="1" smtClean="0"/>
              <a:t>젠트리피케이션</a:t>
            </a:r>
            <a:r>
              <a:rPr lang="ko-KR" altLang="en-US" dirty="0" smtClean="0"/>
              <a:t> </a:t>
            </a:r>
            <a:r>
              <a:rPr lang="ko-KR" altLang="en-US" dirty="0">
                <a:solidFill>
                  <a:srgbClr val="08456E"/>
                </a:solidFill>
              </a:rPr>
              <a:t>발생 </a:t>
            </a:r>
            <a:r>
              <a:rPr lang="ko-KR" altLang="en-US" dirty="0" smtClean="0">
                <a:solidFill>
                  <a:srgbClr val="08456E"/>
                </a:solidFill>
              </a:rPr>
              <a:t>확률</a:t>
            </a:r>
            <a:r>
              <a:rPr lang="ko-KR" altLang="en-US" dirty="0" smtClean="0"/>
              <a:t>과 </a:t>
            </a:r>
            <a:r>
              <a:rPr lang="ko-KR" altLang="en-US" dirty="0" smtClean="0">
                <a:solidFill>
                  <a:srgbClr val="08456E"/>
                </a:solidFill>
              </a:rPr>
              <a:t>유형</a:t>
            </a:r>
            <a:r>
              <a:rPr lang="ko-KR" altLang="en-US" dirty="0" smtClean="0"/>
              <a:t> 예측을 통한 맞춤 정책 시행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06375" y="225658"/>
            <a:ext cx="4251325" cy="265251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연구 목표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01717" y="1961460"/>
            <a:ext cx="1029729" cy="259122"/>
          </a:xfrm>
          <a:prstGeom prst="rect">
            <a:avLst/>
          </a:prstGeom>
          <a:solidFill>
            <a:srgbClr val="242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#1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63648" y="1961460"/>
            <a:ext cx="1029729" cy="259122"/>
          </a:xfrm>
          <a:prstGeom prst="rect">
            <a:avLst/>
          </a:prstGeom>
          <a:solidFill>
            <a:srgbClr val="242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#2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1447" y="1938869"/>
            <a:ext cx="287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젠트리피케이션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발생 확률을 의미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3377" y="1938869"/>
            <a:ext cx="2828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젠트리피케이션</a:t>
            </a:r>
            <a:r>
              <a:rPr lang="ko-KR" altLang="en-US" sz="1400" b="1" dirty="0" smtClean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유형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분류 및 예측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8302" y="3874070"/>
            <a:ext cx="6987396" cy="7502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젠트리피케이션이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발생할 것으로 예상되는 지역과 그 심각성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원인에 따라 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세분화되고 지역 특화된 정책을 시행할 수 있음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01360" y="5156828"/>
            <a:ext cx="7941278" cy="873464"/>
            <a:chOff x="593124" y="5164234"/>
            <a:chExt cx="7908324" cy="1022382"/>
          </a:xfrm>
        </p:grpSpPr>
        <p:sp>
          <p:nvSpPr>
            <p:cNvPr id="12" name="직사각형 11"/>
            <p:cNvSpPr/>
            <p:nvPr/>
          </p:nvSpPr>
          <p:spPr>
            <a:xfrm>
              <a:off x="1474572" y="5164234"/>
              <a:ext cx="7026876" cy="10132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Prototype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에서 데이터 수집 지역은 서울로 제한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 단위 데이터 수집</a:t>
              </a:r>
              <a:endPara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- 2012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년부터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년까지 최근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개년의 데이터로 분석을 진행함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93124" y="5173362"/>
              <a:ext cx="848497" cy="1013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제약조건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663648" y="2423633"/>
            <a:ext cx="387899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Aft>
                <a:spcPts val="600"/>
              </a:spcAft>
            </a:pPr>
            <a:r>
              <a:rPr lang="ko-KR" altLang="en-US" dirty="0" smtClean="0"/>
              <a:t>발생 여부 예측에서 그치지 않고</a:t>
            </a:r>
            <a:r>
              <a:rPr lang="en-US" altLang="ko-KR" dirty="0" smtClean="0"/>
              <a:t>, </a:t>
            </a:r>
            <a:r>
              <a:rPr lang="ko-KR" altLang="en-US" dirty="0"/>
              <a:t>그 원인을 파악하기 위해 </a:t>
            </a:r>
            <a:r>
              <a:rPr lang="ko-KR" altLang="en-US" dirty="0" err="1" smtClean="0"/>
              <a:t>젠트리피케이션이</a:t>
            </a:r>
            <a:r>
              <a:rPr lang="ko-KR" altLang="en-US" dirty="0" smtClean="0"/>
              <a:t> </a:t>
            </a:r>
            <a:r>
              <a:rPr lang="ko-KR" altLang="en-US" dirty="0"/>
              <a:t>발생할 것으로 </a:t>
            </a:r>
            <a:r>
              <a:rPr lang="ko-KR" altLang="en-US" dirty="0" smtClean="0"/>
              <a:t>기대되는 </a:t>
            </a:r>
            <a:r>
              <a:rPr lang="ko-KR" altLang="en-US" dirty="0"/>
              <a:t>지역을 대상으로 </a:t>
            </a:r>
            <a:r>
              <a:rPr lang="ko-KR" altLang="en-US" dirty="0" err="1" smtClean="0"/>
              <a:t>젠트리피케이션</a:t>
            </a:r>
            <a:r>
              <a:rPr lang="ko-KR" altLang="en-US" dirty="0" smtClean="0"/>
              <a:t> 유형까지 예측함</a:t>
            </a:r>
            <a:endParaRPr lang="en-US" altLang="ko-KR" dirty="0" smtClean="0"/>
          </a:p>
          <a:p>
            <a:pPr>
              <a:spcAft>
                <a:spcPts val="600"/>
              </a:spcAft>
            </a:pPr>
            <a:r>
              <a:rPr lang="ko-KR" altLang="en-US" dirty="0" err="1" smtClean="0"/>
              <a:t>젠트리피케이션</a:t>
            </a:r>
            <a:r>
              <a:rPr lang="ko-KR" altLang="en-US" dirty="0" smtClean="0"/>
              <a:t> 유형 정의 및 판별을 위해 정량적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정성적 요인 모두 </a:t>
            </a:r>
            <a:r>
              <a:rPr lang="ko-KR" altLang="en-US" dirty="0" smtClean="0"/>
              <a:t>고려함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1362" y="2220582"/>
            <a:ext cx="356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하는 </a:t>
            </a:r>
            <a:r>
              <a:rPr lang="ko-KR" altLang="en-US" sz="1400" b="1" dirty="0" err="1" smtClean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젠트리피케이션</a:t>
            </a:r>
            <a:r>
              <a:rPr lang="ko-KR" altLang="en-US" sz="1400" b="1" dirty="0" smtClean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종합 </a:t>
            </a:r>
            <a:r>
              <a:rPr lang="ko-KR" altLang="en-US" sz="1400" b="1" dirty="0" smtClean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지수</a:t>
            </a:r>
            <a:r>
              <a:rPr lang="en-US" altLang="ko-KR" sz="1400" b="1" dirty="0" smtClean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362" y="2646864"/>
            <a:ext cx="3878990" cy="105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err="1"/>
              <a:t>젠트리피케이션</a:t>
            </a:r>
            <a:r>
              <a:rPr lang="ko-KR" altLang="en-US" dirty="0"/>
              <a:t> 종합 지수는 </a:t>
            </a:r>
            <a:r>
              <a:rPr lang="ko-KR" altLang="en-US" dirty="0" err="1"/>
              <a:t>젠트리피케이션</a:t>
            </a:r>
            <a:r>
              <a:rPr lang="ko-KR" altLang="en-US" dirty="0"/>
              <a:t> 발생 확률을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</a:t>
            </a:r>
            <a:r>
              <a:rPr lang="ko-KR" altLang="en-US" dirty="0"/>
              <a:t>까지의 숫자로 </a:t>
            </a:r>
            <a:r>
              <a:rPr lang="ko-KR" altLang="en-US" dirty="0" smtClean="0"/>
              <a:t>나타낸 지표임</a:t>
            </a:r>
            <a:endParaRPr lang="en-US" altLang="ko-KR" dirty="0"/>
          </a:p>
          <a:p>
            <a:r>
              <a:rPr lang="ko-KR" altLang="en-US" dirty="0" smtClean="0"/>
              <a:t>절대적 수치가 아닌</a:t>
            </a:r>
            <a:r>
              <a:rPr lang="en-US" altLang="ko-KR" dirty="0" smtClean="0"/>
              <a:t>,</a:t>
            </a:r>
            <a:r>
              <a:rPr lang="ko-KR" altLang="en-US" dirty="0" smtClean="0"/>
              <a:t> 행정구역 간 비교가 가능하도록 하는 상대적 </a:t>
            </a:r>
            <a:r>
              <a:rPr lang="ko-KR" altLang="en-US" dirty="0" smtClean="0"/>
              <a:t>수치임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83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데이터를 수집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 전처리 과정에서 </a:t>
            </a:r>
            <a:r>
              <a:rPr lang="ko-KR" altLang="en-US" dirty="0" smtClean="0">
                <a:solidFill>
                  <a:srgbClr val="08456E"/>
                </a:solidFill>
              </a:rPr>
              <a:t>연평균 변화율</a:t>
            </a:r>
            <a:r>
              <a:rPr lang="ko-KR" altLang="en-US" dirty="0" smtClean="0"/>
              <a:t>로 환산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양승호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젠트리피케이션</a:t>
            </a:r>
            <a:r>
              <a:rPr lang="ko-KR" altLang="en-US" dirty="0" smtClean="0"/>
              <a:t> 체감지표 선정에 관한 연구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9223" y="3568452"/>
            <a:ext cx="518984" cy="757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경제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9223" y="4424435"/>
            <a:ext cx="518984" cy="757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문화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9223" y="5280417"/>
            <a:ext cx="518984" cy="757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관광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8207" y="3618079"/>
            <a:ext cx="3764692" cy="6578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부동산 거래 현황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임대료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매매가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지방세 징수액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지가변동률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인구 이동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전출입 빈도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유동인구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지역 경제 상황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사업체 수 및 연령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창업률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프랜차이즈 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207" y="4482718"/>
            <a:ext cx="376469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문화예술 인프라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업종 별 분포 또는 밀도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업종 다양성 증감률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문화예술 행사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문화행사 개최 수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화제성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소셜 데이터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8207" y="5335816"/>
            <a:ext cx="376469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관광객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외국인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내국인 관광객 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관광객 소비액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관광지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문화재 등 유명 관광지 수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화제성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소셜 데이터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29223" y="3211138"/>
            <a:ext cx="4283676" cy="255574"/>
          </a:xfrm>
          <a:prstGeom prst="rect">
            <a:avLst/>
          </a:prstGeom>
          <a:solidFill>
            <a:srgbClr val="242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61687" y="1743940"/>
            <a:ext cx="3242366" cy="255574"/>
          </a:xfrm>
          <a:prstGeom prst="rect">
            <a:avLst/>
          </a:prstGeom>
          <a:solidFill>
            <a:srgbClr val="242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5400000">
            <a:off x="3401543" y="3846790"/>
            <a:ext cx="3371500" cy="21418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9223" y="1743940"/>
            <a:ext cx="4283676" cy="255574"/>
          </a:xfrm>
          <a:prstGeom prst="rect">
            <a:avLst/>
          </a:prstGeom>
          <a:solidFill>
            <a:srgbClr val="242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 정보 탐색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9223" y="2064083"/>
            <a:ext cx="4283676" cy="9602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젠트리피케이션의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발생과 상관관계가 높으면서 지역의 특성을 반영하는 데이터를 수집하기 위해 조사한 결과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젠트리피케이션과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관련이 높은 지표를 크게 </a:t>
            </a:r>
            <a:r>
              <a:rPr lang="ko-KR" altLang="en-US" sz="1200" b="1" dirty="0" smtClean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경제</a:t>
            </a:r>
            <a:r>
              <a:rPr lang="en-US" altLang="ko-KR" sz="1200" b="1" dirty="0" smtClean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문화</a:t>
            </a:r>
            <a:r>
              <a:rPr lang="en-US" altLang="ko-KR" sz="1200" b="1" dirty="0" smtClean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관광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분야로 분류할 수 있으며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특히 경제 분야의 영향력이 가장 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61687" y="2203791"/>
            <a:ext cx="3242366" cy="1487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연평균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rgbClr val="0845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변화율</a:t>
            </a:r>
            <a:endParaRPr lang="en-US" altLang="ko-KR" sz="1400" b="1" dirty="0" smtClean="0">
              <a:solidFill>
                <a:srgbClr val="08456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첫 연도부터 마지막 연도까지 일정한 비율로 성장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감소했다고 가정했을 때의 그 성장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감소율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61687" y="3895422"/>
            <a:ext cx="3242366" cy="208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List-up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 데이터 중 주어진 기간 내 확보 가능하며 유의미한 영향력을 가진 데이터를 대상으로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데이터마다 절대량의 크기가 매우 다르다는 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젠트리피케이션은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어떤 지역이 과거에 비해 얼마나 변화되었는지가 중요하다는 점에서 모든 데이터를 연평균 변화율로 환산하였음</a:t>
            </a:r>
          </a:p>
        </p:txBody>
      </p:sp>
    </p:spTree>
    <p:extLst>
      <p:ext uri="{BB962C8B-B14F-4D97-AF65-F5344CB8AC3E}">
        <p14:creationId xmlns:p14="http://schemas.microsoft.com/office/powerpoint/2010/main" val="107791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06065" y="1802926"/>
            <a:ext cx="8779218" cy="26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8456E"/>
                </a:solidFill>
              </a:rPr>
              <a:t>Logistic Regression</a:t>
            </a:r>
            <a:r>
              <a:rPr lang="ko-KR" altLang="en-US" dirty="0" smtClean="0"/>
              <a:t>을 적용해 </a:t>
            </a:r>
            <a:r>
              <a:rPr lang="ko-KR" altLang="en-US" dirty="0" smtClean="0">
                <a:solidFill>
                  <a:srgbClr val="08456E"/>
                </a:solidFill>
              </a:rPr>
              <a:t>젠트리피케이션 발생 확률 </a:t>
            </a:r>
            <a:r>
              <a:rPr lang="ko-KR" altLang="en-US" dirty="0" smtClean="0"/>
              <a:t>계산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젠트리피케이션</a:t>
            </a:r>
            <a:r>
              <a:rPr lang="ko-KR" altLang="en-US" dirty="0" smtClean="0"/>
              <a:t> 발생 확률 예측</a:t>
            </a:r>
            <a:endParaRPr lang="ko-KR" altLang="en-US" dirty="0"/>
          </a:p>
        </p:txBody>
      </p:sp>
      <p:sp>
        <p:nvSpPr>
          <p:cNvPr id="6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11890" y="3747438"/>
            <a:ext cx="326780" cy="457200"/>
          </a:xfrm>
          <a:prstGeom prst="rightArrow">
            <a:avLst>
              <a:gd name="adj1" fmla="val 57694"/>
              <a:gd name="adj2" fmla="val 32574"/>
            </a:avLst>
          </a:prstGeom>
          <a:solidFill>
            <a:srgbClr val="FFCC00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>
              <a:buFontTx/>
              <a:buNone/>
            </a:pPr>
            <a:endParaRPr lang="ko-KR" altLang="ko-KR" sz="923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Group 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19183" y="2049609"/>
            <a:ext cx="1944566" cy="252046"/>
            <a:chOff x="399" y="1140"/>
            <a:chExt cx="1011" cy="172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399" y="1302"/>
              <a:ext cx="10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3231" tIns="33231" rIns="33231" bIns="33231" anchor="ctr"/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449" y="1140"/>
              <a:ext cx="911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3231" tIns="33231" rIns="33231" bIns="33231">
              <a:spAutoFit/>
            </a:bodyPr>
            <a:lstStyle/>
            <a:p>
              <a:pPr>
                <a:buFontTx/>
                <a:buNone/>
              </a:pPr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가공된 예상 변수 </a:t>
              </a:r>
              <a:r>
                <a:rPr lang="en-US" altLang="ko-KR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증감율</a:t>
              </a:r>
              <a:r>
                <a:rPr lang="en-US" altLang="ko-KR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" name="Group 1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739217" y="2049609"/>
            <a:ext cx="1164658" cy="252046"/>
            <a:chOff x="3710" y="1140"/>
            <a:chExt cx="879" cy="172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720" y="1302"/>
              <a:ext cx="8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3231" tIns="33231" rIns="33231" bIns="33231" anchor="ctr"/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3710" y="1140"/>
              <a:ext cx="878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3231" tIns="33231" rIns="33231" bIns="33231">
              <a:spAutoFit/>
            </a:bodyPr>
            <a:lstStyle/>
            <a:p>
              <a:pPr>
                <a:buFontTx/>
                <a:buNone/>
              </a:pPr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발생 유력 행정동</a:t>
              </a:r>
              <a:endPara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" name="AutoShap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727333" y="2373458"/>
            <a:ext cx="1188426" cy="4806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>
            <a:lvl1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842963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022350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algn="ctr" latinLnBrk="0">
              <a:buFontTx/>
              <a:buNone/>
            </a:pPr>
            <a:r>
              <a:rPr kumimoji="0"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세곡동</a:t>
            </a:r>
            <a:endParaRPr kumimoji="0" lang="ko-KR" altLang="en-US" sz="1108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>
              <a:buFontTx/>
              <a:buNone/>
            </a:pPr>
            <a:r>
              <a:rPr kumimoji="0" lang="ko-KR" altLang="en-US" sz="1108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숙박</a:t>
            </a:r>
            <a:r>
              <a:rPr kumimoji="0" lang="en-US" altLang="ko-KR" sz="1108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108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외식업</a:t>
            </a:r>
            <a:endParaRPr kumimoji="0" lang="en-US" altLang="ko-KR" sz="1108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Rectangle 1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6252" y="2373459"/>
            <a:ext cx="398585" cy="99659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 algn="ctr">
              <a:buFontTx/>
              <a:buNone/>
            </a:pP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Rectangle 1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6252" y="4609635"/>
            <a:ext cx="398585" cy="94077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 algn="ctr">
              <a:buFontTx/>
              <a:buNone/>
            </a:pP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주택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Group 2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905661" y="2049609"/>
            <a:ext cx="1607526" cy="252046"/>
            <a:chOff x="396" y="1140"/>
            <a:chExt cx="1097" cy="172"/>
          </a:xfrm>
        </p:grpSpPr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399" y="1302"/>
              <a:ext cx="10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3231" tIns="33231" rIns="33231" bIns="33231" anchor="ctr"/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396" y="1140"/>
              <a:ext cx="109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3231" tIns="33231" rIns="33231" bIns="33231">
              <a:spAutoFit/>
            </a:bodyPr>
            <a:lstStyle/>
            <a:p>
              <a:pPr>
                <a:buFontTx/>
                <a:buNone/>
              </a:pPr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주요 변수 목록 </a:t>
              </a:r>
              <a:r>
                <a:rPr lang="en-US" altLang="ko-KR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절대치</a:t>
              </a:r>
              <a:r>
                <a:rPr lang="en-US" altLang="ko-KR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9" name="AutoShape 2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10057" y="2373458"/>
            <a:ext cx="1480038" cy="58615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>
              <a:buFontTx/>
              <a:buNone/>
            </a:pPr>
            <a:endParaRPr lang="ko-KR" altLang="ko-KR" sz="1200" b="1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AutoShape 2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910057" y="3021158"/>
            <a:ext cx="1480038" cy="5846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>
              <a:buFontTx/>
              <a:buNone/>
            </a:pPr>
            <a:endParaRPr lang="ko-KR" altLang="ko-KR" sz="1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AutoShape 2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10057" y="3673254"/>
            <a:ext cx="1480038" cy="58615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>
              <a:buFontTx/>
              <a:buNone/>
            </a:pPr>
            <a:endParaRPr lang="ko-KR" altLang="ko-KR" sz="1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AutoShape 2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10057" y="4316558"/>
            <a:ext cx="1480038" cy="58615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>
              <a:buFontTx/>
              <a:buNone/>
            </a:pPr>
            <a:endParaRPr lang="ko-KR" altLang="ko-KR" sz="1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AutoShape 2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910057" y="4964258"/>
            <a:ext cx="1480038" cy="58615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>
              <a:buFontTx/>
              <a:buNone/>
            </a:pPr>
            <a:endParaRPr lang="ko-KR" altLang="ko-KR" sz="1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 Box 30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468494" y="2546394"/>
            <a:ext cx="355652" cy="25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>
            <a:spAutoFit/>
          </a:bodyPr>
          <a:lstStyle/>
          <a:p>
            <a:pPr>
              <a:buFontTx/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전출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 Box 3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144694" y="3193305"/>
            <a:ext cx="1019295" cy="25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>
            <a:spAutoFit/>
          </a:bodyPr>
          <a:lstStyle/>
          <a:p>
            <a:pPr>
              <a:buFontTx/>
              <a:buNone/>
            </a:pPr>
            <a:r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 평균 수명</a:t>
            </a:r>
            <a:endParaRPr lang="ko-KR" altLang="en-US" sz="1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 Box 3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468494" y="3840216"/>
            <a:ext cx="355652" cy="25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>
            <a:spAutoFit/>
          </a:bodyPr>
          <a:lstStyle/>
          <a:p>
            <a:pPr>
              <a:buFontTx/>
              <a:buNone/>
            </a:pPr>
            <a:r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전세</a:t>
            </a:r>
            <a:endParaRPr lang="ko-KR" altLang="en-US" sz="1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 Box 3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051983" y="4490831"/>
            <a:ext cx="1177993" cy="25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>
            <a:spAutoFit/>
          </a:bodyPr>
          <a:lstStyle/>
          <a:p>
            <a:pPr>
              <a:buFontTx/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숙박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외식업 비율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 Box 3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356096" y="5134039"/>
            <a:ext cx="644192" cy="25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>
            <a:spAutoFit/>
          </a:bodyPr>
          <a:lstStyle/>
          <a:p>
            <a:pPr>
              <a:buFontTx/>
              <a:buNone/>
            </a:pPr>
            <a:r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유동인구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AutoShape 4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727333" y="3047535"/>
            <a:ext cx="1188426" cy="4806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>
            <a:lvl1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842963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022350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algn="ctr" latinLnBrk="0">
              <a:buFontTx/>
              <a:buNone/>
            </a:pPr>
            <a:r>
              <a:rPr kumimoji="0"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용산동</a:t>
            </a:r>
            <a:endParaRPr kumimoji="0" lang="ko-KR" altLang="en-US" sz="1108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>
              <a:buFontTx/>
              <a:buNone/>
            </a:pPr>
            <a:r>
              <a:rPr kumimoji="0" lang="ko-KR" altLang="en-US" sz="1108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창업률</a:t>
            </a:r>
            <a:endParaRPr kumimoji="0" lang="en-US" altLang="ko-KR" sz="923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AutoShape 4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727333" y="3721612"/>
            <a:ext cx="1188426" cy="4806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>
            <a:lvl1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842963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022350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algn="ctr" latinLnBrk="0">
              <a:buFontTx/>
              <a:buNone/>
            </a:pPr>
            <a:r>
              <a:rPr kumimoji="0"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문래동</a:t>
            </a:r>
            <a:endParaRPr kumimoji="0" lang="ko-KR" altLang="en-US" sz="1108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>
              <a:buFontTx/>
              <a:buNone/>
            </a:pPr>
            <a:r>
              <a:rPr kumimoji="0" lang="ko-KR" altLang="en-US" sz="1108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전출</a:t>
            </a:r>
            <a:endParaRPr kumimoji="0" lang="en-US" altLang="ko-KR" sz="1108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AutoShape 4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727333" y="4395689"/>
            <a:ext cx="1188426" cy="4806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>
            <a:lvl1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842963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022350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algn="ctr" latinLnBrk="0">
              <a:buFontTx/>
              <a:buNone/>
            </a:pPr>
            <a:r>
              <a:rPr kumimoji="0"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망원동</a:t>
            </a:r>
            <a:endParaRPr kumimoji="0" lang="ko-KR" altLang="en-US" sz="1108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>
              <a:buFontTx/>
              <a:buNone/>
            </a:pPr>
            <a:r>
              <a:rPr kumimoji="0" lang="ko-KR" altLang="en-US" sz="1108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전출</a:t>
            </a:r>
            <a:endParaRPr kumimoji="0" lang="en-US" altLang="ko-KR" sz="1108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AutoShape 4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727333" y="5069766"/>
            <a:ext cx="1188426" cy="4806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>
            <a:lvl1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842963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022350"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algn="l" latinLnBrk="1"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algn="ctr" latinLnBrk="0">
              <a:buFontTx/>
              <a:buNone/>
            </a:pPr>
            <a:r>
              <a:rPr kumimoji="0"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연희동</a:t>
            </a:r>
            <a:endParaRPr kumimoji="0" lang="ko-KR" altLang="en-US" sz="1108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>
              <a:buFontTx/>
              <a:buNone/>
            </a:pPr>
            <a:r>
              <a:rPr kumimoji="0" lang="ko-KR" altLang="en-US" sz="1108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유동인구</a:t>
            </a:r>
            <a:endParaRPr kumimoji="0" lang="en-US" altLang="ko-KR" sz="1108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5" name="Group 54"/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4949084" y="3084169"/>
            <a:ext cx="1480038" cy="1759928"/>
            <a:chOff x="2987" y="1767"/>
            <a:chExt cx="1010" cy="1201"/>
          </a:xfrm>
          <a:solidFill>
            <a:srgbClr val="242852"/>
          </a:solidFill>
        </p:grpSpPr>
        <p:sp>
          <p:nvSpPr>
            <p:cNvPr id="36" name="Rectangle 55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987" y="1767"/>
              <a:ext cx="1010" cy="1201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3231" tIns="33231" rIns="33231" bIns="33231" anchor="ctr"/>
            <a:lstStyle/>
            <a:p>
              <a:pPr>
                <a:buFontTx/>
                <a:buNone/>
              </a:pPr>
              <a:endParaRPr lang="ko-KR" altLang="ko-KR" sz="1108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 Box 58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061" y="2048"/>
              <a:ext cx="861" cy="65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3231" tIns="33231" rIns="33231" bIns="33231">
              <a:noAutofit/>
            </a:bodyPr>
            <a:lstStyle/>
            <a:p>
              <a:pPr algn="ctr">
                <a:buFontTx/>
                <a:buNone/>
              </a:pPr>
              <a:r>
                <a:rPr lang="ko-KR" altLang="en-US" sz="12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신경망 내부</a:t>
              </a:r>
            </a:p>
            <a:p>
              <a:pPr algn="ctr">
                <a:buFontTx/>
                <a:buNone/>
              </a:pPr>
              <a:endParaRPr lang="ko-KR" altLang="en-US" sz="1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buFontTx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Back Propagation</a:t>
              </a:r>
              <a:endPara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buFontTx/>
                <a:buNone/>
              </a:pPr>
              <a:endParaRPr lang="ko-KR" altLang="en-US" sz="1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buFontTx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가중치 최적화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38" name="AutoShape 68"/>
          <p:cNvCxnSpPr>
            <a:cxnSpLocks noChangeShapeType="1"/>
          </p:cNvCxnSpPr>
          <p:nvPr>
            <p:custDataLst>
              <p:tags r:id="rId23"/>
            </p:custDataLst>
          </p:nvPr>
        </p:nvCxnSpPr>
        <p:spPr bwMode="auto">
          <a:xfrm>
            <a:off x="4439524" y="2666535"/>
            <a:ext cx="460131" cy="1148862"/>
          </a:xfrm>
          <a:prstGeom prst="bentConnector3">
            <a:avLst>
              <a:gd name="adj1" fmla="val 5095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AutoShape 69"/>
          <p:cNvCxnSpPr>
            <a:cxnSpLocks noChangeShapeType="1"/>
          </p:cNvCxnSpPr>
          <p:nvPr>
            <p:custDataLst>
              <p:tags r:id="rId24"/>
            </p:custDataLst>
          </p:nvPr>
        </p:nvCxnSpPr>
        <p:spPr bwMode="auto">
          <a:xfrm>
            <a:off x="4439524" y="3314235"/>
            <a:ext cx="460131" cy="501162"/>
          </a:xfrm>
          <a:prstGeom prst="bentConnector3">
            <a:avLst>
              <a:gd name="adj1" fmla="val 5095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AutoShape 70"/>
          <p:cNvCxnSpPr>
            <a:cxnSpLocks noChangeShapeType="1"/>
          </p:cNvCxnSpPr>
          <p:nvPr>
            <p:custDataLst>
              <p:tags r:id="rId25"/>
            </p:custDataLst>
          </p:nvPr>
        </p:nvCxnSpPr>
        <p:spPr bwMode="auto">
          <a:xfrm flipV="1">
            <a:off x="4439524" y="3815397"/>
            <a:ext cx="460131" cy="150934"/>
          </a:xfrm>
          <a:prstGeom prst="bentConnector3">
            <a:avLst>
              <a:gd name="adj1" fmla="val 5095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AutoShape 71"/>
          <p:cNvCxnSpPr>
            <a:cxnSpLocks noChangeShapeType="1"/>
          </p:cNvCxnSpPr>
          <p:nvPr>
            <p:custDataLst>
              <p:tags r:id="rId26"/>
            </p:custDataLst>
          </p:nvPr>
        </p:nvCxnSpPr>
        <p:spPr bwMode="auto">
          <a:xfrm flipV="1">
            <a:off x="4439524" y="3815397"/>
            <a:ext cx="460131" cy="794238"/>
          </a:xfrm>
          <a:prstGeom prst="bentConnector3">
            <a:avLst>
              <a:gd name="adj1" fmla="val 5095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AutoShape 72"/>
          <p:cNvCxnSpPr>
            <a:cxnSpLocks noChangeShapeType="1"/>
          </p:cNvCxnSpPr>
          <p:nvPr>
            <p:custDataLst>
              <p:tags r:id="rId27"/>
            </p:custDataLst>
          </p:nvPr>
        </p:nvCxnSpPr>
        <p:spPr bwMode="auto">
          <a:xfrm flipV="1">
            <a:off x="4439524" y="3815397"/>
            <a:ext cx="460131" cy="1441938"/>
          </a:xfrm>
          <a:prstGeom prst="bentConnector3">
            <a:avLst>
              <a:gd name="adj1" fmla="val 5095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AutoShape 74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4451246" y="2414489"/>
            <a:ext cx="432288" cy="457200"/>
          </a:xfrm>
          <a:prstGeom prst="rightArrow">
            <a:avLst>
              <a:gd name="adj1" fmla="val 57694"/>
              <a:gd name="adj2" fmla="val 32574"/>
            </a:avLst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>
              <a:buFontTx/>
              <a:buNone/>
            </a:pPr>
            <a:r>
              <a:rPr lang="en-US" altLang="ko-KR" sz="923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21%</a:t>
            </a:r>
            <a:endParaRPr lang="en-US" altLang="ko-KR" sz="923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AutoShape 75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451246" y="3084169"/>
            <a:ext cx="432288" cy="457200"/>
          </a:xfrm>
          <a:prstGeom prst="rightArrow">
            <a:avLst>
              <a:gd name="adj1" fmla="val 57694"/>
              <a:gd name="adj2" fmla="val 32574"/>
            </a:avLst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>
              <a:buFontTx/>
              <a:buNone/>
            </a:pPr>
            <a:r>
              <a:rPr lang="en-US" altLang="ko-KR" sz="923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19%</a:t>
            </a:r>
            <a:endParaRPr lang="en-US" altLang="ko-KR" sz="923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AutoShape 76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451246" y="3731869"/>
            <a:ext cx="432288" cy="457200"/>
          </a:xfrm>
          <a:prstGeom prst="rightArrow">
            <a:avLst>
              <a:gd name="adj1" fmla="val 57694"/>
              <a:gd name="adj2" fmla="val 32574"/>
            </a:avLst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>
              <a:buFontTx/>
              <a:buNone/>
            </a:pPr>
            <a:r>
              <a:rPr lang="en-US" altLang="ko-KR" sz="923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18%</a:t>
            </a:r>
            <a:endParaRPr lang="en-US" altLang="ko-KR" sz="923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AutoShape 77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451246" y="4381035"/>
            <a:ext cx="432288" cy="457200"/>
          </a:xfrm>
          <a:prstGeom prst="rightArrow">
            <a:avLst>
              <a:gd name="adj1" fmla="val 57694"/>
              <a:gd name="adj2" fmla="val 32574"/>
            </a:avLst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>
              <a:buFontTx/>
              <a:buNone/>
            </a:pPr>
            <a:r>
              <a:rPr lang="en-US" altLang="ko-KR" sz="923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15%</a:t>
            </a:r>
            <a:endParaRPr lang="en-US" altLang="ko-KR" sz="923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AutoShape 78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451246" y="5028735"/>
            <a:ext cx="432288" cy="457200"/>
          </a:xfrm>
          <a:prstGeom prst="rightArrow">
            <a:avLst>
              <a:gd name="adj1" fmla="val 57694"/>
              <a:gd name="adj2" fmla="val 32574"/>
            </a:avLst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>
              <a:buFontTx/>
              <a:buNone/>
            </a:pPr>
            <a:r>
              <a:rPr lang="en-US" altLang="ko-KR" sz="923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11%</a:t>
            </a:r>
            <a:endParaRPr lang="en-US" altLang="ko-KR" sz="923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Rectangle 106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882245" y="2373460"/>
            <a:ext cx="1480038" cy="9965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>
              <a:buFontTx/>
              <a:buNone/>
            </a:pPr>
            <a:endParaRPr lang="ko-KR" altLang="ko-KR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Rectangle 108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882245" y="3521434"/>
            <a:ext cx="1480038" cy="93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>
              <a:buFontTx/>
              <a:buNone/>
            </a:pPr>
            <a:endParaRPr lang="ko-KR" altLang="ko-KR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 Box 115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025007" y="2457329"/>
            <a:ext cx="1264555" cy="82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 평균 수명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창업률</a:t>
            </a:r>
            <a:endParaRPr lang="ko-KR" altLang="en-US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숙박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외식업 비율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 Box 116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025090" y="3576405"/>
            <a:ext cx="772432" cy="82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전입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유동인구</a:t>
            </a:r>
          </a:p>
        </p:txBody>
      </p:sp>
      <p:sp>
        <p:nvSpPr>
          <p:cNvPr id="53" name="텍스트 개체 틀 2"/>
          <p:cNvSpPr>
            <a:spLocks noGrp="1"/>
          </p:cNvSpPr>
          <p:nvPr>
            <p:ph type="body" idx="15"/>
          </p:nvPr>
        </p:nvSpPr>
        <p:spPr>
          <a:xfrm>
            <a:off x="1782475" y="1307967"/>
            <a:ext cx="6159756" cy="566308"/>
          </a:xfr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/>
          <a:p>
            <a:pPr algn="l"/>
            <a:r>
              <a:rPr kumimoji="1" lang="en-US" altLang="ko-KR" sz="1200" b="0" dirty="0" smtClean="0"/>
              <a:t>True</a:t>
            </a:r>
            <a:r>
              <a:rPr kumimoji="1" lang="ko-KR" altLang="en-US" sz="1200" b="0" dirty="0" smtClean="0"/>
              <a:t>  </a:t>
            </a:r>
            <a:r>
              <a:rPr kumimoji="1" lang="en-US" altLang="ko-KR" sz="1200" b="0" dirty="0" smtClean="0"/>
              <a:t>: </a:t>
            </a:r>
            <a:r>
              <a:rPr kumimoji="1" lang="ko-KR" altLang="en-US" sz="1200" b="0" dirty="0" smtClean="0"/>
              <a:t>서울시 젠트리피케이션 종합대책 기반 발생 행정동</a:t>
            </a:r>
            <a:endParaRPr kumimoji="1" lang="ko-KR" altLang="en-US" sz="1200" b="0" dirty="0"/>
          </a:p>
          <a:p>
            <a:pPr algn="l"/>
            <a:r>
              <a:rPr kumimoji="1" lang="en-US" altLang="ko-KR" sz="1200" b="0" dirty="0" smtClean="0"/>
              <a:t>False</a:t>
            </a:r>
            <a:r>
              <a:rPr kumimoji="1" lang="ko-KR" altLang="en-US" sz="1200" b="0" dirty="0" smtClean="0"/>
              <a:t> </a:t>
            </a:r>
            <a:r>
              <a:rPr kumimoji="1" lang="en-US" altLang="ko-KR" sz="1200" b="0" dirty="0" smtClean="0"/>
              <a:t>: </a:t>
            </a:r>
            <a:r>
              <a:rPr kumimoji="1" lang="ko-KR" altLang="en-US" sz="1200" b="0" dirty="0" smtClean="0"/>
              <a:t>동별 전출 인구 </a:t>
            </a:r>
            <a:r>
              <a:rPr kumimoji="1" lang="en-US" altLang="ko-KR" sz="1200" b="0" dirty="0" smtClean="0"/>
              <a:t>/</a:t>
            </a:r>
            <a:r>
              <a:rPr kumimoji="1" lang="ko-KR" altLang="en-US" sz="1200" b="0" dirty="0" smtClean="0"/>
              <a:t> 전세 가격 동향 분석을 바탕으로 한 하위 </a:t>
            </a:r>
            <a:r>
              <a:rPr kumimoji="1" lang="en-US" altLang="ko-KR" sz="1200" b="0" dirty="0" smtClean="0"/>
              <a:t>10</a:t>
            </a:r>
            <a:r>
              <a:rPr kumimoji="1" lang="ko-KR" altLang="en-US" sz="1200" b="0" dirty="0" smtClean="0"/>
              <a:t>개 행정동</a:t>
            </a:r>
            <a:endParaRPr kumimoji="1" lang="ko-KR" altLang="en-US" sz="1200" b="0" dirty="0"/>
          </a:p>
        </p:txBody>
      </p:sp>
      <p:sp>
        <p:nvSpPr>
          <p:cNvPr id="54" name="AutoShape 13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 rot="5400000">
            <a:off x="1446333" y="3866806"/>
            <a:ext cx="2392363" cy="187325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Rectangle 18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16252" y="3520446"/>
            <a:ext cx="398585" cy="938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 algn="ctr">
              <a:buFontTx/>
              <a:buNone/>
            </a:pP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Rectangle 108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886890" y="4611612"/>
            <a:ext cx="1480038" cy="93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>
              <a:buFontTx/>
              <a:buNone/>
            </a:pPr>
            <a:endParaRPr lang="ko-KR" altLang="ko-KR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 Box 116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1029017" y="4666583"/>
            <a:ext cx="506334" cy="82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전세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월세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지가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903875" y="2587903"/>
            <a:ext cx="1189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신혼 입주자 증가</a:t>
            </a:r>
            <a:r>
              <a:rPr kumimoji="1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1"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15759" y="5285908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홍대 인구 유입</a:t>
            </a:r>
            <a:r>
              <a:rPr kumimoji="1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1"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3027" y="5727668"/>
            <a:ext cx="7297948" cy="5970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지역 정보 자동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업데이트로 즉각적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동향 파악 및 빠른 대응 가능</a:t>
            </a:r>
          </a:p>
        </p:txBody>
      </p:sp>
      <p:sp>
        <p:nvSpPr>
          <p:cNvPr id="60" name="AutoShape 15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00057" y="1307967"/>
            <a:ext cx="1316600" cy="564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190543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행정동의 </a:t>
            </a:r>
            <a:r>
              <a:rPr lang="ko-KR" altLang="en-US" dirty="0" err="1" smtClean="0"/>
              <a:t>연관검색어와</a:t>
            </a:r>
            <a:r>
              <a:rPr lang="ko-KR" altLang="en-US" dirty="0" smtClean="0"/>
              <a:t> 유형별 키워드 비교를 통해 유형 분류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출처</a:t>
            </a:r>
            <a:r>
              <a:rPr lang="en-US" altLang="ko-KR" dirty="0" smtClean="0">
                <a:solidFill>
                  <a:schemeClr val="tx1"/>
                </a:solidFill>
                <a:cs typeface="Arial" panose="020B0604020202020204" pitchFamily="34" charset="0"/>
              </a:rPr>
              <a:t>: 2017.08.29 </a:t>
            </a:r>
            <a:r>
              <a:rPr lang="ko-KR" altLang="en-US" dirty="0">
                <a:solidFill>
                  <a:schemeClr val="tx1"/>
                </a:solidFill>
                <a:cs typeface="Arial" panose="020B0604020202020204" pitchFamily="34" charset="0"/>
              </a:rPr>
              <a:t>일자 </a:t>
            </a:r>
            <a:r>
              <a:rPr lang="ko-KR" altLang="en-US" dirty="0" err="1">
                <a:solidFill>
                  <a:schemeClr val="tx1"/>
                </a:solidFill>
                <a:cs typeface="Arial" panose="020B0604020202020204" pitchFamily="34" charset="0"/>
              </a:rPr>
              <a:t>네이버</a:t>
            </a:r>
            <a:r>
              <a:rPr lang="ko-KR" alt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연간검색어</a:t>
            </a:r>
            <a:endParaRPr lang="en-US" altLang="ko-KR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분석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젠트리피케이션</a:t>
            </a:r>
            <a:r>
              <a:rPr lang="ko-KR" altLang="en-US" dirty="0" smtClean="0"/>
              <a:t> </a:t>
            </a:r>
            <a:r>
              <a:rPr lang="ko-KR" altLang="en-US" dirty="0" smtClean="0"/>
              <a:t>유형 예측 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448344" y="7056043"/>
            <a:ext cx="765632" cy="16258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수익성 개선 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및 사업의 지속가능성 제고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2321552" y="7352599"/>
            <a:ext cx="23703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utoShape 58"/>
          <p:cNvSpPr>
            <a:spLocks noChangeArrowheads="1"/>
          </p:cNvSpPr>
          <p:nvPr/>
        </p:nvSpPr>
        <p:spPr bwMode="auto">
          <a:xfrm>
            <a:off x="246253" y="1845873"/>
            <a:ext cx="2075299" cy="355418"/>
          </a:xfrm>
          <a:prstGeom prst="homePlate">
            <a:avLst>
              <a:gd name="adj" fmla="val 17734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 eaLnBrk="0" latinLnBrk="0" hangingPunct="0">
              <a:defRPr/>
            </a:pPr>
            <a:r>
              <a:rPr lang="ko-KR" altLang="en-US" sz="1100" b="1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각 </a:t>
            </a:r>
            <a:r>
              <a:rPr lang="ko-KR" altLang="en-US" sz="1100" b="1" kern="0" dirty="0" err="1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행정동</a:t>
            </a:r>
            <a:r>
              <a:rPr lang="ko-KR" altLang="en-US" sz="1100" b="1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ko-KR" altLang="en-US" sz="1100" b="1" kern="0" dirty="0" err="1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연관검색어</a:t>
            </a:r>
            <a:r>
              <a:rPr lang="ko-KR" altLang="en-US" sz="1100" b="1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endParaRPr lang="en-US" altLang="ko-KR" sz="1100" b="1" kern="0" dirty="0" smtClean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ctr" eaLnBrk="0" latinLnBrk="0" hangingPunct="0">
              <a:defRPr/>
            </a:pPr>
            <a:r>
              <a:rPr lang="ko-KR" altLang="en-US" sz="1100" b="1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웹 </a:t>
            </a:r>
            <a:r>
              <a:rPr lang="ko-KR" altLang="en-US" sz="1100" b="1" kern="0" dirty="0" err="1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크롤링</a:t>
            </a:r>
            <a:endParaRPr lang="ko-KR" altLang="en-US" sz="1100" b="1" kern="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51005" y="7056041"/>
            <a:ext cx="627066" cy="16258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관련 </a:t>
            </a:r>
            <a:endParaRPr lang="en-US" altLang="ko-KR" sz="12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제품군 </a:t>
            </a:r>
            <a:endParaRPr lang="en-US" altLang="ko-KR" sz="12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탐색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277402" y="7056040"/>
            <a:ext cx="1130049" cy="16258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1) </a:t>
            </a:r>
            <a:r>
              <a:rPr lang="ko-KR" altLang="en-US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공급 용이성</a:t>
            </a:r>
            <a:r>
              <a:rPr lang="en-US" altLang="ko-KR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2) </a:t>
            </a:r>
            <a:r>
              <a:rPr lang="ko-KR" altLang="en-US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수익성</a:t>
            </a:r>
            <a:r>
              <a:rPr lang="en-US" altLang="ko-KR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3) </a:t>
            </a:r>
            <a:r>
              <a:rPr lang="ko-KR" altLang="en-US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안정성</a:t>
            </a:r>
            <a:r>
              <a:rPr lang="en-US" altLang="ko-KR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4) </a:t>
            </a:r>
            <a:r>
              <a:rPr lang="ko-KR" altLang="en-US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성장성을</a:t>
            </a:r>
            <a:endParaRPr lang="en-US" altLang="ko-KR" sz="12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고려한 제품군 선정</a:t>
            </a:r>
            <a:endParaRPr lang="en-US" altLang="ko-KR" sz="12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3185650" y="7664578"/>
            <a:ext cx="1993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606860" y="7056038"/>
            <a:ext cx="1395847" cy="16258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이너뷰티 시장 내 </a:t>
            </a:r>
            <a:r>
              <a:rPr lang="en-US" altLang="ko-KR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Business Practice </a:t>
            </a:r>
            <a:r>
              <a:rPr lang="ko-KR" altLang="en-US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확립 방안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586388" y="5345278"/>
            <a:ext cx="6383823" cy="799345"/>
          </a:xfrm>
          <a:prstGeom prst="rect">
            <a:avLst/>
          </a:prstGeom>
          <a:noFill/>
          <a:ln w="9525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시계열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데이터가 아니기 때문에 변화추이는 알기 어려움 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사람들에게 알려진 지역명과 행정동명이 다를 수 있음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(e.g. ‘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홍대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’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와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‘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서교동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’)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유형별 키워드는 분석자의 자의적인 판단에 의함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101989" y="2971255"/>
            <a:ext cx="731158" cy="15370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업무</a:t>
            </a:r>
            <a:r>
              <a:rPr lang="en-US" altLang="ko-KR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Timeline 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설계</a:t>
            </a:r>
          </a:p>
        </p:txBody>
      </p:sp>
      <p:sp>
        <p:nvSpPr>
          <p:cNvPr id="41" name="AutoShape 58"/>
          <p:cNvSpPr>
            <a:spLocks noChangeArrowheads="1"/>
          </p:cNvSpPr>
          <p:nvPr/>
        </p:nvSpPr>
        <p:spPr bwMode="auto">
          <a:xfrm>
            <a:off x="246253" y="2334659"/>
            <a:ext cx="2075299" cy="355418"/>
          </a:xfrm>
          <a:prstGeom prst="homePlate">
            <a:avLst>
              <a:gd name="adj" fmla="val 17734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 eaLnBrk="0" latinLnBrk="0" hangingPunct="0">
              <a:defRPr/>
            </a:pPr>
            <a:r>
              <a:rPr lang="ko-KR" altLang="en-US" sz="1100" b="1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유형별 키워드 </a:t>
            </a:r>
            <a:endParaRPr lang="en-US" altLang="ko-KR" sz="1100" b="1" kern="0" dirty="0" smtClean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ctr" eaLnBrk="0" latinLnBrk="0" hangingPunct="0">
              <a:defRPr/>
            </a:pPr>
            <a:r>
              <a:rPr lang="ko-KR" altLang="en-US" sz="1100" b="1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리스트 업 </a:t>
            </a:r>
            <a:endParaRPr lang="ko-KR" altLang="en-US" sz="1100" b="1" kern="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2" name="AutoShape 58"/>
          <p:cNvSpPr>
            <a:spLocks noChangeArrowheads="1"/>
          </p:cNvSpPr>
          <p:nvPr/>
        </p:nvSpPr>
        <p:spPr bwMode="auto">
          <a:xfrm>
            <a:off x="246253" y="2823445"/>
            <a:ext cx="2075299" cy="355418"/>
          </a:xfrm>
          <a:prstGeom prst="homePlate">
            <a:avLst>
              <a:gd name="adj" fmla="val 17734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 eaLnBrk="0" latinLnBrk="0" hangingPunct="0">
              <a:defRPr/>
            </a:pPr>
            <a:r>
              <a:rPr lang="ko-KR" altLang="en-US" sz="1100" b="1" kern="0" dirty="0" err="1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연관검색어</a:t>
            </a:r>
            <a:r>
              <a:rPr lang="ko-KR" altLang="en-US" sz="1100" b="1" kern="0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와</a:t>
            </a:r>
            <a:r>
              <a:rPr lang="ko-KR" altLang="en-US" sz="1100" b="1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endParaRPr lang="en-US" altLang="ko-KR" sz="1100" b="1" kern="0" dirty="0" smtClean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ctr" eaLnBrk="0" latinLnBrk="0" hangingPunct="0">
              <a:defRPr/>
            </a:pPr>
            <a:r>
              <a:rPr lang="ko-KR" altLang="en-US" sz="1100" b="1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키워드 비교</a:t>
            </a:r>
            <a:endParaRPr lang="en-US" altLang="ko-KR" sz="1100" b="1" kern="0" dirty="0" smtClean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6253" y="3312232"/>
            <a:ext cx="2075299" cy="355418"/>
          </a:xfrm>
          <a:prstGeom prst="homePlate">
            <a:avLst>
              <a:gd name="adj" fmla="val 17734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 eaLnBrk="0" latinLnBrk="0" hangingPunct="0">
              <a:defRPr/>
            </a:pPr>
            <a:r>
              <a:rPr lang="ko-KR" altLang="en-US" sz="1100" b="1" kern="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유형별 순위</a:t>
            </a:r>
            <a:endParaRPr lang="en-US" altLang="ko-KR" sz="1100" b="1" kern="0" dirty="0" smtClean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791592"/>
              </p:ext>
            </p:extLst>
          </p:nvPr>
        </p:nvGraphicFramePr>
        <p:xfrm>
          <a:off x="2588186" y="2157558"/>
          <a:ext cx="2016087" cy="3091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29"/>
                <a:gridCol w="672029"/>
                <a:gridCol w="672029"/>
              </a:tblGrid>
              <a:tr h="320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순위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행정동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키워드 수 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명동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서원동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삼선동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삼청동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5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중곡동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6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혜화동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7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성수동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8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종로동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9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방배동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10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방이동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08514"/>
              </p:ext>
            </p:extLst>
          </p:nvPr>
        </p:nvGraphicFramePr>
        <p:xfrm>
          <a:off x="4781094" y="2157558"/>
          <a:ext cx="2016087" cy="3091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29"/>
                <a:gridCol w="672029"/>
                <a:gridCol w="672029"/>
              </a:tblGrid>
              <a:tr h="320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순위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행정동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키워드 수 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명동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서원동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삼선동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삼청동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5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중곡동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6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혜화동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7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성수동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8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종로동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9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방배동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10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방이동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95814"/>
              </p:ext>
            </p:extLst>
          </p:nvPr>
        </p:nvGraphicFramePr>
        <p:xfrm>
          <a:off x="6974003" y="2157558"/>
          <a:ext cx="2016087" cy="3091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29"/>
                <a:gridCol w="672029"/>
                <a:gridCol w="672029"/>
              </a:tblGrid>
              <a:tr h="320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순위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행정동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키워드 수 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명동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서원동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삼선동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삼청동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5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중곡동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6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혜화동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7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성수동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8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종로동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9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방배동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</a:tr>
              <a:tr h="277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10</a:t>
                      </a:r>
                      <a:endParaRPr lang="ko-KR" altLang="en-US" sz="900" dirty="0"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방이동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2586388" y="1476463"/>
            <a:ext cx="6383823" cy="2563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나눔고딕" panose="020B0600000101010101" charset="-127"/>
                <a:ea typeface="나눔고딕" panose="020B0600000101010101" charset="-127"/>
              </a:rPr>
              <a:t>유형 분류 결과</a:t>
            </a:r>
            <a:endParaRPr lang="ko-KR" altLang="en-US" sz="1400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3619" y="1779864"/>
            <a:ext cx="1836352" cy="3381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관광 관련 키워드 </a:t>
            </a:r>
            <a:endParaRPr lang="ko-KR" altLang="en-US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858790" y="1779864"/>
            <a:ext cx="1836352" cy="3381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문화예술 관련 키워드 </a:t>
            </a:r>
            <a:endParaRPr lang="ko-KR" altLang="en-US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063961" y="1779864"/>
            <a:ext cx="1836352" cy="3381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상업 관련 키워드 </a:t>
            </a:r>
            <a:endParaRPr lang="ko-KR" altLang="en-US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46253" y="1491607"/>
            <a:ext cx="2075299" cy="2563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나눔고딕" panose="020B0600000101010101" charset="-127"/>
                <a:ea typeface="나눔고딕" panose="020B0600000101010101" charset="-127"/>
              </a:rPr>
              <a:t>유형 분류 과정</a:t>
            </a:r>
            <a:endParaRPr lang="ko-KR" altLang="en-US" sz="1400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509983" y="7738257"/>
            <a:ext cx="2043025" cy="2614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46253" y="3867859"/>
            <a:ext cx="2075299" cy="2778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나눔고딕" panose="020B0600000101010101" charset="-127"/>
                <a:ea typeface="나눔고딕" panose="020B0600000101010101" charset="-127"/>
              </a:rPr>
              <a:t>유형별 키워드</a:t>
            </a:r>
            <a:endParaRPr lang="ko-KR" altLang="en-US" sz="1400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33778"/>
              </p:ext>
            </p:extLst>
          </p:nvPr>
        </p:nvGraphicFramePr>
        <p:xfrm>
          <a:off x="246254" y="4240380"/>
          <a:ext cx="2075298" cy="1773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1766"/>
                <a:gridCol w="691766"/>
                <a:gridCol w="691766"/>
              </a:tblGrid>
              <a:tr h="177338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관광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상업경제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문화예술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77338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</a:rPr>
                        <a:t>쇼핑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시장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시장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177338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</a:rPr>
                        <a:t>방송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부동산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전통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177338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</a:rPr>
                        <a:t>전통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</a:rPr>
                        <a:t>데이트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맛집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177338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</a:rPr>
                        <a:t>문학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방송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844083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strike="noStrike" dirty="0" smtClean="0">
                          <a:effectLst/>
                        </a:rPr>
                        <a:t>문학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/>
                </a:tc>
              </a:tr>
              <a:tr h="177338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</a:rPr>
                        <a:t>인물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</a:rPr>
                        <a:t>영화관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도서관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177338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</a:rPr>
                        <a:t>축제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쇼핑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벽화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177338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</a:rPr>
                        <a:t>거리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 err="1" smtClean="0">
                          <a:effectLst/>
                        </a:rPr>
                        <a:t>맛집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</a:rPr>
                        <a:t>거리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177338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</a:rPr>
                        <a:t>공원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 err="1">
                          <a:effectLst/>
                        </a:rPr>
                        <a:t>놀거리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</a:rPr>
                        <a:t>문학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1773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0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0"/>
          <p:cNvSpPr/>
          <p:nvPr/>
        </p:nvSpPr>
        <p:spPr>
          <a:xfrm>
            <a:off x="346452" y="1090244"/>
            <a:ext cx="8451099" cy="1793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i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065" y="547859"/>
            <a:ext cx="8731875" cy="480841"/>
          </a:xfrm>
        </p:spPr>
        <p:txBody>
          <a:bodyPr/>
          <a:lstStyle/>
          <a:p>
            <a:r>
              <a:rPr lang="ko-KR" altLang="en-US" dirty="0" smtClean="0"/>
              <a:t>정책 방향성 제안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06375" y="225658"/>
            <a:ext cx="4251325" cy="265251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정책 제안</a:t>
            </a:r>
            <a:endParaRPr lang="ko-KR" altLang="en-US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46452" y="3103256"/>
            <a:ext cx="8451099" cy="31319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prstDash val="dash"/>
            <a:miter lim="800000"/>
            <a:headEnd/>
            <a:tailEnd/>
          </a:ln>
          <a:effectLst/>
        </p:spPr>
        <p:txBody>
          <a:bodyPr wrap="none" lIns="108000" tIns="118800" rIns="108000" bIns="118800"/>
          <a:lstStyle/>
          <a:p>
            <a:pPr defTabSz="976313"/>
            <a:endParaRPr lang="ko-KR" altLang="ko-KR" sz="100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18747" y="1171192"/>
            <a:ext cx="835268" cy="808892"/>
          </a:xfrm>
          <a:prstGeom prst="ellipse">
            <a:avLst/>
          </a:prstGeom>
          <a:solidFill>
            <a:srgbClr val="242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상생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8746" y="2003248"/>
            <a:ext cx="835269" cy="808892"/>
          </a:xfrm>
          <a:prstGeom prst="ellipse">
            <a:avLst/>
          </a:prstGeom>
          <a:solidFill>
            <a:srgbClr val="242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ko-KR" altLang="en-US" sz="14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자동화</a:t>
            </a:r>
            <a:endParaRPr lang="ko-KR" altLang="en-US" sz="1400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이등변 삼각형 11"/>
          <p:cNvSpPr/>
          <p:nvPr>
            <p:custDataLst>
              <p:tags r:id="rId1"/>
            </p:custDataLst>
          </p:nvPr>
        </p:nvSpPr>
        <p:spPr>
          <a:xfrm rot="5400000">
            <a:off x="1424915" y="2312955"/>
            <a:ext cx="411809" cy="171894"/>
          </a:xfrm>
          <a:prstGeom prst="triangle">
            <a:avLst>
              <a:gd name="adj" fmla="val 4786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3" name="이등변 삼각형 12"/>
          <p:cNvSpPr/>
          <p:nvPr>
            <p:custDataLst>
              <p:tags r:id="rId2"/>
            </p:custDataLst>
          </p:nvPr>
        </p:nvSpPr>
        <p:spPr>
          <a:xfrm rot="5400000">
            <a:off x="1424915" y="1486480"/>
            <a:ext cx="411809" cy="171894"/>
          </a:xfrm>
          <a:prstGeom prst="triangle">
            <a:avLst>
              <a:gd name="adj" fmla="val 4786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07624" y="2095354"/>
            <a:ext cx="6708838" cy="6070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rgbClr val="08456E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지침 마련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유형별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시계열별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 행동 지침을 마련</a:t>
            </a:r>
            <a:endParaRPr lang="en-US" altLang="ko-KR" sz="14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실시간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주기적으로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젠트리피케이션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 단계 파악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-&gt;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발 빠른 대책 마련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624" y="1268878"/>
            <a:ext cx="6708838" cy="6070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08456E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지역과의 조화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임대료만의 측면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X)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단순한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임대인과 임차인과의 관계에서의 탈출 </a:t>
            </a:r>
            <a:endParaRPr lang="en-US" altLang="ko-KR" sz="14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  <a:p>
            <a:r>
              <a:rPr lang="ko-KR" altLang="en-US" sz="1400" b="1" dirty="0">
                <a:solidFill>
                  <a:srgbClr val="08456E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지역 주민과의 공존 추구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거주민들 전체를 대상으로 하는 정책 마련 필요</a:t>
            </a:r>
            <a:endParaRPr lang="en-US" altLang="ko-KR" sz="14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8744" y="3254581"/>
            <a:ext cx="2435469" cy="32388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주요 변수 목록</a:t>
            </a:r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절대치</a:t>
            </a:r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71824" y="3257512"/>
            <a:ext cx="5444637" cy="32388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제안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7" name="AutoShape 2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6666" y="3839440"/>
            <a:ext cx="1480038" cy="58615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 algn="ctr">
              <a:buFontTx/>
              <a:buNone/>
            </a:pP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전출</a:t>
            </a:r>
            <a:endParaRPr lang="ko-KR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AutoShape 2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6666" y="4592646"/>
            <a:ext cx="1480038" cy="5846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 algn="ctr">
              <a:buFontTx/>
              <a:buNone/>
            </a:pP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 평균 수명</a:t>
            </a:r>
            <a:endParaRPr lang="ko-KR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AutoShape 2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6666" y="5350246"/>
            <a:ext cx="1480038" cy="58615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 algn="ctr">
              <a:buFontTx/>
              <a:buNone/>
            </a:pP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전세</a:t>
            </a:r>
            <a:endParaRPr lang="ko-KR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AutoShape 7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304315" y="3880471"/>
            <a:ext cx="432288" cy="457200"/>
          </a:xfrm>
          <a:prstGeom prst="rightArrow">
            <a:avLst>
              <a:gd name="adj1" fmla="val 57694"/>
              <a:gd name="adj2" fmla="val 32574"/>
            </a:avLst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 algn="ctr">
              <a:buFontTx/>
              <a:buNone/>
            </a:pP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21%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AutoShape 7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04315" y="4655657"/>
            <a:ext cx="432288" cy="457200"/>
          </a:xfrm>
          <a:prstGeom prst="rightArrow">
            <a:avLst>
              <a:gd name="adj1" fmla="val 57694"/>
              <a:gd name="adj2" fmla="val 32574"/>
            </a:avLst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 algn="ctr">
              <a:buFontTx/>
              <a:buNone/>
            </a:pP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19%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AutoShape 7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04315" y="5408861"/>
            <a:ext cx="432288" cy="457200"/>
          </a:xfrm>
          <a:prstGeom prst="rightArrow">
            <a:avLst>
              <a:gd name="adj1" fmla="val 57694"/>
              <a:gd name="adj2" fmla="val 32574"/>
            </a:avLst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 algn="ctr">
              <a:buFontTx/>
              <a:buNone/>
            </a:pP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18%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18745" y="3685143"/>
            <a:ext cx="2435469" cy="239913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i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45" name="AutoShape 2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171824" y="3839440"/>
            <a:ext cx="5444637" cy="58615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 algn="ctr">
              <a:buFontTx/>
              <a:buNone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거주민들의 전출을 최소화할 수 있는 방안 모색 </a:t>
            </a:r>
            <a:endParaRPr lang="ko-KR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AutoShape 2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171824" y="4592646"/>
            <a:ext cx="5444637" cy="5846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 algn="ctr">
              <a:buFontTx/>
              <a:buNone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창업 초기 뿐만이 아니라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창업을 지속할 수 있는 여건 마련 필요</a:t>
            </a:r>
            <a:endParaRPr lang="ko-KR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AutoShape 2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171824" y="5350246"/>
            <a:ext cx="5444637" cy="58615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3231" tIns="33231" rIns="33231" bIns="33231" anchor="ctr"/>
          <a:lstStyle/>
          <a:p>
            <a:pPr algn="ctr">
              <a:buFontTx/>
              <a:buNone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기존의 임대료 및 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∙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월세 대책의 유형별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문화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접근 필요</a:t>
            </a:r>
            <a:endParaRPr lang="ko-KR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89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065" y="547859"/>
            <a:ext cx="8731875" cy="480841"/>
          </a:xfrm>
        </p:spPr>
        <p:txBody>
          <a:bodyPr/>
          <a:lstStyle/>
          <a:p>
            <a:r>
              <a:rPr lang="ko-KR" altLang="en-US" dirty="0" smtClean="0"/>
              <a:t>분야별 정책 제안 및 기대 효과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06375" y="225658"/>
            <a:ext cx="4251325" cy="265251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정책 제안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48070" y="1359251"/>
            <a:ext cx="2532521" cy="3238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lt1"/>
                </a:solidFill>
                <a:latin typeface="나눔고딕" panose="020B0600000101010101" charset="-127"/>
                <a:ea typeface="나눔고딕" panose="020B0600000101010101" charset="-127"/>
              </a:rPr>
              <a:t>경제적 관점</a:t>
            </a:r>
            <a:endParaRPr lang="ko-KR" altLang="en-US" sz="1400" b="1" dirty="0">
              <a:solidFill>
                <a:schemeClr val="lt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73502" y="1362182"/>
            <a:ext cx="2532521" cy="3238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lt1"/>
                </a:solidFill>
                <a:latin typeface="나눔고딕" panose="020B0600000101010101" charset="-127"/>
                <a:ea typeface="나눔고딕" panose="020B0600000101010101" charset="-127"/>
              </a:rPr>
              <a:t>문화적 관점</a:t>
            </a:r>
            <a:endParaRPr lang="ko-KR" altLang="en-US" sz="1400" b="1" dirty="0">
              <a:solidFill>
                <a:schemeClr val="lt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07559" y="1365113"/>
            <a:ext cx="2539026" cy="3238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lt1"/>
                </a:solidFill>
                <a:latin typeface="나눔고딕" panose="020B0600000101010101" charset="-127"/>
                <a:ea typeface="나눔고딕" panose="020B0600000101010101" charset="-127"/>
              </a:rPr>
              <a:t>관광적 관점</a:t>
            </a:r>
            <a:endParaRPr lang="ko-KR" altLang="en-US" sz="1400" b="1" dirty="0">
              <a:solidFill>
                <a:schemeClr val="lt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8071" y="1723818"/>
            <a:ext cx="2532521" cy="169091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프랜차이즈 입점 규제 방안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프랜차이즈의 무자비한 난입은 동네의 고유 문화 상실에 근원이 됨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 </a:t>
            </a:r>
            <a:endParaRPr lang="en-US" altLang="ko-KR" sz="10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‘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상생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’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이라는 이념적 가치를 실질적 이익과의 연관</a:t>
            </a:r>
            <a:endParaRPr lang="en-US" altLang="ko-KR" sz="11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국토연구원 대응 방안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(2017.08.28)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부동산의 금융 상품화 주의 요망 </a:t>
            </a: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73502" y="1723818"/>
            <a:ext cx="2532521" cy="169091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전출의 가중치↑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예술가들에의 주거 보급 일환으로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독거 노인과의 </a:t>
            </a:r>
            <a:r>
              <a:rPr lang="ko-KR" altLang="en-US" sz="11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쉐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어링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산업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성동구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한지붕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룸쉐어링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 정책 참고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문화행사를 지원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하거나 주민들에게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거주의 혜택을 부여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하여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전출을 최소화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할 수 있도록 함 </a:t>
            </a: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07559" y="1723818"/>
            <a:ext cx="2532521" cy="169091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국소적으로 관광 동선이 한정되지 않도록 다각화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&amp;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공공편의시설 확충을 통한 관광에서의 편의 제공</a:t>
            </a:r>
            <a:endParaRPr lang="en-US" altLang="ko-KR" sz="11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가게 등록 시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주변 문화와의 소통을 고려하여 정부 지원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지역의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고유한 문화를 극대화할 수 있는 방향으로의 입점 유도</a:t>
            </a: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8071" y="3561409"/>
            <a:ext cx="8192009" cy="574295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종합적 관점 필요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저렴한 임대료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및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지가만이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젠트리피케이션의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 원인인 것은 아님을 이해해야 하며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,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경제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문화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관광의 다양한 측면에서 지역 주민과의 공존과 상생을 추구하는 방향이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필요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함</a:t>
            </a:r>
            <a:endParaRPr lang="ko-KR" altLang="en-US" sz="14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0" name="AutoShape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10800000">
            <a:off x="2250073" y="4306586"/>
            <a:ext cx="4643856" cy="170356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346452" y="4555535"/>
            <a:ext cx="8451099" cy="1708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prstDash val="dash"/>
            <a:miter lim="800000"/>
            <a:headEnd/>
            <a:tailEnd/>
          </a:ln>
          <a:effectLst/>
        </p:spPr>
        <p:txBody>
          <a:bodyPr wrap="none" lIns="108000" tIns="118800" rIns="108000" bIns="118800"/>
          <a:lstStyle/>
          <a:p>
            <a:pPr defTabSz="976313"/>
            <a:endParaRPr lang="ko-KR" altLang="ko-KR" sz="100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5647" y="4676468"/>
            <a:ext cx="1602598" cy="3887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신규 창업자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80592" y="4679399"/>
            <a:ext cx="2338571" cy="3887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기존 영세사업자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27159" y="4682330"/>
            <a:ext cx="3219426" cy="3887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일반인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8071" y="5177423"/>
            <a:ext cx="1550174" cy="973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100" dirty="0"/>
              <a:t>데이터를 기반으로 시장 진입 시점 및 지역을 전략적으로 계획 가능</a:t>
            </a: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68989" y="5177423"/>
            <a:ext cx="1550174" cy="973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100" dirty="0" err="1"/>
              <a:t>젠트리피케이션</a:t>
            </a:r>
            <a:r>
              <a:rPr lang="ko-KR" altLang="en-US" sz="1100" dirty="0"/>
              <a:t> 단계에 따라 사업 철수 시점 계획 가능 </a:t>
            </a: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89906" y="5177423"/>
            <a:ext cx="1550174" cy="973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100" dirty="0" smtClean="0"/>
              <a:t>유형별 </a:t>
            </a:r>
            <a:r>
              <a:rPr lang="ko-KR" altLang="en-US" sz="1100" dirty="0"/>
              <a:t>지역에 따른 새로운 사업 기회 탐색 가능 </a:t>
            </a: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08531" y="4679399"/>
            <a:ext cx="764066" cy="3887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기존 </a:t>
            </a:r>
            <a:endParaRPr lang="en-US" altLang="ko-KR" sz="12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거주자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08530" y="5177423"/>
            <a:ext cx="1550174" cy="973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100" dirty="0"/>
              <a:t>확실한 정부 정책 수립으로 인해 낮은 퇴출 가능성 </a:t>
            </a: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429448" y="5177423"/>
            <a:ext cx="1550174" cy="973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100" dirty="0"/>
              <a:t>유형별</a:t>
            </a:r>
            <a:r>
              <a:rPr lang="en-US" altLang="ko-KR" sz="1100" dirty="0"/>
              <a:t>, </a:t>
            </a:r>
            <a:r>
              <a:rPr lang="ko-KR" altLang="en-US" sz="1100" dirty="0"/>
              <a:t>단계별 </a:t>
            </a:r>
            <a:r>
              <a:rPr lang="ko-KR" altLang="en-US" sz="1100" dirty="0" err="1"/>
              <a:t>젠트리피케이션</a:t>
            </a:r>
            <a:r>
              <a:rPr lang="ko-KR" altLang="en-US" sz="1100" dirty="0"/>
              <a:t> 지역 탐색 가능</a:t>
            </a: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374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JDCPBar0.DFfSPYsPZ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ck851iaESP4njCKPybe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x9reDldyUCA4cCu0qYhX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Cc_3tDK02xFH5Tv4TiG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6h_7XK3D0yfHErpC3_RR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pLgh4kcEe.52j86N_kw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1vYXPsnQUybOP9iT4koS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.VMrSNyykeWlvh3wPT9I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j44ElLZEW4Fn3Plin15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xKHjUhgUuXFpvYXpyUQ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_zf.1NS0EiE26fSz2uMd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tVeqwTRc0ePiQa_fnFoO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CrMn5NQrkOtWnkrG8Ugo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uEhQXPze02r4LiPpz2Ni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LdrdLCjbUOk5VLJsKuXf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d1EUUleUWpyiNY94n8.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KuBviqw00av_guLkmOi.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x8qUF9i0KWFTw2QsYJa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U0dZXtlN0iaLRfWvO7zk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MInAkUwEqmaiUV0KHVy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6a22yxiE2hZzc4k2BI0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cXtHU06wkydFxk7z.ibn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Tbw2YBjkEeMLVnkgNjXN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kbq02AAYkOV5hsWfJqiJ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lv1Aj.PG06yh0WI.qx5.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50BBsavwUa0pd7b7y4S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8M0ILhukS5Un3b3xEb5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kao2wQAUuArO6FJF8L0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61h57c7keOwbOBOOuSF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fWI_mHrq0uD3J2MU1Crp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jMbxfRUckWHnxwX12NU_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.r7Earo0iAAlhMiHR0y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v5qcjGAlkmttIQcQnApg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B0zMEjvEia2H5J9LvGb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yWvjvqTR06crTFAMHGkd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T5eeP6406wLsj6yIDPv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Tul_175506sVuDJ72q4z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HYZi7zLXE2vNQSS4Yc6C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FOfhDSQ6Ue.M1iQ.2_xG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0tYTG6A70W0rO3duWtGH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pLgh4kcEe.52j86N_kw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Tul_175506sVuDJ72q4z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JDCPBar0.DFfSPYsPZx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FOfhDSQ6Ue.M1iQ.2_xG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6h_7XK3D0yfHErpC3_RR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m2Cg8Y4XU.bQdZm3JwoA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.3QpZDXxk.ELRMOlUVzZ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p5Gv_00zUiJXXxYbpF9m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p5Gv_00zUiJXXxYbpF9m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j44ElLZEW4Fn3Plin15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xKHjUhgUuXFpvYXpyUQ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_zf.1NS0EiE26fSz2uMd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fWI_mHrq0uD3J2MU1Crp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9vXBqelkWGPpaVJ275S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jMbxfRUckWHnxwX12NU_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v5qcjGAlkmttIQcQnApg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j44ElLZEW4Fn3Plin1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xKHjUhgUuXFpvYXpyUQ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_zf.1NS0EiE26fSz2uMd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0tYTG6A70W0rO3duWtGH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OSZfjUOiEqQ99eKDNU2O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V9L80DOUSJCwTH_ZL0G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Ec6BwlmU2O6pNXhVhCr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Ec6BwlmU2O6pNXhVhCr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9vXBqelkWGPpaVJ275S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Ec6BwlmU2O6pNXhVhCr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Ec6BwlmU2O6pNXhVhCr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9vXBqelkWGPpaVJ275S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9vXBqelkWGPpaVJ275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JDCPBar0.DFfSPYsPZx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9vXBqelkWGPpaVJ275Sw"/>
</p:tagLst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3644</TotalTime>
  <Words>1453</Words>
  <Application>Microsoft Office PowerPoint</Application>
  <PresentationFormat>화면 슬라이드 쇼(4:3)</PresentationFormat>
  <Paragraphs>377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나눔고딕</vt:lpstr>
      <vt:lpstr>맑은 고딕</vt:lpstr>
      <vt:lpstr>Arial</vt:lpstr>
      <vt:lpstr>Harlow Solid Italic</vt:lpstr>
      <vt:lpstr>Wingdings</vt:lpstr>
      <vt:lpstr>Office 테마</vt:lpstr>
      <vt:lpstr>think-cell Slide</vt:lpstr>
      <vt:lpstr>PowerPoint 프레젠테이션</vt:lpstr>
      <vt:lpstr>PowerPoint 프레젠테이션</vt:lpstr>
      <vt:lpstr>젠트리피케이션 정의 및 연구의 필요성</vt:lpstr>
      <vt:lpstr>지역별 젠트리피케이션 발생 확률과 유형 예측을 통한 맞춤 정책 시행</vt:lpstr>
      <vt:lpstr>필요한 데이터를 수집 후 전처리 과정에서 연평균 변화율로 환산</vt:lpstr>
      <vt:lpstr>Logistic Regression을 적용해 젠트리피케이션 발생 확률 계산</vt:lpstr>
      <vt:lpstr>각 행정동의 연관검색어와 유형별 키워드 비교를 통해 유형 분류</vt:lpstr>
      <vt:lpstr>정책 방향성 제안</vt:lpstr>
      <vt:lpstr>분야별 정책 제안 및 기대 효과</vt:lpstr>
      <vt:lpstr>한계점 및 발전 방안</vt:lpstr>
      <vt:lpstr>PowerPoint 프레젠테이션</vt:lpstr>
      <vt:lpstr>APPENDIX – Matlab 코드 실행 화면</vt:lpstr>
      <vt:lpstr>참고문헌</vt:lpstr>
      <vt:lpstr>참고문헌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Wonhee Son</cp:lastModifiedBy>
  <cp:revision>82</cp:revision>
  <cp:lastPrinted>2011-08-28T13:13:29Z</cp:lastPrinted>
  <dcterms:created xsi:type="dcterms:W3CDTF">2011-08-24T01:05:33Z</dcterms:created>
  <dcterms:modified xsi:type="dcterms:W3CDTF">2017-08-29T22:47:29Z</dcterms:modified>
</cp:coreProperties>
</file>