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1" r:id="rId2"/>
    <p:sldId id="284" r:id="rId3"/>
    <p:sldId id="30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03" r:id="rId12"/>
    <p:sldId id="320" r:id="rId13"/>
    <p:sldId id="307" r:id="rId14"/>
    <p:sldId id="32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77B"/>
    <a:srgbClr val="FBCE1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2" autoAdjust="0"/>
  </p:normalViewPr>
  <p:slideViewPr>
    <p:cSldViewPr>
      <p:cViewPr>
        <p:scale>
          <a:sx n="66" d="100"/>
          <a:sy n="66" d="100"/>
        </p:scale>
        <p:origin x="1301" y="30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554AA-9C07-47CF-8E48-23F66CA45E82}" type="datetimeFigureOut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2AFDD-2C7F-4AEE-99D5-124B05ADF6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4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81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5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11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11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5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7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7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0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4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5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2AFDD-2C7F-4AEE-99D5-124B05ADF6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7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05BC-D1D9-43AB-BB0B-BC181F09F638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1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A74-515F-4FD8-A8DB-91DF42FE9B89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3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2B34-8D43-47A7-B931-ACD6E7417AFE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C036-CB7C-45A4-BEA4-13F4BC058EE2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4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5A3D-A0E2-4E6E-9061-CED1B58EB9A7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5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CCB8-4673-4EBD-8037-67F18DDE9F05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4A3A-5DDE-434A-A735-34638CF26A2E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5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E25A-923F-4443-BDF3-DDA82DB3F8AA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081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E3D-CD9E-4A7E-8A26-79CEAB472E7C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0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D088-93D5-46E6-95C4-E374013063A6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0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FBE4-955D-4E53-9C9B-2412BA6719A2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9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CD65E-8FD1-48A3-B899-0A4EF6A99166}" type="datetime1">
              <a:rPr lang="ko-KR" altLang="en-US" smtClean="0"/>
              <a:t>2017-08-30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466F-A7DB-4A53-B6ED-9D67410B8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262"/>
            <a:ext cx="9144000" cy="6872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36512" y="-7457"/>
            <a:ext cx="9180512" cy="685800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02187" y="4797152"/>
            <a:ext cx="66453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【</a:t>
            </a:r>
            <a:r>
              <a:rPr lang="ko-KR" altLang="en-US" sz="28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드구스테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】</a:t>
            </a:r>
            <a:endParaRPr lang="en-US" altLang="ko-KR" sz="28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팀장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오영진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				 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변강륜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878" y="1484784"/>
            <a:ext cx="79040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DTG </a:t>
            </a:r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데이터를 활용한 </a:t>
            </a:r>
            <a:endParaRPr lang="en-US" altLang="ko-KR" sz="4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광역 시내버스 개선 노선 도출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데이터 전처리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037442"/>
            <a:ext cx="7496175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4270792"/>
            <a:ext cx="652462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823912" y="1628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정류소정보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3912" y="39014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노선정보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19" y="116632"/>
            <a:ext cx="856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차량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노선 매칭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2" y="1670773"/>
            <a:ext cx="8123338" cy="2046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2" y="3861048"/>
            <a:ext cx="6467154" cy="286963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948264" y="4413962"/>
            <a:ext cx="576064" cy="45719"/>
          </a:xfrm>
          <a:prstGeom prst="round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48264" y="4869160"/>
            <a:ext cx="576064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63510" y="429309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경기도 버스정보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563510" y="4748294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DTG </a:t>
            </a:r>
            <a:r>
              <a:rPr lang="ko-KR" altLang="en-US" sz="1200" dirty="0" smtClean="0"/>
              <a:t>데이터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967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19" y="116632"/>
            <a:ext cx="856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위험 운전 징후 파악</a:t>
            </a:r>
            <a:endParaRPr lang="en-US" altLang="ko-KR" sz="24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1704496"/>
            <a:ext cx="4680520" cy="4591050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932040" y="3573016"/>
            <a:ext cx="432048" cy="50405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8104" y="1988840"/>
            <a:ext cx="3443571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위험운전행동 점수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↓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상위 </a:t>
            </a:r>
            <a:r>
              <a:rPr lang="en-US" altLang="ko-KR" dirty="0" smtClean="0"/>
              <a:t>0.05% </a:t>
            </a:r>
            <a:r>
              <a:rPr lang="ko-KR" altLang="en-US" dirty="0" smtClean="0"/>
              <a:t>이상의 운전자 색출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↓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운행시간 편차 크기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↓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	  </a:t>
            </a:r>
            <a:r>
              <a:rPr lang="ko-KR" altLang="en-US" dirty="0" smtClean="0"/>
              <a:t>결과 도출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2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19" y="116632"/>
            <a:ext cx="8563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시사점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41532"/>
              </p:ext>
            </p:extLst>
          </p:nvPr>
        </p:nvGraphicFramePr>
        <p:xfrm>
          <a:off x="755576" y="1757040"/>
          <a:ext cx="7632848" cy="397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690309524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985435433"/>
                    </a:ext>
                  </a:extLst>
                </a:gridCol>
              </a:tblGrid>
              <a:tr h="1988108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데이터의 한계</a:t>
                      </a:r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DTG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데이터와 위험운전행동 데이터를 매칭할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 있는 </a:t>
                      </a: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KEY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값 부족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초 단위 위험운전행동 데이터로 더 정확한 </a:t>
                      </a:r>
                      <a:endParaRPr lang="en-US" altLang="ko-KR" b="0" baseline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 </a:t>
                      </a:r>
                      <a:r>
                        <a:rPr lang="ko-KR" altLang="en-US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가능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37578"/>
                  </a:ext>
                </a:extLst>
              </a:tr>
              <a:tr h="1988108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1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보완점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차량에 따른 일일 운행노선데이터 수집 필요</a:t>
                      </a:r>
                      <a:endParaRPr lang="en-US" altLang="ko-KR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  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매칭 알고리즘사용으로 불일치 데이터 제거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위험운전행동 데이터를 통한 위험운전행동 판별 기준 세분화 필요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08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8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786458"/>
            <a:ext cx="539602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</a:t>
            </a:r>
            <a:r>
              <a:rPr lang="en-US" altLang="ko-KR" sz="115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en-US" altLang="ko-KR" sz="199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199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2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     차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65648" y="854290"/>
            <a:ext cx="6942656" cy="5535880"/>
            <a:chOff x="365648" y="989464"/>
            <a:chExt cx="6942656" cy="5535880"/>
          </a:xfrm>
        </p:grpSpPr>
        <p:grpSp>
          <p:nvGrpSpPr>
            <p:cNvPr id="12" name="그룹 11"/>
            <p:cNvGrpSpPr/>
            <p:nvPr/>
          </p:nvGrpSpPr>
          <p:grpSpPr>
            <a:xfrm>
              <a:off x="365648" y="989464"/>
              <a:ext cx="6942656" cy="362150"/>
              <a:chOff x="365648" y="992960"/>
              <a:chExt cx="6942656" cy="507066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65648" y="992960"/>
                <a:ext cx="360000" cy="50405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1</a:t>
                </a:r>
                <a:endParaRPr lang="ko-KR" altLang="en-US" sz="2400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827584" y="995970"/>
                <a:ext cx="6480720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문제인식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+mn-ea"/>
                  </a:rPr>
                  <a:t>/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해결방안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827584" y="1430394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시내버스운전기사의 고충과 시민들의 민원 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844824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위험운전행동 발생원인 분류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7584" y="2708920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분석도구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3140968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활용 데이터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27584" y="3573016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데이터 전처리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65648" y="2274762"/>
              <a:ext cx="6942656" cy="362150"/>
              <a:chOff x="365648" y="992960"/>
              <a:chExt cx="6942656" cy="50706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65648" y="992960"/>
                <a:ext cx="360000" cy="50405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27584" y="995970"/>
                <a:ext cx="6480720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데이터 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처리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65648" y="4002954"/>
              <a:ext cx="6942656" cy="362150"/>
              <a:chOff x="365648" y="992960"/>
              <a:chExt cx="6942656" cy="50706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65648" y="992960"/>
                <a:ext cx="360000" cy="50405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/>
                  <a:t>3</a:t>
                </a:r>
                <a:endParaRPr lang="ko-KR" altLang="en-US" sz="24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27584" y="995970"/>
                <a:ext cx="6480720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분석결과</a:t>
                </a:r>
                <a:endParaRPr lang="ko-KR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827584" y="4437152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차량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-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노선 매칭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27584" y="4869200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위험운전행동차량 식별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27584" y="5301248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운행시간 비교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7584" y="5733296"/>
              <a:ext cx="648072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 smtClean="0">
                  <a:solidFill>
                    <a:schemeClr val="tx1"/>
                  </a:solidFill>
                </a:rPr>
                <a:t>〮 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분류 결과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65648" y="6163194"/>
              <a:ext cx="6942656" cy="362150"/>
              <a:chOff x="365648" y="992960"/>
              <a:chExt cx="6942656" cy="507066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65648" y="992960"/>
                <a:ext cx="360000" cy="504056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27584" y="995970"/>
                <a:ext cx="6480720" cy="50405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600" b="1" dirty="0" smtClean="0">
                    <a:solidFill>
                      <a:schemeClr val="tx1"/>
                    </a:solidFill>
                    <a:latin typeface="+mn-ea"/>
                  </a:rPr>
                  <a:t>시사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+mn-ea"/>
                  </a:rPr>
                  <a:t>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64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문제인식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해결방안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〮  시내버스운전기사의 고충과 시민들의 민원 </a:t>
            </a:r>
            <a:endParaRPr lang="ko-KR" altLang="en-US" sz="2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1" y="1609218"/>
            <a:ext cx="8268417" cy="46622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19672" y="3429000"/>
            <a:ext cx="31683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43806" y="3903579"/>
            <a:ext cx="257766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01728" y="5495966"/>
            <a:ext cx="317669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2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문제인식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해결방안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〮  시내버스운전기사의 고충과 시민들의 민원 </a:t>
            </a:r>
            <a:endParaRPr lang="ko-KR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92" y="2277927"/>
            <a:ext cx="5805028" cy="4731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73016"/>
            <a:ext cx="8934250" cy="503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66" y="4991382"/>
            <a:ext cx="6333679" cy="5162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756969" y="3573016"/>
            <a:ext cx="434899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2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문제인식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해결방안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〮  위험운전행동 발생원인 분류</a:t>
            </a:r>
            <a:endParaRPr lang="ko-KR" altLang="en-US" sz="2400" dirty="0"/>
          </a:p>
        </p:txBody>
      </p:sp>
      <p:graphicFrame>
        <p:nvGraphicFramePr>
          <p:cNvPr id="10" name="개체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738211"/>
              </p:ext>
            </p:extLst>
          </p:nvPr>
        </p:nvGraphicFramePr>
        <p:xfrm>
          <a:off x="467544" y="1628800"/>
          <a:ext cx="8236800" cy="46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프레젠테이션" r:id="rId4" imgW="6094535" imgH="3427323" progId="PowerPoint.Show.12">
                  <p:embed/>
                </p:oleObj>
              </mc:Choice>
              <mc:Fallback>
                <p:oleObj name="프레젠테이션" r:id="rId4" imgW="6094535" imgH="34273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628800"/>
                        <a:ext cx="8236800" cy="463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21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분석도구</a:t>
            </a:r>
            <a:endParaRPr lang="ko-KR" alt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85292"/>
              </p:ext>
            </p:extLst>
          </p:nvPr>
        </p:nvGraphicFramePr>
        <p:xfrm>
          <a:off x="755576" y="1556792"/>
          <a:ext cx="7560840" cy="417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578103323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4054151558"/>
                    </a:ext>
                  </a:extLst>
                </a:gridCol>
              </a:tblGrid>
              <a:tr h="521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Python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38545"/>
                  </a:ext>
                </a:extLst>
              </a:tr>
              <a:tr h="3655394"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ko-KR" altLang="en-US" sz="1800" dirty="0" smtClean="0"/>
                        <a:t>노선</a:t>
                      </a:r>
                      <a:r>
                        <a:rPr lang="en-US" altLang="ko-KR" sz="1800" dirty="0" smtClean="0"/>
                        <a:t>/DTG </a:t>
                      </a:r>
                      <a:r>
                        <a:rPr lang="ko-KR" altLang="en-US" sz="1800" dirty="0" smtClean="0"/>
                        <a:t>좌표 데이터 시각화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ko-KR" altLang="en-US" sz="1800" dirty="0" smtClean="0"/>
                        <a:t>차량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노선 매칭알고리즘 구현</a:t>
                      </a:r>
                      <a:endParaRPr lang="en-US" altLang="ko-KR" sz="1800" dirty="0" smtClean="0"/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ko-KR" altLang="en-US" sz="1800" dirty="0" err="1" smtClean="0"/>
                        <a:t>공공데이터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Open</a:t>
                      </a:r>
                      <a:r>
                        <a:rPr lang="en-US" altLang="ko-KR" sz="1800" baseline="0" dirty="0" smtClean="0"/>
                        <a:t> API </a:t>
                      </a:r>
                      <a:r>
                        <a:rPr lang="ko-KR" altLang="en-US" sz="1800" baseline="0" dirty="0" smtClean="0"/>
                        <a:t>사용</a:t>
                      </a:r>
                      <a:endParaRPr lang="en-US" altLang="ko-KR" sz="1800" baseline="0" dirty="0" smtClean="0"/>
                    </a:p>
                    <a:p>
                      <a:pPr latinLnBrk="1"/>
                      <a:endParaRPr lang="en-US" altLang="ko-KR" sz="1800" baseline="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ko-KR" altLang="en-US" sz="1800" dirty="0" err="1" smtClean="0"/>
                        <a:t>공공데이터</a:t>
                      </a:r>
                      <a:r>
                        <a:rPr lang="ko-KR" altLang="en-US" sz="1800" dirty="0" smtClean="0"/>
                        <a:t> 전처리 작업 </a:t>
                      </a:r>
                      <a:endParaRPr lang="en-US" altLang="ko-KR" sz="1800" dirty="0" smtClean="0"/>
                    </a:p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en-US" altLang="ko-KR" sz="1800" dirty="0" smtClean="0"/>
                        <a:t>DTG </a:t>
                      </a:r>
                      <a:r>
                        <a:rPr lang="ko-KR" altLang="en-US" sz="1800" dirty="0" smtClean="0"/>
                        <a:t>데이터 분류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차량 별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좌표데이터를 활용한 격자 도출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  (400X400)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위험운전유형 분류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dirty="0" smtClean="0"/>
                        <a:t>  (</a:t>
                      </a:r>
                      <a:r>
                        <a:rPr lang="ko-KR" altLang="en-US" sz="1800" dirty="0" smtClean="0"/>
                        <a:t>영업용 차량 사고 통계 정보활용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</a:t>
                      </a:r>
                      <a:r>
                        <a:rPr lang="en-US" altLang="ko-KR" sz="1800" dirty="0" smtClean="0"/>
                        <a:t>DTG </a:t>
                      </a:r>
                      <a:r>
                        <a:rPr lang="ko-KR" altLang="en-US" sz="1800" dirty="0" smtClean="0"/>
                        <a:t>데이터</a:t>
                      </a:r>
                      <a:r>
                        <a:rPr lang="ko-KR" altLang="en-US" sz="1800" baseline="0" dirty="0" smtClean="0"/>
                        <a:t>를 활용하여 </a:t>
                      </a:r>
                      <a:r>
                        <a:rPr lang="ko-KR" altLang="en-US" sz="1800" dirty="0" smtClean="0"/>
                        <a:t>실제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  운행시간 도출</a:t>
                      </a:r>
                      <a:r>
                        <a:rPr lang="en-US" altLang="ko-KR" sz="1800" dirty="0" smtClean="0"/>
                        <a:t>(1</a:t>
                      </a:r>
                      <a:r>
                        <a:rPr lang="ko-KR" altLang="en-US" sz="1800" dirty="0" smtClean="0"/>
                        <a:t>회당</a:t>
                      </a:r>
                      <a:r>
                        <a:rPr lang="en-US" altLang="ko-KR" sz="1800" dirty="0" smtClean="0"/>
                        <a:t>)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〮 위험운전원인 분류 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72027"/>
                  </a:ext>
                </a:extLst>
              </a:tr>
            </a:tbl>
          </a:graphicData>
        </a:graphic>
      </p:graphicFrame>
      <p:sp>
        <p:nvSpPr>
          <p:cNvPr id="8" name="순서도: 분류 7"/>
          <p:cNvSpPr/>
          <p:nvPr/>
        </p:nvSpPr>
        <p:spPr>
          <a:xfrm rot="16200000">
            <a:off x="4105226" y="2841362"/>
            <a:ext cx="864096" cy="6647886"/>
          </a:xfrm>
          <a:prstGeom prst="flowChartSor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44869" y="588703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분석          전처리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28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err="1" smtClean="0"/>
              <a:t>활용데이터</a:t>
            </a:r>
            <a:endParaRPr lang="ko-KR" altLang="en-US" sz="20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75793"/>
              </p:ext>
            </p:extLst>
          </p:nvPr>
        </p:nvGraphicFramePr>
        <p:xfrm>
          <a:off x="539552" y="1609218"/>
          <a:ext cx="8208912" cy="4525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91555462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552410736"/>
                    </a:ext>
                  </a:extLst>
                </a:gridCol>
              </a:tblGrid>
              <a:tr h="94100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데이터</a:t>
                      </a:r>
                      <a:endParaRPr lang="ko-KR" altLang="en-US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활용</a:t>
                      </a:r>
                      <a:endParaRPr lang="ko-KR" altLang="en-US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13483"/>
                  </a:ext>
                </a:extLst>
              </a:tr>
              <a:tr h="145484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DTG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〮 </a:t>
                      </a:r>
                      <a:r>
                        <a:rPr lang="ko-KR" altLang="en-US" dirty="0" smtClean="0"/>
                        <a:t>위험운전행동 도출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〮 차량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노선 매칭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〮 실제 운행시간 도출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51599"/>
                  </a:ext>
                </a:extLst>
              </a:tr>
              <a:tr h="94100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사업용차량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사고통계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〮 위험운전행동 도출 모델에 활용</a:t>
                      </a:r>
                      <a:endParaRPr lang="en-US" altLang="ko-KR" sz="1800" dirty="0" smtClean="0"/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532517"/>
                  </a:ext>
                </a:extLst>
              </a:tr>
              <a:tr h="1147232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경기도 버스노선정보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(API)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〮 차량</a:t>
                      </a:r>
                      <a:r>
                        <a:rPr lang="en-US" altLang="ko-KR" sz="1800" dirty="0" smtClean="0"/>
                        <a:t>-</a:t>
                      </a:r>
                      <a:r>
                        <a:rPr lang="ko-KR" altLang="en-US" sz="1800" dirty="0" smtClean="0"/>
                        <a:t>노선 매칭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〮 기점</a:t>
                      </a:r>
                      <a:r>
                        <a:rPr lang="en-US" altLang="ko-KR" sz="1800" dirty="0" smtClean="0"/>
                        <a:t>/</a:t>
                      </a:r>
                      <a:r>
                        <a:rPr lang="ko-KR" altLang="en-US" sz="1800" dirty="0" smtClean="0"/>
                        <a:t>종점 좌표를 활용한 실제 운행시간 도출</a:t>
                      </a:r>
                      <a:endParaRPr lang="en-US" altLang="ko-KR" dirty="0" smtClean="0"/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7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데이터 전처리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642838"/>
            <a:ext cx="1076325" cy="1552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6" y="1871973"/>
            <a:ext cx="3883011" cy="109430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08304" y="3195413"/>
            <a:ext cx="461665" cy="3151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3923928" y="2317041"/>
            <a:ext cx="2736304" cy="285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524158"/>
            <a:ext cx="8610600" cy="321721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006188" y="5949280"/>
            <a:ext cx="84065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9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692696"/>
            <a:ext cx="8640960" cy="59651"/>
            <a:chOff x="0" y="501386"/>
            <a:chExt cx="9144000" cy="5965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0" y="561037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0" y="501386"/>
              <a:ext cx="9144000" cy="0"/>
            </a:xfrm>
            <a:prstGeom prst="line">
              <a:avLst/>
            </a:prstGeom>
            <a:ln w="508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51520" y="1166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처리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9102" y="980728"/>
            <a:ext cx="668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〮  </a:t>
            </a:r>
            <a:r>
              <a:rPr lang="ko-KR" altLang="en-US" sz="2400" dirty="0" smtClean="0"/>
              <a:t>데이터 전처리</a:t>
            </a:r>
            <a:endParaRPr lang="en-US" altLang="ko-KR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69804" y="4897570"/>
            <a:ext cx="26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위험운전행동 점수 </a:t>
            </a:r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1840" y="4897570"/>
            <a:ext cx="5976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0.000380*(</a:t>
            </a:r>
            <a:r>
              <a:rPr lang="ko-KR" altLang="en-US" dirty="0" err="1" smtClean="0"/>
              <a:t>급감속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급정지</a:t>
            </a:r>
            <a:r>
              <a:rPr lang="en-US" altLang="ko-KR" dirty="0" smtClean="0"/>
              <a:t>) / 2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+</a:t>
            </a:r>
          </a:p>
          <a:p>
            <a:r>
              <a:rPr lang="en-US" altLang="ko-KR" dirty="0" smtClean="0"/>
              <a:t>0.001067*</a:t>
            </a:r>
            <a:r>
              <a:rPr lang="en-US" altLang="ko-KR" dirty="0"/>
              <a:t>(</a:t>
            </a:r>
            <a:r>
              <a:rPr lang="ko-KR" altLang="en-US" dirty="0"/>
              <a:t>과속 </a:t>
            </a:r>
            <a:r>
              <a:rPr lang="en-US" altLang="ko-KR" dirty="0"/>
              <a:t>+ </a:t>
            </a:r>
            <a:r>
              <a:rPr lang="ko-KR" altLang="en-US" dirty="0" err="1"/>
              <a:t>장기과속</a:t>
            </a:r>
            <a:r>
              <a:rPr lang="en-US" altLang="ko-KR" dirty="0" smtClean="0"/>
              <a:t>) / 2</a:t>
            </a:r>
          </a:p>
          <a:p>
            <a:r>
              <a:rPr lang="en-US" altLang="ko-KR" dirty="0" smtClean="0"/>
              <a:t>	  +</a:t>
            </a:r>
          </a:p>
          <a:p>
            <a:r>
              <a:rPr lang="en-US" altLang="ko-KR" dirty="0" smtClean="0"/>
              <a:t>0.014543*(</a:t>
            </a:r>
            <a:r>
              <a:rPr lang="ko-KR" altLang="en-US" dirty="0" err="1" smtClean="0"/>
              <a:t>급가속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급출발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급좌회전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급우회전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+ </a:t>
            </a:r>
            <a:r>
              <a:rPr lang="ko-KR" altLang="en-US" dirty="0" err="1" smtClean="0"/>
              <a:t>급유턴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급앞지르기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급진로변경</a:t>
            </a:r>
            <a:r>
              <a:rPr lang="en-US" altLang="ko-KR" dirty="0" smtClean="0"/>
              <a:t>) / 7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00988"/>
            <a:ext cx="8150582" cy="2980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62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336</Words>
  <Application>Microsoft Office PowerPoint</Application>
  <PresentationFormat>화면 슬라이드 쇼(4:3)</PresentationFormat>
  <Paragraphs>150</Paragraphs>
  <Slides>14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HY견고딕</vt:lpstr>
      <vt:lpstr>HY헤드라인M</vt:lpstr>
      <vt:lpstr>맑은 고딕</vt:lpstr>
      <vt:lpstr>Arial</vt:lpstr>
      <vt:lpstr>Office 테마</vt:lpstr>
      <vt:lpstr>Microsoft 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3번</dc:title>
  <dc:creator>User</dc:creator>
  <cp:lastModifiedBy>com</cp:lastModifiedBy>
  <cp:revision>213</cp:revision>
  <dcterms:created xsi:type="dcterms:W3CDTF">2017-05-31T00:34:57Z</dcterms:created>
  <dcterms:modified xsi:type="dcterms:W3CDTF">2017-08-29T23:54:35Z</dcterms:modified>
</cp:coreProperties>
</file>