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HelveticaNeue-bold.fntdata"/><Relationship Id="rId10" Type="http://schemas.openxmlformats.org/officeDocument/2006/relationships/slide" Target="slides/slide5.xml"/><Relationship Id="rId21" Type="http://schemas.openxmlformats.org/officeDocument/2006/relationships/font" Target="fonts/HelveticaNeue-regular.fntdata"/><Relationship Id="rId13" Type="http://schemas.openxmlformats.org/officeDocument/2006/relationships/slide" Target="slides/slide8.xml"/><Relationship Id="rId24" Type="http://schemas.openxmlformats.org/officeDocument/2006/relationships/font" Target="fonts/HelveticaNeue-boldItalic.fntdata"/><Relationship Id="rId12" Type="http://schemas.openxmlformats.org/officeDocument/2006/relationships/slide" Target="slides/slide7.xml"/><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fbb36fd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bb36fd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fbb36fd1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fbb36fd1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fbb36fd1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fbb36fd1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fbf2f88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fbf2f88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bf2f88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bf2f88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fbb36fd1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fbb36fd1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b38f13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b38f13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b38f134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b38f13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fb38f13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fb38f13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fbb36fd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bb36fd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bb36fd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bb36fd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fbb36fd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fbb36fd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fbb36fd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bb36fd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bb36fd1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fbb36fd1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1123950" y="1673125"/>
            <a:ext cx="68961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Helvetica Neue"/>
                <a:ea typeface="Helvetica Neue"/>
                <a:cs typeface="Helvetica Neue"/>
                <a:sym typeface="Helvetica Neue"/>
              </a:rPr>
              <a:t>MELVIN OLIVE III</a:t>
            </a:r>
            <a:endParaRPr sz="6000">
              <a:latin typeface="Helvetica Neue"/>
              <a:ea typeface="Helvetica Neue"/>
              <a:cs typeface="Helvetica Neue"/>
              <a:sym typeface="Helvetica Neue"/>
            </a:endParaRPr>
          </a:p>
        </p:txBody>
      </p:sp>
      <p:sp>
        <p:nvSpPr>
          <p:cNvPr id="55" name="Google Shape;55;p13"/>
          <p:cNvSpPr txBox="1"/>
          <p:nvPr/>
        </p:nvSpPr>
        <p:spPr>
          <a:xfrm>
            <a:off x="1777350" y="2717375"/>
            <a:ext cx="55893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The Interview web Application</a:t>
            </a:r>
            <a:endParaRPr sz="30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37525" y="86425"/>
            <a:ext cx="455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I get User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2"/>
          <p:cNvSpPr txBox="1"/>
          <p:nvPr/>
        </p:nvSpPr>
        <p:spPr>
          <a:xfrm>
            <a:off x="256150" y="659125"/>
            <a:ext cx="3297600" cy="119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By using Jinja Loops I was able to create an active form from a HTML file to a python file which eventually added data to a JSON file. </a:t>
            </a:r>
            <a:endParaRPr/>
          </a:p>
          <a:p>
            <a:pPr indent="0" lvl="0" marL="0" rtl="0" algn="l">
              <a:spcBef>
                <a:spcPts val="0"/>
              </a:spcBef>
              <a:spcAft>
                <a:spcPts val="0"/>
              </a:spcAft>
              <a:buNone/>
            </a:pPr>
            <a:r>
              <a:t/>
            </a:r>
            <a:endParaRPr/>
          </a:p>
        </p:txBody>
      </p:sp>
      <p:cxnSp>
        <p:nvCxnSpPr>
          <p:cNvPr id="136" name="Google Shape;136;p22"/>
          <p:cNvCxnSpPr/>
          <p:nvPr/>
        </p:nvCxnSpPr>
        <p:spPr>
          <a:xfrm flipH="1" rot="10800000">
            <a:off x="3727750" y="4695350"/>
            <a:ext cx="2760300" cy="10200"/>
          </a:xfrm>
          <a:prstGeom prst="straightConnector1">
            <a:avLst/>
          </a:prstGeom>
          <a:noFill/>
          <a:ln cap="flat" cmpd="sng" w="28575">
            <a:solidFill>
              <a:schemeClr val="dk2"/>
            </a:solidFill>
            <a:prstDash val="solid"/>
            <a:round/>
            <a:headEnd len="med" w="med" type="none"/>
            <a:tailEnd len="med" w="med" type="triangle"/>
          </a:ln>
        </p:spPr>
      </p:cxnSp>
      <p:pic>
        <p:nvPicPr>
          <p:cNvPr id="137" name="Google Shape;137;p22"/>
          <p:cNvPicPr preferRelativeResize="0"/>
          <p:nvPr/>
        </p:nvPicPr>
        <p:blipFill>
          <a:blip r:embed="rId3">
            <a:alphaModFix/>
          </a:blip>
          <a:stretch>
            <a:fillRect/>
          </a:stretch>
        </p:blipFill>
        <p:spPr>
          <a:xfrm>
            <a:off x="256150" y="1955500"/>
            <a:ext cx="3297652" cy="2984375"/>
          </a:xfrm>
          <a:prstGeom prst="rect">
            <a:avLst/>
          </a:prstGeom>
          <a:noFill/>
          <a:ln>
            <a:noFill/>
          </a:ln>
        </p:spPr>
      </p:pic>
      <p:pic>
        <p:nvPicPr>
          <p:cNvPr id="138" name="Google Shape;138;p22"/>
          <p:cNvPicPr preferRelativeResize="0"/>
          <p:nvPr/>
        </p:nvPicPr>
        <p:blipFill rotWithShape="1">
          <a:blip r:embed="rId4">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b="0" l="0" r="2486" t="793"/>
          <a:stretch/>
        </p:blipFill>
        <p:spPr>
          <a:xfrm>
            <a:off x="0" y="0"/>
            <a:ext cx="9197201" cy="5143500"/>
          </a:xfrm>
          <a:prstGeom prst="rect">
            <a:avLst/>
          </a:prstGeom>
          <a:noFill/>
          <a:ln>
            <a:noFill/>
          </a:ln>
        </p:spPr>
      </p:pic>
      <p:pic>
        <p:nvPicPr>
          <p:cNvPr id="144" name="Google Shape;144;p23"/>
          <p:cNvPicPr preferRelativeResize="0"/>
          <p:nvPr/>
        </p:nvPicPr>
        <p:blipFill>
          <a:blip r:embed="rId4">
            <a:alphaModFix/>
          </a:blip>
          <a:stretch>
            <a:fillRect/>
          </a:stretch>
        </p:blipFill>
        <p:spPr>
          <a:xfrm>
            <a:off x="6467550" y="4564300"/>
            <a:ext cx="2546300" cy="42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3">
            <a:alphaModFix/>
          </a:blip>
          <a:srcRect b="0" l="0" r="0" t="1185"/>
          <a:stretch/>
        </p:blipFill>
        <p:spPr>
          <a:xfrm>
            <a:off x="0" y="0"/>
            <a:ext cx="9144000"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5"/>
          <p:cNvPicPr preferRelativeResize="0"/>
          <p:nvPr/>
        </p:nvPicPr>
        <p:blipFill rotWithShape="1">
          <a:blip r:embed="rId3">
            <a:alphaModFix/>
          </a:blip>
          <a:srcRect b="0" l="0" r="0" t="0"/>
          <a:stretch/>
        </p:blipFill>
        <p:spPr>
          <a:xfrm>
            <a:off x="0" y="0"/>
            <a:ext cx="9144000" cy="5143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CHALLENGES:</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Aggregating user information from a HTML table.</a:t>
            </a:r>
            <a:endParaRPr/>
          </a:p>
          <a:p>
            <a:pPr indent="-342900" lvl="0" marL="457200" rtl="0" algn="l">
              <a:spcBef>
                <a:spcPts val="0"/>
              </a:spcBef>
              <a:spcAft>
                <a:spcPts val="0"/>
              </a:spcAft>
              <a:buSzPts val="1800"/>
              <a:buChar char="●"/>
            </a:pPr>
            <a:r>
              <a:rPr lang="en"/>
              <a:t>Ability to store aggregated user information from a HTML table without using SQL or PHP.</a:t>
            </a:r>
            <a:endParaRPr/>
          </a:p>
          <a:p>
            <a:pPr indent="-342900" lvl="0" marL="457200" rtl="0" algn="l">
              <a:spcBef>
                <a:spcPts val="0"/>
              </a:spcBef>
              <a:spcAft>
                <a:spcPts val="0"/>
              </a:spcAft>
              <a:buSzPts val="1800"/>
              <a:buChar char="●"/>
            </a:pPr>
            <a:r>
              <a:rPr lang="en"/>
              <a:t>Login/sign in functionality</a:t>
            </a:r>
            <a:endParaRPr/>
          </a:p>
          <a:p>
            <a:pPr indent="-342900" lvl="0" marL="457200" rtl="0" algn="l">
              <a:spcBef>
                <a:spcPts val="0"/>
              </a:spcBef>
              <a:spcAft>
                <a:spcPts val="0"/>
              </a:spcAft>
              <a:buSzPts val="1800"/>
              <a:buChar char="●"/>
            </a:pPr>
            <a:r>
              <a:rPr lang="en"/>
              <a:t>The use of python, javascript, json and the Flask framework without any previous experience with the coding languages listed.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WHAT’S NEXT?</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66" name="Google Shape;16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I am able to take in user information; there needs to be a login functionality along with the ability to edit and delete the data aggregated from the user through the HTML form stored in the json file. The ability to edit the data with delete functionality will be added to the HTML page to further make this a suitable application.</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Helvetica Neue"/>
                <a:ea typeface="Helvetica Neue"/>
                <a:cs typeface="Helvetica Neue"/>
                <a:sym typeface="Helvetica Neue"/>
              </a:rPr>
              <a:t>Programming Languages:</a:t>
            </a:r>
            <a:endParaRPr sz="3000">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Python</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HTML</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CSS</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FLASK(framework)</a:t>
            </a:r>
            <a:endParaRPr sz="2400">
              <a:latin typeface="Helvetica Neue"/>
              <a:ea typeface="Helvetica Neue"/>
              <a:cs typeface="Helvetica Neue"/>
              <a:sym typeface="Helvetica Neue"/>
            </a:endParaRPr>
          </a:p>
          <a:p>
            <a:pPr indent="-381000" lvl="0" marL="457200" rtl="0" algn="l">
              <a:spcBef>
                <a:spcPts val="0"/>
              </a:spcBef>
              <a:spcAft>
                <a:spcPts val="0"/>
              </a:spcAft>
              <a:buSzPts val="2400"/>
              <a:buFont typeface="Helvetica Neue"/>
              <a:buChar char="●"/>
            </a:pPr>
            <a:r>
              <a:rPr lang="en" sz="2400">
                <a:latin typeface="Helvetica Neue"/>
                <a:ea typeface="Helvetica Neue"/>
                <a:cs typeface="Helvetica Neue"/>
                <a:sym typeface="Helvetica Neue"/>
              </a:rPr>
              <a:t>JAVASCRIPT</a:t>
            </a:r>
            <a:endParaRPr sz="2400">
              <a:latin typeface="Helvetica Neue"/>
              <a:ea typeface="Helvetica Neue"/>
              <a:cs typeface="Helvetica Neue"/>
              <a:sym typeface="Helvetica Neue"/>
            </a:endParaRPr>
          </a:p>
          <a:p>
            <a:pPr indent="-381000" lvl="1" marL="914400" rtl="0" algn="l">
              <a:spcBef>
                <a:spcPts val="0"/>
              </a:spcBef>
              <a:spcAft>
                <a:spcPts val="0"/>
              </a:spcAft>
              <a:buSzPts val="2400"/>
              <a:buFont typeface="Helvetica Neue"/>
              <a:buChar char="○"/>
            </a:pPr>
            <a:r>
              <a:rPr lang="en" sz="2400">
                <a:latin typeface="Helvetica Neue"/>
                <a:ea typeface="Helvetica Neue"/>
                <a:cs typeface="Helvetica Neue"/>
                <a:sym typeface="Helvetica Neue"/>
              </a:rPr>
              <a:t>JSON</a:t>
            </a:r>
            <a:endParaRPr sz="2400">
              <a:latin typeface="Helvetica Neue"/>
              <a:ea typeface="Helvetica Neue"/>
              <a:cs typeface="Helvetica Neue"/>
              <a:sym typeface="Helvetica Neue"/>
            </a:endParaRPr>
          </a:p>
          <a:p>
            <a:pPr indent="-381000" lvl="1" marL="914400" rtl="0" algn="l">
              <a:spcBef>
                <a:spcPts val="0"/>
              </a:spcBef>
              <a:spcAft>
                <a:spcPts val="0"/>
              </a:spcAft>
              <a:buSzPts val="2400"/>
              <a:buFont typeface="Helvetica Neue"/>
              <a:buChar char="○"/>
            </a:pPr>
            <a:r>
              <a:rPr lang="en" sz="2400">
                <a:latin typeface="Helvetica Neue"/>
                <a:ea typeface="Helvetica Neue"/>
                <a:cs typeface="Helvetica Neue"/>
                <a:sym typeface="Helvetica Neue"/>
              </a:rPr>
              <a:t>JQUERY</a:t>
            </a:r>
            <a:endParaRPr sz="2400">
              <a:latin typeface="Helvetica Neue"/>
              <a:ea typeface="Helvetica Neue"/>
              <a:cs typeface="Helvetica Neue"/>
              <a:sym typeface="Helvetica Neue"/>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6508900" y="1017725"/>
            <a:ext cx="2323401" cy="910000"/>
          </a:xfrm>
          <a:prstGeom prst="rect">
            <a:avLst/>
          </a:prstGeom>
          <a:noFill/>
          <a:ln>
            <a:noFill/>
          </a:ln>
        </p:spPr>
      </p:pic>
      <p:pic>
        <p:nvPicPr>
          <p:cNvPr id="63" name="Google Shape;63;p14"/>
          <p:cNvPicPr preferRelativeResize="0"/>
          <p:nvPr/>
        </p:nvPicPr>
        <p:blipFill>
          <a:blip r:embed="rId4">
            <a:alphaModFix/>
          </a:blip>
          <a:stretch>
            <a:fillRect/>
          </a:stretch>
        </p:blipFill>
        <p:spPr>
          <a:xfrm>
            <a:off x="7027775" y="2246776"/>
            <a:ext cx="1804525" cy="1227775"/>
          </a:xfrm>
          <a:prstGeom prst="rect">
            <a:avLst/>
          </a:prstGeom>
          <a:noFill/>
          <a:ln>
            <a:noFill/>
          </a:ln>
        </p:spPr>
      </p:pic>
      <p:pic>
        <p:nvPicPr>
          <p:cNvPr id="64" name="Google Shape;64;p14"/>
          <p:cNvPicPr preferRelativeResize="0"/>
          <p:nvPr/>
        </p:nvPicPr>
        <p:blipFill>
          <a:blip r:embed="rId5">
            <a:alphaModFix/>
          </a:blip>
          <a:stretch>
            <a:fillRect/>
          </a:stretch>
        </p:blipFill>
        <p:spPr>
          <a:xfrm>
            <a:off x="5015470" y="814783"/>
            <a:ext cx="1315850" cy="1315875"/>
          </a:xfrm>
          <a:prstGeom prst="rect">
            <a:avLst/>
          </a:prstGeom>
          <a:noFill/>
          <a:ln>
            <a:noFill/>
          </a:ln>
        </p:spPr>
      </p:pic>
      <p:pic>
        <p:nvPicPr>
          <p:cNvPr id="65" name="Google Shape;65;p14"/>
          <p:cNvPicPr preferRelativeResize="0"/>
          <p:nvPr/>
        </p:nvPicPr>
        <p:blipFill>
          <a:blip r:embed="rId6">
            <a:alphaModFix/>
          </a:blip>
          <a:stretch>
            <a:fillRect/>
          </a:stretch>
        </p:blipFill>
        <p:spPr>
          <a:xfrm>
            <a:off x="5360420" y="3793599"/>
            <a:ext cx="3471875" cy="1172696"/>
          </a:xfrm>
          <a:prstGeom prst="rect">
            <a:avLst/>
          </a:prstGeom>
          <a:noFill/>
          <a:ln>
            <a:noFill/>
          </a:ln>
        </p:spPr>
      </p:pic>
      <p:pic>
        <p:nvPicPr>
          <p:cNvPr id="66" name="Google Shape;66;p14"/>
          <p:cNvPicPr preferRelativeResize="0"/>
          <p:nvPr/>
        </p:nvPicPr>
        <p:blipFill>
          <a:blip r:embed="rId7">
            <a:alphaModFix/>
          </a:blip>
          <a:stretch>
            <a:fillRect/>
          </a:stretch>
        </p:blipFill>
        <p:spPr>
          <a:xfrm>
            <a:off x="4978838" y="2404475"/>
            <a:ext cx="1389125" cy="138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PROJECT OUTLINE:</a:t>
            </a:r>
            <a:endParaRPr>
              <a:latin typeface="Helvetica Neue"/>
              <a:ea typeface="Helvetica Neue"/>
              <a:cs typeface="Helvetica Neue"/>
              <a:sym typeface="Helvetica Neue"/>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HTML Functionality :</a:t>
            </a:r>
            <a:endParaRPr sz="1400"/>
          </a:p>
          <a:p>
            <a:pPr indent="-317500" lvl="1" marL="914400" rtl="0" algn="l">
              <a:spcBef>
                <a:spcPts val="0"/>
              </a:spcBef>
              <a:spcAft>
                <a:spcPts val="0"/>
              </a:spcAft>
              <a:buSzPts val="1400"/>
              <a:buAutoNum type="alphaLcPeriod"/>
            </a:pPr>
            <a:r>
              <a:rPr lang="en"/>
              <a:t>HomePage </a:t>
            </a:r>
            <a:endParaRPr/>
          </a:p>
          <a:p>
            <a:pPr indent="-317500" lvl="0" marL="457200" rtl="0" algn="l">
              <a:spcBef>
                <a:spcPts val="0"/>
              </a:spcBef>
              <a:spcAft>
                <a:spcPts val="0"/>
              </a:spcAft>
              <a:buSzPts val="1400"/>
              <a:buChar char="-"/>
            </a:pPr>
            <a:r>
              <a:rPr lang="en" sz="1400"/>
              <a:t>Username/Login Functionality </a:t>
            </a:r>
            <a:endParaRPr sz="1400"/>
          </a:p>
          <a:p>
            <a:pPr indent="-317500" lvl="0" marL="457200" rtl="0" algn="l">
              <a:spcBef>
                <a:spcPts val="0"/>
              </a:spcBef>
              <a:spcAft>
                <a:spcPts val="0"/>
              </a:spcAft>
              <a:buSzPts val="1400"/>
              <a:buChar char="-"/>
            </a:pPr>
            <a:r>
              <a:rPr lang="en" sz="1400"/>
              <a:t>Navigation</a:t>
            </a:r>
            <a:r>
              <a:rPr lang="en" sz="1400"/>
              <a:t> bar with FAQ page and About page </a:t>
            </a:r>
            <a:endParaRPr sz="1400"/>
          </a:p>
          <a:p>
            <a:pPr indent="-317500" lvl="1" marL="914400" rtl="0" algn="l">
              <a:spcBef>
                <a:spcPts val="0"/>
              </a:spcBef>
              <a:spcAft>
                <a:spcPts val="0"/>
              </a:spcAft>
              <a:buSzPts val="1400"/>
              <a:buAutoNum type="alphaLcPeriod"/>
            </a:pPr>
            <a:r>
              <a:rPr lang="en"/>
              <a:t>Faq Page</a:t>
            </a:r>
            <a:endParaRPr/>
          </a:p>
          <a:p>
            <a:pPr indent="-317500" lvl="0" marL="457200" rtl="0" algn="l">
              <a:spcBef>
                <a:spcPts val="0"/>
              </a:spcBef>
              <a:spcAft>
                <a:spcPts val="0"/>
              </a:spcAft>
              <a:buSzPts val="1400"/>
              <a:buChar char="-"/>
            </a:pPr>
            <a:r>
              <a:rPr lang="en" sz="1400"/>
              <a:t>Questions and Answers</a:t>
            </a:r>
            <a:endParaRPr sz="1400"/>
          </a:p>
          <a:p>
            <a:pPr indent="-317500" lvl="1" marL="914400" rtl="0" algn="l">
              <a:spcBef>
                <a:spcPts val="0"/>
              </a:spcBef>
              <a:spcAft>
                <a:spcPts val="0"/>
              </a:spcAft>
              <a:buSzPts val="1400"/>
              <a:buAutoNum type="alphaLcPeriod"/>
            </a:pPr>
            <a:r>
              <a:rPr lang="en"/>
              <a:t>About Page </a:t>
            </a:r>
            <a:endParaRPr/>
          </a:p>
          <a:p>
            <a:pPr indent="-317500" lvl="1" marL="914400" rtl="0" algn="l">
              <a:spcBef>
                <a:spcPts val="0"/>
              </a:spcBef>
              <a:spcAft>
                <a:spcPts val="0"/>
              </a:spcAft>
              <a:buSzPts val="1400"/>
              <a:buAutoNum type="alphaLcPeriod"/>
            </a:pPr>
            <a:r>
              <a:rPr lang="en"/>
              <a:t>Interviews Page </a:t>
            </a:r>
            <a:endParaRPr/>
          </a:p>
          <a:p>
            <a:pPr indent="-317500" lvl="0" marL="457200" rtl="0" algn="l">
              <a:spcBef>
                <a:spcPts val="0"/>
              </a:spcBef>
              <a:spcAft>
                <a:spcPts val="0"/>
              </a:spcAft>
              <a:buSzPts val="1400"/>
              <a:buChar char="-"/>
            </a:pPr>
            <a:r>
              <a:rPr lang="en" sz="1400"/>
              <a:t>User information </a:t>
            </a:r>
            <a:endParaRPr sz="1400"/>
          </a:p>
          <a:p>
            <a:pPr indent="-317500" lvl="1" marL="914400" rtl="0" algn="l">
              <a:spcBef>
                <a:spcPts val="0"/>
              </a:spcBef>
              <a:spcAft>
                <a:spcPts val="0"/>
              </a:spcAft>
              <a:buSzPts val="1400"/>
              <a:buAutoNum type="alphaLcPeriod"/>
            </a:pPr>
            <a:r>
              <a:rPr lang="en"/>
              <a:t>Candidate Page</a:t>
            </a:r>
            <a:endParaRPr/>
          </a:p>
          <a:p>
            <a:pPr indent="-342900" lvl="0" marL="457200" rtl="0" algn="l">
              <a:spcBef>
                <a:spcPts val="0"/>
              </a:spcBef>
              <a:spcAft>
                <a:spcPts val="0"/>
              </a:spcAft>
              <a:buSzPts val="1800"/>
              <a:buChar char="-"/>
            </a:pPr>
            <a:r>
              <a:rPr lang="en" sz="1400"/>
              <a:t>Create new candidates through this page </a:t>
            </a:r>
            <a:endParaRPr sz="1400"/>
          </a:p>
          <a:p>
            <a:pPr indent="0" lvl="0" marL="457200" rtl="0" algn="l">
              <a:spcBef>
                <a:spcPts val="1600"/>
              </a:spcBef>
              <a:spcAft>
                <a:spcPts val="0"/>
              </a:spcAft>
              <a:buNone/>
            </a:pPr>
            <a:r>
              <a:rPr lang="en" sz="1400"/>
              <a:t>d</a:t>
            </a:r>
            <a:r>
              <a:rPr lang="en" sz="1400"/>
              <a:t>.  HomePage</a:t>
            </a:r>
            <a:endParaRPr sz="1400"/>
          </a:p>
          <a:p>
            <a:pPr indent="0" lvl="0" marL="0" rtl="0" algn="l">
              <a:spcBef>
                <a:spcPts val="1600"/>
              </a:spcBef>
              <a:spcAft>
                <a:spcPts val="0"/>
              </a:spcAft>
              <a:buNone/>
            </a:pPr>
            <a:r>
              <a:rPr lang="en" sz="1400"/>
              <a:t>2. Sign Up Process </a:t>
            </a:r>
            <a:endParaRPr sz="1400"/>
          </a:p>
          <a:p>
            <a:pPr indent="0" lvl="0" marL="0" rtl="0" algn="l">
              <a:spcBef>
                <a:spcPts val="1600"/>
              </a:spcBef>
              <a:spcAft>
                <a:spcPts val="1600"/>
              </a:spcAft>
              <a:buNone/>
            </a:pPr>
            <a:r>
              <a:t/>
            </a:r>
            <a:endParaRPr sz="1400"/>
          </a:p>
        </p:txBody>
      </p:sp>
      <p:pic>
        <p:nvPicPr>
          <p:cNvPr id="73" name="Google Shape;73;p15"/>
          <p:cNvPicPr preferRelativeResize="0"/>
          <p:nvPr/>
        </p:nvPicPr>
        <p:blipFill rotWithShape="1">
          <a:blip r:embed="rId3">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6"/>
          <p:cNvSpPr txBox="1"/>
          <p:nvPr/>
        </p:nvSpPr>
        <p:spPr>
          <a:xfrm>
            <a:off x="430325" y="1116825"/>
            <a:ext cx="3924300" cy="292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 project is developed using the Flask framework. </a:t>
            </a:r>
            <a:endParaRPr/>
          </a:p>
          <a:p>
            <a:pPr indent="-317500" lvl="0" marL="457200" rtl="0" algn="l">
              <a:spcBef>
                <a:spcPts val="0"/>
              </a:spcBef>
              <a:spcAft>
                <a:spcPts val="0"/>
              </a:spcAft>
              <a:buSzPts val="1400"/>
              <a:buChar char="●"/>
            </a:pPr>
            <a:r>
              <a:rPr lang="en"/>
              <a:t>Within this Flask framework I utilized different programming languages to develop the project.</a:t>
            </a:r>
            <a:endParaRPr/>
          </a:p>
          <a:p>
            <a:pPr indent="-317500" lvl="0" marL="457200" rtl="0" algn="l">
              <a:spcBef>
                <a:spcPts val="0"/>
              </a:spcBef>
              <a:spcAft>
                <a:spcPts val="0"/>
              </a:spcAft>
              <a:buSzPts val="1400"/>
              <a:buChar char="●"/>
            </a:pPr>
            <a:r>
              <a:rPr lang="en"/>
              <a:t>Static folders are designated for styling the application.</a:t>
            </a:r>
            <a:endParaRPr/>
          </a:p>
          <a:p>
            <a:pPr indent="-317500" lvl="0" marL="457200" rtl="0" algn="l">
              <a:spcBef>
                <a:spcPts val="0"/>
              </a:spcBef>
              <a:spcAft>
                <a:spcPts val="0"/>
              </a:spcAft>
              <a:buSzPts val="1400"/>
              <a:buChar char="●"/>
            </a:pPr>
            <a:r>
              <a:rPr lang="en"/>
              <a:t>The template folder is designated for all html functionality or html files.</a:t>
            </a:r>
            <a:endParaRPr/>
          </a:p>
          <a:p>
            <a:pPr indent="-317500" lvl="0" marL="457200" rtl="0" algn="l">
              <a:spcBef>
                <a:spcPts val="0"/>
              </a:spcBef>
              <a:spcAft>
                <a:spcPts val="0"/>
              </a:spcAft>
              <a:buSzPts val="1400"/>
              <a:buChar char="●"/>
            </a:pPr>
            <a:r>
              <a:rPr lang="en"/>
              <a:t>Python files typically do not have a designated folder along with json files.</a:t>
            </a:r>
            <a:endParaRPr/>
          </a:p>
          <a:p>
            <a:pPr indent="0" lvl="0" marL="457200" rtl="0" algn="l">
              <a:spcBef>
                <a:spcPts val="0"/>
              </a:spcBef>
              <a:spcAft>
                <a:spcPts val="0"/>
              </a:spcAft>
              <a:buNone/>
            </a:pPr>
            <a:r>
              <a:t/>
            </a:r>
            <a:endParaRPr/>
          </a:p>
        </p:txBody>
      </p:sp>
      <p:pic>
        <p:nvPicPr>
          <p:cNvPr id="80" name="Google Shape;80;p16"/>
          <p:cNvPicPr preferRelativeResize="0"/>
          <p:nvPr/>
        </p:nvPicPr>
        <p:blipFill rotWithShape="1">
          <a:blip r:embed="rId3">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 got Started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7"/>
          <p:cNvSpPr txBox="1"/>
          <p:nvPr/>
        </p:nvSpPr>
        <p:spPr>
          <a:xfrm>
            <a:off x="430325" y="1116825"/>
            <a:ext cx="3924300" cy="2008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 began developing the project with HTML/CSS two programming languages I already had familiarity with. </a:t>
            </a:r>
            <a:endParaRPr/>
          </a:p>
          <a:p>
            <a:pPr indent="-317500" lvl="0" marL="457200" rtl="0" algn="l">
              <a:spcBef>
                <a:spcPts val="0"/>
              </a:spcBef>
              <a:spcAft>
                <a:spcPts val="0"/>
              </a:spcAft>
              <a:buSzPts val="1400"/>
              <a:buChar char="●"/>
            </a:pPr>
            <a:r>
              <a:rPr lang="en"/>
              <a:t>Next began the use of Python some javascript and eventually Json data aggregated from a html form. </a:t>
            </a:r>
            <a:endParaRPr/>
          </a:p>
        </p:txBody>
      </p:sp>
      <p:pic>
        <p:nvPicPr>
          <p:cNvPr id="87" name="Google Shape;87;p17"/>
          <p:cNvPicPr preferRelativeResize="0"/>
          <p:nvPr/>
        </p:nvPicPr>
        <p:blipFill rotWithShape="1">
          <a:blip r:embed="rId3">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179300" y="424650"/>
            <a:ext cx="542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Does Everything Tie 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8"/>
          <p:cNvSpPr txBox="1"/>
          <p:nvPr/>
        </p:nvSpPr>
        <p:spPr>
          <a:xfrm>
            <a:off x="186425" y="1106625"/>
            <a:ext cx="2582100" cy="109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 central key component of the project is a active HTML form. </a:t>
            </a:r>
            <a:endParaRPr/>
          </a:p>
        </p:txBody>
      </p:sp>
      <p:pic>
        <p:nvPicPr>
          <p:cNvPr id="94" name="Google Shape;94;p18"/>
          <p:cNvPicPr preferRelativeResize="0"/>
          <p:nvPr/>
        </p:nvPicPr>
        <p:blipFill>
          <a:blip r:embed="rId3">
            <a:alphaModFix/>
          </a:blip>
          <a:stretch>
            <a:fillRect/>
          </a:stretch>
        </p:blipFill>
        <p:spPr>
          <a:xfrm>
            <a:off x="2839250" y="1106625"/>
            <a:ext cx="3649750" cy="2926701"/>
          </a:xfrm>
          <a:prstGeom prst="rect">
            <a:avLst/>
          </a:prstGeom>
          <a:noFill/>
          <a:ln>
            <a:noFill/>
          </a:ln>
        </p:spPr>
      </p:pic>
      <p:pic>
        <p:nvPicPr>
          <p:cNvPr id="95" name="Google Shape;95;p18"/>
          <p:cNvPicPr preferRelativeResize="0"/>
          <p:nvPr/>
        </p:nvPicPr>
        <p:blipFill rotWithShape="1">
          <a:blip r:embed="rId4">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9"/>
          <p:cNvSpPr txBox="1"/>
          <p:nvPr/>
        </p:nvSpPr>
        <p:spPr>
          <a:xfrm>
            <a:off x="311700" y="1082475"/>
            <a:ext cx="2582100" cy="109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HTML form passes information from the user to a local </a:t>
            </a:r>
            <a:r>
              <a:rPr lang="en"/>
              <a:t>database.</a:t>
            </a:r>
            <a:endParaRPr/>
          </a:p>
          <a:p>
            <a:pPr indent="0" lvl="0" marL="0" rtl="0" algn="l">
              <a:spcBef>
                <a:spcPts val="0"/>
              </a:spcBef>
              <a:spcAft>
                <a:spcPts val="0"/>
              </a:spcAft>
              <a:buNone/>
            </a:pPr>
            <a:r>
              <a:t/>
            </a:r>
            <a:endParaRPr/>
          </a:p>
        </p:txBody>
      </p:sp>
      <p:pic>
        <p:nvPicPr>
          <p:cNvPr id="102" name="Google Shape;102;p19"/>
          <p:cNvPicPr preferRelativeResize="0"/>
          <p:nvPr/>
        </p:nvPicPr>
        <p:blipFill>
          <a:blip r:embed="rId3">
            <a:alphaModFix/>
          </a:blip>
          <a:stretch>
            <a:fillRect/>
          </a:stretch>
        </p:blipFill>
        <p:spPr>
          <a:xfrm>
            <a:off x="3004825" y="3565476"/>
            <a:ext cx="3443850" cy="271874"/>
          </a:xfrm>
          <a:prstGeom prst="rect">
            <a:avLst/>
          </a:prstGeom>
          <a:noFill/>
          <a:ln>
            <a:noFill/>
          </a:ln>
        </p:spPr>
      </p:pic>
      <p:pic>
        <p:nvPicPr>
          <p:cNvPr id="103" name="Google Shape;103;p19"/>
          <p:cNvPicPr preferRelativeResize="0"/>
          <p:nvPr/>
        </p:nvPicPr>
        <p:blipFill>
          <a:blip r:embed="rId4">
            <a:alphaModFix/>
          </a:blip>
          <a:stretch>
            <a:fillRect/>
          </a:stretch>
        </p:blipFill>
        <p:spPr>
          <a:xfrm>
            <a:off x="3004837" y="4391450"/>
            <a:ext cx="3443850" cy="519300"/>
          </a:xfrm>
          <a:prstGeom prst="rect">
            <a:avLst/>
          </a:prstGeom>
          <a:noFill/>
          <a:ln>
            <a:noFill/>
          </a:ln>
        </p:spPr>
      </p:pic>
      <p:cxnSp>
        <p:nvCxnSpPr>
          <p:cNvPr id="104" name="Google Shape;104;p19"/>
          <p:cNvCxnSpPr>
            <a:stCxn id="105" idx="2"/>
            <a:endCxn id="102" idx="0"/>
          </p:cNvCxnSpPr>
          <p:nvPr/>
        </p:nvCxnSpPr>
        <p:spPr>
          <a:xfrm>
            <a:off x="4726750" y="2879376"/>
            <a:ext cx="0" cy="6861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9"/>
          <p:cNvCxnSpPr>
            <a:stCxn id="102" idx="2"/>
            <a:endCxn id="103" idx="0"/>
          </p:cNvCxnSpPr>
          <p:nvPr/>
        </p:nvCxnSpPr>
        <p:spPr>
          <a:xfrm>
            <a:off x="4726750" y="3837350"/>
            <a:ext cx="0" cy="554100"/>
          </a:xfrm>
          <a:prstGeom prst="straightConnector1">
            <a:avLst/>
          </a:prstGeom>
          <a:noFill/>
          <a:ln cap="flat" cmpd="sng" w="9525">
            <a:solidFill>
              <a:schemeClr val="dk2"/>
            </a:solidFill>
            <a:prstDash val="solid"/>
            <a:round/>
            <a:headEnd len="med" w="med" type="none"/>
            <a:tailEnd len="med" w="med" type="triangle"/>
          </a:ln>
        </p:spPr>
      </p:cxnSp>
      <p:pic>
        <p:nvPicPr>
          <p:cNvPr id="107" name="Google Shape;107;p19"/>
          <p:cNvPicPr preferRelativeResize="0"/>
          <p:nvPr/>
        </p:nvPicPr>
        <p:blipFill>
          <a:blip r:embed="rId5">
            <a:alphaModFix/>
          </a:blip>
          <a:stretch>
            <a:fillRect/>
          </a:stretch>
        </p:blipFill>
        <p:spPr>
          <a:xfrm>
            <a:off x="3004838" y="249775"/>
            <a:ext cx="3443848" cy="2761588"/>
          </a:xfrm>
          <a:prstGeom prst="rect">
            <a:avLst/>
          </a:prstGeom>
          <a:noFill/>
          <a:ln>
            <a:noFill/>
          </a:ln>
        </p:spPr>
      </p:pic>
      <p:pic>
        <p:nvPicPr>
          <p:cNvPr id="108" name="Google Shape;108;p19"/>
          <p:cNvPicPr preferRelativeResize="0"/>
          <p:nvPr/>
        </p:nvPicPr>
        <p:blipFill rotWithShape="1">
          <a:blip r:embed="rId6">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37525" y="86425"/>
            <a:ext cx="455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I get User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0"/>
          <p:cNvSpPr txBox="1"/>
          <p:nvPr/>
        </p:nvSpPr>
        <p:spPr>
          <a:xfrm>
            <a:off x="256150" y="659125"/>
            <a:ext cx="3053400" cy="119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By using Jinja Loops I was able to create an active form from a HTML file to a python file which eventually added data to a JSON file. </a:t>
            </a:r>
            <a:endParaRPr/>
          </a:p>
          <a:p>
            <a:pPr indent="0" lvl="0" marL="0" rtl="0" algn="l">
              <a:spcBef>
                <a:spcPts val="0"/>
              </a:spcBef>
              <a:spcAft>
                <a:spcPts val="0"/>
              </a:spcAft>
              <a:buNone/>
            </a:pPr>
            <a:r>
              <a:t/>
            </a:r>
            <a:endParaRPr/>
          </a:p>
        </p:txBody>
      </p:sp>
      <p:cxnSp>
        <p:nvCxnSpPr>
          <p:cNvPr id="115" name="Google Shape;115;p20"/>
          <p:cNvCxnSpPr/>
          <p:nvPr/>
        </p:nvCxnSpPr>
        <p:spPr>
          <a:xfrm>
            <a:off x="5657925" y="4156475"/>
            <a:ext cx="901800" cy="9000"/>
          </a:xfrm>
          <a:prstGeom prst="straightConnector1">
            <a:avLst/>
          </a:prstGeom>
          <a:noFill/>
          <a:ln cap="flat" cmpd="sng" w="28575">
            <a:solidFill>
              <a:schemeClr val="dk2"/>
            </a:solidFill>
            <a:prstDash val="solid"/>
            <a:round/>
            <a:headEnd len="med" w="med" type="none"/>
            <a:tailEnd len="med" w="med" type="triangle"/>
          </a:ln>
        </p:spPr>
      </p:cxnSp>
      <p:cxnSp>
        <p:nvCxnSpPr>
          <p:cNvPr id="116" name="Google Shape;116;p20"/>
          <p:cNvCxnSpPr/>
          <p:nvPr/>
        </p:nvCxnSpPr>
        <p:spPr>
          <a:xfrm>
            <a:off x="5657925" y="3202675"/>
            <a:ext cx="901800" cy="9000"/>
          </a:xfrm>
          <a:prstGeom prst="straightConnector1">
            <a:avLst/>
          </a:prstGeom>
          <a:noFill/>
          <a:ln cap="flat" cmpd="sng" w="28575">
            <a:solidFill>
              <a:schemeClr val="dk2"/>
            </a:solidFill>
            <a:prstDash val="solid"/>
            <a:round/>
            <a:headEnd len="med" w="med" type="none"/>
            <a:tailEnd len="med" w="med" type="triangle"/>
          </a:ln>
        </p:spPr>
      </p:cxnSp>
      <p:cxnSp>
        <p:nvCxnSpPr>
          <p:cNvPr id="117" name="Google Shape;117;p20"/>
          <p:cNvCxnSpPr/>
          <p:nvPr/>
        </p:nvCxnSpPr>
        <p:spPr>
          <a:xfrm>
            <a:off x="3309550" y="3721800"/>
            <a:ext cx="10500" cy="1421700"/>
          </a:xfrm>
          <a:prstGeom prst="straightConnector1">
            <a:avLst/>
          </a:prstGeom>
          <a:noFill/>
          <a:ln cap="flat" cmpd="sng" w="76200">
            <a:solidFill>
              <a:schemeClr val="dk2"/>
            </a:solidFill>
            <a:prstDash val="solid"/>
            <a:round/>
            <a:headEnd len="med" w="med" type="none"/>
            <a:tailEnd len="med" w="med" type="triangle"/>
          </a:ln>
        </p:spPr>
      </p:cxnSp>
      <p:cxnSp>
        <p:nvCxnSpPr>
          <p:cNvPr id="118" name="Google Shape;118;p20"/>
          <p:cNvCxnSpPr/>
          <p:nvPr/>
        </p:nvCxnSpPr>
        <p:spPr>
          <a:xfrm>
            <a:off x="5657925" y="5069525"/>
            <a:ext cx="901800" cy="9000"/>
          </a:xfrm>
          <a:prstGeom prst="straightConnector1">
            <a:avLst/>
          </a:prstGeom>
          <a:noFill/>
          <a:ln cap="flat" cmpd="sng" w="28575">
            <a:solidFill>
              <a:schemeClr val="dk2"/>
            </a:solidFill>
            <a:prstDash val="solid"/>
            <a:round/>
            <a:headEnd len="med" w="med" type="none"/>
            <a:tailEnd len="med" w="med" type="triangle"/>
          </a:ln>
        </p:spPr>
      </p:cxnSp>
      <p:cxnSp>
        <p:nvCxnSpPr>
          <p:cNvPr id="119" name="Google Shape;119;p20"/>
          <p:cNvCxnSpPr/>
          <p:nvPr/>
        </p:nvCxnSpPr>
        <p:spPr>
          <a:xfrm>
            <a:off x="5657925" y="4733025"/>
            <a:ext cx="901800" cy="9000"/>
          </a:xfrm>
          <a:prstGeom prst="straightConnector1">
            <a:avLst/>
          </a:prstGeom>
          <a:noFill/>
          <a:ln cap="flat" cmpd="sng" w="28575">
            <a:solidFill>
              <a:schemeClr val="dk2"/>
            </a:solidFill>
            <a:prstDash val="solid"/>
            <a:round/>
            <a:headEnd len="med" w="med" type="none"/>
            <a:tailEnd len="med" w="med" type="triangle"/>
          </a:ln>
        </p:spPr>
      </p:cxnSp>
      <p:pic>
        <p:nvPicPr>
          <p:cNvPr id="120" name="Google Shape;120;p20"/>
          <p:cNvPicPr preferRelativeResize="0"/>
          <p:nvPr/>
        </p:nvPicPr>
        <p:blipFill rotWithShape="1">
          <a:blip r:embed="rId3">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0" y="0"/>
            <a:ext cx="9144001" cy="2239500"/>
          </a:xfrm>
          <a:prstGeom prst="rect">
            <a:avLst/>
          </a:prstGeom>
          <a:noFill/>
          <a:ln>
            <a:noFill/>
          </a:ln>
        </p:spPr>
      </p:pic>
      <p:sp>
        <p:nvSpPr>
          <p:cNvPr id="126" name="Google Shape;126;p21"/>
          <p:cNvSpPr txBox="1"/>
          <p:nvPr/>
        </p:nvSpPr>
        <p:spPr>
          <a:xfrm>
            <a:off x="2920125" y="67425"/>
            <a:ext cx="59325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FFFFFF"/>
                </a:solidFill>
              </a:rPr>
              <a:t>] Jinja Loops</a:t>
            </a:r>
            <a:endParaRPr sz="7200">
              <a:solidFill>
                <a:srgbClr val="FFFFFF"/>
              </a:solidFill>
            </a:endParaRPr>
          </a:p>
        </p:txBody>
      </p:sp>
      <p:pic>
        <p:nvPicPr>
          <p:cNvPr id="127" name="Google Shape;127;p21"/>
          <p:cNvPicPr preferRelativeResize="0"/>
          <p:nvPr/>
        </p:nvPicPr>
        <p:blipFill>
          <a:blip r:embed="rId4">
            <a:alphaModFix/>
          </a:blip>
          <a:stretch>
            <a:fillRect/>
          </a:stretch>
        </p:blipFill>
        <p:spPr>
          <a:xfrm>
            <a:off x="0" y="2709550"/>
            <a:ext cx="9144000" cy="300650"/>
          </a:xfrm>
          <a:prstGeom prst="rect">
            <a:avLst/>
          </a:prstGeom>
          <a:noFill/>
          <a:ln>
            <a:noFill/>
          </a:ln>
        </p:spPr>
      </p:pic>
      <p:sp>
        <p:nvSpPr>
          <p:cNvPr id="128" name="Google Shape;128;p21"/>
          <p:cNvSpPr txBox="1"/>
          <p:nvPr/>
        </p:nvSpPr>
        <p:spPr>
          <a:xfrm>
            <a:off x="245900" y="3422175"/>
            <a:ext cx="8606700" cy="85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By utilizing a button type for submit once the user clicks the submit button the form data will be used by the JINJA loops </a:t>
            </a:r>
            <a:endParaRPr/>
          </a:p>
          <a:p>
            <a:pPr indent="-317500" lvl="0" marL="457200" rtl="0" algn="l">
              <a:spcBef>
                <a:spcPts val="0"/>
              </a:spcBef>
              <a:spcAft>
                <a:spcPts val="0"/>
              </a:spcAft>
              <a:buSzPts val="1400"/>
              <a:buAutoNum type="arabicPeriod"/>
            </a:pPr>
            <a:r>
              <a:rPr lang="en"/>
              <a:t>Next the form data will be posted to python for use to store in a json file.</a:t>
            </a:r>
            <a:endParaRPr/>
          </a:p>
        </p:txBody>
      </p:sp>
      <p:cxnSp>
        <p:nvCxnSpPr>
          <p:cNvPr id="129" name="Google Shape;129;p21"/>
          <p:cNvCxnSpPr/>
          <p:nvPr/>
        </p:nvCxnSpPr>
        <p:spPr>
          <a:xfrm rot="10800000">
            <a:off x="1731450" y="122225"/>
            <a:ext cx="1049100" cy="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