
<file path=[Content_Types].xml><?xml version="1.0" encoding="utf-8"?>
<Types xmlns="http://schemas.openxmlformats.org/package/2006/content-types">
  <Default Extension="emf" ContentType="image/x-em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3"/>
  </p:sldMasterIdLst>
  <p:notesMasterIdLst>
    <p:notesMasterId r:id="rId24"/>
  </p:notesMasterIdLst>
  <p:handoutMasterIdLst>
    <p:handoutMasterId r:id="rId25"/>
  </p:handoutMasterIdLst>
  <p:sldIdLst>
    <p:sldId id="256" r:id="rId4"/>
    <p:sldId id="281" r:id="rId5"/>
    <p:sldId id="282" r:id="rId6"/>
    <p:sldId id="260" r:id="rId7"/>
    <p:sldId id="261" r:id="rId8"/>
    <p:sldId id="268" r:id="rId9"/>
    <p:sldId id="283" r:id="rId10"/>
    <p:sldId id="310" r:id="rId11"/>
    <p:sldId id="311" r:id="rId12"/>
    <p:sldId id="312" r:id="rId13"/>
    <p:sldId id="313" r:id="rId14"/>
    <p:sldId id="314" r:id="rId15"/>
    <p:sldId id="315" r:id="rId16"/>
    <p:sldId id="284" r:id="rId17"/>
    <p:sldId id="271" r:id="rId18"/>
    <p:sldId id="285" r:id="rId19"/>
    <p:sldId id="274" r:id="rId20"/>
    <p:sldId id="272" r:id="rId21"/>
    <p:sldId id="331" r:id="rId22"/>
    <p:sldId id="307" r:id="rId23"/>
  </p:sldIdLst>
  <p:sldSz cx="12192000" cy="6858000"/>
  <p:notesSz cx="6858000" cy="9144000"/>
  <p:embeddedFontLst>
    <p:embeddedFont>
      <p:font typeface="微软雅黑" panose="020B0503020204020204" charset="-122"/>
      <p:regular r:id="rId30"/>
    </p:embeddedFont>
    <p:embeddedFont>
      <p:font typeface="汉仪旗黑-55简" panose="00020600040101010101" charset="-122"/>
      <p:regular r:id="rId31"/>
    </p:embeddedFont>
    <p:embeddedFont>
      <p:font typeface="Calibri" panose="020F0502020204030204" charset="0"/>
      <p:regular r:id="rId32"/>
      <p:bold r:id="rId33"/>
      <p:italic r:id="rId34"/>
      <p:boldItalic r:id="rId35"/>
    </p:embeddedFont>
    <p:embeddedFont>
      <p:font typeface="华文行楷" panose="02010800040101010101" charset="-122"/>
      <p:regular r:id="rId36"/>
    </p:embeddedFont>
    <p:embeddedFont>
      <p:font typeface="华文新魏" panose="02010800040101010101" charset="-122"/>
      <p:regular r:id="rId37"/>
    </p:embeddedFont>
  </p:embeddedFontLst>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2" userDrawn="1">
          <p15:clr>
            <a:srgbClr val="A4A3A4"/>
          </p15:clr>
        </p15:guide>
        <p15:guide id="2" pos="38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3E7871"/>
    <a:srgbClr val="FFFFFF"/>
    <a:srgbClr val="27776D"/>
    <a:srgbClr val="9DC0BC"/>
    <a:srgbClr val="E9F5F5"/>
    <a:srgbClr val="9DD5D6"/>
    <a:srgbClr val="93BBD7"/>
    <a:srgbClr val="0077C1"/>
    <a:srgbClr val="E8E8E8"/>
    <a:srgbClr val="038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66" d="100"/>
          <a:sy n="66" d="100"/>
        </p:scale>
        <p:origin x="-2256" y="-1146"/>
      </p:cViewPr>
      <p:guideLst>
        <p:guide orient="horz" pos="2282"/>
        <p:guide pos="38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gs" Target="tags/tag153.xml"/><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1" name="TextBox 10"/>
          <p:cNvSpPr txBox="1"/>
          <p:nvPr userDrawn="1"/>
        </p:nvSpPr>
        <p:spPr>
          <a:xfrm>
            <a:off x="615934" y="67395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109.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110.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emf"/></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11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11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4" Type="http://schemas.openxmlformats.org/officeDocument/2006/relationships/slideLayout" Target="../slideLayouts/slideLayout8.xml"/><Relationship Id="rId23" Type="http://schemas.openxmlformats.org/officeDocument/2006/relationships/tags" Target="../tags/tag135.xml"/><Relationship Id="rId22" Type="http://schemas.openxmlformats.org/officeDocument/2006/relationships/tags" Target="../tags/tag134.xml"/><Relationship Id="rId21" Type="http://schemas.openxmlformats.org/officeDocument/2006/relationships/tags" Target="../tags/tag133.xml"/><Relationship Id="rId20" Type="http://schemas.openxmlformats.org/officeDocument/2006/relationships/tags" Target="../tags/tag132.xml"/><Relationship Id="rId2" Type="http://schemas.openxmlformats.org/officeDocument/2006/relationships/tags" Target="../tags/tag114.xml"/><Relationship Id="rId19" Type="http://schemas.openxmlformats.org/officeDocument/2006/relationships/tags" Target="../tags/tag131.xml"/><Relationship Id="rId18" Type="http://schemas.openxmlformats.org/officeDocument/2006/relationships/tags" Target="../tags/tag130.xml"/><Relationship Id="rId17" Type="http://schemas.openxmlformats.org/officeDocument/2006/relationships/tags" Target="../tags/tag129.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tags" Target="../tags/tag1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136.xml"/><Relationship Id="rId2" Type="http://schemas.openxmlformats.org/officeDocument/2006/relationships/image" Target="../media/image16.png"/><Relationship Id="rId1" Type="http://schemas.openxmlformats.org/officeDocument/2006/relationships/image" Target="../media/image15.jpeg"/></Relationships>
</file>

<file path=ppt/slides/_rels/slide18.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image" Target="../media/image17.emf"/><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0" Type="http://schemas.openxmlformats.org/officeDocument/2006/relationships/slideLayout" Target="../slideLayouts/slideLayout8.xml"/><Relationship Id="rId2" Type="http://schemas.openxmlformats.org/officeDocument/2006/relationships/tags" Target="../tags/tag138.xml"/><Relationship Id="rId19" Type="http://schemas.openxmlformats.org/officeDocument/2006/relationships/tags" Target="../tags/tag151.xml"/><Relationship Id="rId18" Type="http://schemas.openxmlformats.org/officeDocument/2006/relationships/image" Target="../media/image19.emf"/><Relationship Id="rId17" Type="http://schemas.openxmlformats.org/officeDocument/2006/relationships/tags" Target="../tags/tag150.xml"/><Relationship Id="rId16" Type="http://schemas.openxmlformats.org/officeDocument/2006/relationships/tags" Target="../tags/tag149.xml"/><Relationship Id="rId15" Type="http://schemas.openxmlformats.org/officeDocument/2006/relationships/tags" Target="../tags/tag148.xml"/><Relationship Id="rId14" Type="http://schemas.openxmlformats.org/officeDocument/2006/relationships/image" Target="../media/image3.emf"/><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image" Target="../media/image18.emf"/><Relationship Id="rId1" Type="http://schemas.openxmlformats.org/officeDocument/2006/relationships/tags" Target="../tags/tag137.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9.emf"/><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image" Target="../media/image20.emf"/></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7" Type="http://schemas.openxmlformats.org/officeDocument/2006/relationships/slideLayout" Target="../slideLayouts/slideLayout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18.xml"/><Relationship Id="rId2" Type="http://schemas.openxmlformats.org/officeDocument/2006/relationships/image" Target="../media/image2.png"/><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6" Type="http://schemas.openxmlformats.org/officeDocument/2006/relationships/slideLayout" Target="../slideLayouts/slideLayout8.xml"/><Relationship Id="rId25" Type="http://schemas.openxmlformats.org/officeDocument/2006/relationships/tags" Target="../tags/tag43.xml"/><Relationship Id="rId24" Type="http://schemas.openxmlformats.org/officeDocument/2006/relationships/tags" Target="../tags/tag42.xml"/><Relationship Id="rId23" Type="http://schemas.openxmlformats.org/officeDocument/2006/relationships/tags" Target="../tags/tag41.xml"/><Relationship Id="rId22" Type="http://schemas.openxmlformats.org/officeDocument/2006/relationships/tags" Target="../tags/tag40.xml"/><Relationship Id="rId21" Type="http://schemas.openxmlformats.org/officeDocument/2006/relationships/tags" Target="../tags/tag39.xml"/><Relationship Id="rId20" Type="http://schemas.openxmlformats.org/officeDocument/2006/relationships/tags" Target="../tags/tag38.xml"/><Relationship Id="rId2" Type="http://schemas.openxmlformats.org/officeDocument/2006/relationships/tags" Target="../tags/tag20.xml"/><Relationship Id="rId19" Type="http://schemas.openxmlformats.org/officeDocument/2006/relationships/tags" Target="../tags/tag37.xml"/><Relationship Id="rId18" Type="http://schemas.openxmlformats.org/officeDocument/2006/relationships/tags" Target="../tags/tag36.xml"/><Relationship Id="rId17" Type="http://schemas.openxmlformats.org/officeDocument/2006/relationships/tags" Target="../tags/tag35.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4" Type="http://schemas.openxmlformats.org/officeDocument/2006/relationships/slideLayout" Target="../slideLayouts/slideLayout8.xml"/><Relationship Id="rId63" Type="http://schemas.openxmlformats.org/officeDocument/2006/relationships/tags" Target="../tags/tag106.xml"/><Relationship Id="rId62" Type="http://schemas.openxmlformats.org/officeDocument/2006/relationships/tags" Target="../tags/tag105.xml"/><Relationship Id="rId61" Type="http://schemas.openxmlformats.org/officeDocument/2006/relationships/tags" Target="../tags/tag104.xml"/><Relationship Id="rId60" Type="http://schemas.openxmlformats.org/officeDocument/2006/relationships/tags" Target="../tags/tag103.xml"/><Relationship Id="rId6" Type="http://schemas.openxmlformats.org/officeDocument/2006/relationships/tags" Target="../tags/tag49.xml"/><Relationship Id="rId59" Type="http://schemas.openxmlformats.org/officeDocument/2006/relationships/tags" Target="../tags/tag102.xml"/><Relationship Id="rId58" Type="http://schemas.openxmlformats.org/officeDocument/2006/relationships/tags" Target="../tags/tag101.xml"/><Relationship Id="rId57" Type="http://schemas.openxmlformats.org/officeDocument/2006/relationships/tags" Target="../tags/tag100.xml"/><Relationship Id="rId56" Type="http://schemas.openxmlformats.org/officeDocument/2006/relationships/tags" Target="../tags/tag99.xml"/><Relationship Id="rId55" Type="http://schemas.openxmlformats.org/officeDocument/2006/relationships/tags" Target="../tags/tag98.xml"/><Relationship Id="rId54" Type="http://schemas.openxmlformats.org/officeDocument/2006/relationships/tags" Target="../tags/tag97.xml"/><Relationship Id="rId53" Type="http://schemas.openxmlformats.org/officeDocument/2006/relationships/tags" Target="../tags/tag96.xml"/><Relationship Id="rId52" Type="http://schemas.openxmlformats.org/officeDocument/2006/relationships/tags" Target="../tags/tag95.xml"/><Relationship Id="rId51" Type="http://schemas.openxmlformats.org/officeDocument/2006/relationships/tags" Target="../tags/tag94.xml"/><Relationship Id="rId50" Type="http://schemas.openxmlformats.org/officeDocument/2006/relationships/tags" Target="../tags/tag93.xml"/><Relationship Id="rId5" Type="http://schemas.openxmlformats.org/officeDocument/2006/relationships/tags" Target="../tags/tag48.xml"/><Relationship Id="rId49" Type="http://schemas.openxmlformats.org/officeDocument/2006/relationships/tags" Target="../tags/tag92.xml"/><Relationship Id="rId48" Type="http://schemas.openxmlformats.org/officeDocument/2006/relationships/tags" Target="../tags/tag91.xml"/><Relationship Id="rId47" Type="http://schemas.openxmlformats.org/officeDocument/2006/relationships/tags" Target="../tags/tag90.xml"/><Relationship Id="rId46" Type="http://schemas.openxmlformats.org/officeDocument/2006/relationships/tags" Target="../tags/tag89.xml"/><Relationship Id="rId45" Type="http://schemas.openxmlformats.org/officeDocument/2006/relationships/tags" Target="../tags/tag88.xml"/><Relationship Id="rId44" Type="http://schemas.openxmlformats.org/officeDocument/2006/relationships/tags" Target="../tags/tag87.xml"/><Relationship Id="rId43" Type="http://schemas.openxmlformats.org/officeDocument/2006/relationships/tags" Target="../tags/tag86.xml"/><Relationship Id="rId42" Type="http://schemas.openxmlformats.org/officeDocument/2006/relationships/tags" Target="../tags/tag85.xml"/><Relationship Id="rId41" Type="http://schemas.openxmlformats.org/officeDocument/2006/relationships/tags" Target="../tags/tag84.xml"/><Relationship Id="rId40" Type="http://schemas.openxmlformats.org/officeDocument/2006/relationships/tags" Target="../tags/tag83.xml"/><Relationship Id="rId4" Type="http://schemas.openxmlformats.org/officeDocument/2006/relationships/tags" Target="../tags/tag47.xml"/><Relationship Id="rId39" Type="http://schemas.openxmlformats.org/officeDocument/2006/relationships/tags" Target="../tags/tag82.xml"/><Relationship Id="rId38" Type="http://schemas.openxmlformats.org/officeDocument/2006/relationships/tags" Target="../tags/tag81.xml"/><Relationship Id="rId37" Type="http://schemas.openxmlformats.org/officeDocument/2006/relationships/tags" Target="../tags/tag80.xml"/><Relationship Id="rId36" Type="http://schemas.openxmlformats.org/officeDocument/2006/relationships/tags" Target="../tags/tag79.xml"/><Relationship Id="rId35" Type="http://schemas.openxmlformats.org/officeDocument/2006/relationships/tags" Target="../tags/tag78.xml"/><Relationship Id="rId34" Type="http://schemas.openxmlformats.org/officeDocument/2006/relationships/tags" Target="../tags/tag77.xml"/><Relationship Id="rId33" Type="http://schemas.openxmlformats.org/officeDocument/2006/relationships/tags" Target="../tags/tag76.xml"/><Relationship Id="rId32" Type="http://schemas.openxmlformats.org/officeDocument/2006/relationships/tags" Target="../tags/tag75.xml"/><Relationship Id="rId31" Type="http://schemas.openxmlformats.org/officeDocument/2006/relationships/tags" Target="../tags/tag74.xml"/><Relationship Id="rId30" Type="http://schemas.openxmlformats.org/officeDocument/2006/relationships/tags" Target="../tags/tag73.xml"/><Relationship Id="rId3" Type="http://schemas.openxmlformats.org/officeDocument/2006/relationships/tags" Target="../tags/tag46.xml"/><Relationship Id="rId29" Type="http://schemas.openxmlformats.org/officeDocument/2006/relationships/tags" Target="../tags/tag72.xml"/><Relationship Id="rId28" Type="http://schemas.openxmlformats.org/officeDocument/2006/relationships/tags" Target="../tags/tag71.xml"/><Relationship Id="rId27" Type="http://schemas.openxmlformats.org/officeDocument/2006/relationships/tags" Target="../tags/tag70.xml"/><Relationship Id="rId26" Type="http://schemas.openxmlformats.org/officeDocument/2006/relationships/tags" Target="../tags/tag69.xml"/><Relationship Id="rId25" Type="http://schemas.openxmlformats.org/officeDocument/2006/relationships/tags" Target="../tags/tag68.xml"/><Relationship Id="rId24" Type="http://schemas.openxmlformats.org/officeDocument/2006/relationships/tags" Target="../tags/tag67.xml"/><Relationship Id="rId23" Type="http://schemas.openxmlformats.org/officeDocument/2006/relationships/tags" Target="../tags/tag66.xml"/><Relationship Id="rId22" Type="http://schemas.openxmlformats.org/officeDocument/2006/relationships/tags" Target="../tags/tag65.xml"/><Relationship Id="rId21" Type="http://schemas.openxmlformats.org/officeDocument/2006/relationships/tags" Target="../tags/tag64.xml"/><Relationship Id="rId20" Type="http://schemas.openxmlformats.org/officeDocument/2006/relationships/tags" Target="../tags/tag63.xml"/><Relationship Id="rId2" Type="http://schemas.openxmlformats.org/officeDocument/2006/relationships/tags" Target="../tags/tag45.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tags" Target="../tags/tag4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10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108.xml"/><Relationship Id="rId2" Type="http://schemas.openxmlformats.org/officeDocument/2006/relationships/image" Target="../media/image6.png"/><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 name="椭圆 48"/>
          <p:cNvSpPr/>
          <p:nvPr/>
        </p:nvSpPr>
        <p:spPr>
          <a:xfrm>
            <a:off x="-1699937" y="764464"/>
            <a:ext cx="5776637" cy="5776637"/>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542373" y="-514350"/>
            <a:ext cx="1905000" cy="1905000"/>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8" name="组合 77"/>
          <p:cNvGrpSpPr/>
          <p:nvPr/>
        </p:nvGrpSpPr>
        <p:grpSpPr>
          <a:xfrm>
            <a:off x="1362623" y="815909"/>
            <a:ext cx="3453389" cy="473634"/>
            <a:chOff x="1724928" y="1746074"/>
            <a:chExt cx="3898389" cy="2028784"/>
          </a:xfrm>
        </p:grpSpPr>
        <p:sp>
          <p:nvSpPr>
            <p:cNvPr id="10" name="文本框 9"/>
            <p:cNvSpPr txBox="1"/>
            <p:nvPr/>
          </p:nvSpPr>
          <p:spPr>
            <a:xfrm>
              <a:off x="1724928" y="2206408"/>
              <a:ext cx="3898389" cy="1568450"/>
            </a:xfrm>
            <a:prstGeom prst="rect">
              <a:avLst/>
            </a:prstGeom>
            <a:noFill/>
          </p:spPr>
          <p:txBody>
            <a:bodyPr wrap="square" rtlCol="0">
              <a:noAutofit/>
            </a:bodyPr>
            <a:lstStyle/>
            <a:p>
              <a:pPr algn="ctr"/>
              <a:r>
                <a:rPr lang="zh-CN" altLang="en-US" sz="2400" dirty="0">
                  <a:solidFill>
                    <a:srgbClr val="27776D"/>
                  </a:solidFill>
                  <a:effectLst>
                    <a:outerShdw blurRad="38100" dist="38100" dir="2700000" algn="tl">
                      <a:srgbClr val="000000">
                        <a:alpha val="43137"/>
                      </a:srgbClr>
                    </a:outerShdw>
                  </a:effectLst>
                  <a:cs typeface="+mn-ea"/>
                  <a:sym typeface="+mn-lt"/>
                </a:rPr>
                <a:t>《软件安全》论文汇报</a:t>
              </a:r>
              <a:endParaRPr lang="zh-CN" altLang="en-US" sz="2400" dirty="0">
                <a:solidFill>
                  <a:srgbClr val="27776D"/>
                </a:solidFill>
                <a:effectLst>
                  <a:outerShdw blurRad="38100" dist="38100" dir="2700000" algn="tl">
                    <a:srgbClr val="000000">
                      <a:alpha val="43137"/>
                    </a:srgbClr>
                  </a:outerShdw>
                </a:effectLst>
                <a:cs typeface="+mn-ea"/>
                <a:sym typeface="+mn-lt"/>
              </a:endParaRPr>
            </a:p>
          </p:txBody>
        </p:sp>
        <p:sp>
          <p:nvSpPr>
            <p:cNvPr id="54" name="文本框 53"/>
            <p:cNvSpPr txBox="1"/>
            <p:nvPr/>
          </p:nvSpPr>
          <p:spPr>
            <a:xfrm>
              <a:off x="2387766" y="1746113"/>
              <a:ext cx="381000" cy="460375"/>
            </a:xfrm>
            <a:prstGeom prst="rect">
              <a:avLst/>
            </a:prstGeom>
            <a:noFill/>
          </p:spPr>
          <p:txBody>
            <a:bodyPr wrap="square" rtlCol="0">
              <a:spAutoFit/>
            </a:bodyPr>
            <a:lstStyle/>
            <a:p>
              <a:pPr algn="ctr"/>
              <a:endParaRPr lang="zh-CN" altLang="en-US" sz="2400" dirty="0">
                <a:solidFill>
                  <a:srgbClr val="27776D"/>
                </a:solidFill>
                <a:effectLst>
                  <a:outerShdw blurRad="38100" dist="38100" dir="2700000" algn="tl">
                    <a:srgbClr val="000000">
                      <a:alpha val="43137"/>
                    </a:srgbClr>
                  </a:outerShdw>
                </a:effectLst>
                <a:cs typeface="+mn-ea"/>
                <a:sym typeface="+mn-lt"/>
              </a:endParaRPr>
            </a:p>
          </p:txBody>
        </p:sp>
        <p:sp>
          <p:nvSpPr>
            <p:cNvPr id="55" name="文本框 54"/>
            <p:cNvSpPr txBox="1"/>
            <p:nvPr/>
          </p:nvSpPr>
          <p:spPr>
            <a:xfrm>
              <a:off x="2848493" y="1746074"/>
              <a:ext cx="381000" cy="460375"/>
            </a:xfrm>
            <a:prstGeom prst="rect">
              <a:avLst/>
            </a:prstGeom>
            <a:noFill/>
          </p:spPr>
          <p:txBody>
            <a:bodyPr wrap="square" rtlCol="0">
              <a:spAutoFit/>
            </a:bodyPr>
            <a:lstStyle/>
            <a:p>
              <a:pPr algn="ctr"/>
              <a:endParaRPr lang="zh-CN" altLang="en-US" sz="2400" dirty="0">
                <a:solidFill>
                  <a:srgbClr val="27776D"/>
                </a:solidFill>
                <a:effectLst>
                  <a:outerShdw blurRad="38100" dist="38100" dir="2700000" algn="tl">
                    <a:srgbClr val="000000">
                      <a:alpha val="43137"/>
                    </a:srgbClr>
                  </a:outerShdw>
                </a:effectLst>
                <a:cs typeface="+mn-ea"/>
                <a:sym typeface="+mn-lt"/>
              </a:endParaRPr>
            </a:p>
          </p:txBody>
        </p:sp>
        <p:sp>
          <p:nvSpPr>
            <p:cNvPr id="56" name="文本框 55"/>
            <p:cNvSpPr txBox="1"/>
            <p:nvPr/>
          </p:nvSpPr>
          <p:spPr>
            <a:xfrm>
              <a:off x="3401826" y="1746113"/>
              <a:ext cx="381000" cy="460375"/>
            </a:xfrm>
            <a:prstGeom prst="rect">
              <a:avLst/>
            </a:prstGeom>
            <a:noFill/>
          </p:spPr>
          <p:txBody>
            <a:bodyPr wrap="square" rtlCol="0">
              <a:spAutoFit/>
            </a:bodyPr>
            <a:lstStyle/>
            <a:p>
              <a:pPr algn="ctr"/>
              <a:endParaRPr lang="zh-CN" altLang="en-US" sz="2400" dirty="0">
                <a:solidFill>
                  <a:srgbClr val="27776D"/>
                </a:solidFill>
                <a:effectLst>
                  <a:outerShdw blurRad="38100" dist="38100" dir="2700000" algn="tl">
                    <a:srgbClr val="000000">
                      <a:alpha val="43137"/>
                    </a:srgbClr>
                  </a:outerShdw>
                </a:effectLst>
                <a:cs typeface="+mn-ea"/>
                <a:sym typeface="+mn-lt"/>
              </a:endParaRPr>
            </a:p>
          </p:txBody>
        </p:sp>
      </p:grpSp>
      <p:sp>
        <p:nvSpPr>
          <p:cNvPr id="11" name="文本框 10"/>
          <p:cNvSpPr txBox="1"/>
          <p:nvPr/>
        </p:nvSpPr>
        <p:spPr>
          <a:xfrm>
            <a:off x="-85725" y="1785620"/>
            <a:ext cx="12756515" cy="1952625"/>
          </a:xfrm>
          <a:prstGeom prst="rect">
            <a:avLst/>
          </a:prstGeom>
          <a:noFill/>
        </p:spPr>
        <p:txBody>
          <a:bodyPr wrap="square" rtlCol="0">
            <a:noAutofit/>
          </a:bodyPr>
          <a:lstStyle/>
          <a:p>
            <a:pPr algn="ctr"/>
            <a:r>
              <a:rPr lang="zh-CN" altLang="en-US" sz="4500" spc="300" dirty="0">
                <a:latin typeface="Helvetica" charset="0"/>
                <a:ea typeface="Helvetica" charset="0"/>
                <a:cs typeface="Helvetica" charset="0"/>
                <a:sym typeface="+mn-lt"/>
              </a:rPr>
              <a:t>An Empirical Study of Deep Learning Models for Vulnerability</a:t>
            </a:r>
            <a:r>
              <a:rPr lang="en-US" altLang="zh-CN" sz="4500" spc="300" dirty="0">
                <a:latin typeface="Helvetica" charset="0"/>
                <a:ea typeface="Helvetica" charset="0"/>
                <a:cs typeface="Helvetica" charset="0"/>
                <a:sym typeface="+mn-lt"/>
              </a:rPr>
              <a:t> Detection</a:t>
            </a:r>
            <a:endParaRPr lang="en-US" altLang="zh-CN" sz="4500" spc="300" dirty="0">
              <a:latin typeface="Helvetica" charset="0"/>
              <a:ea typeface="Helvetica" charset="0"/>
              <a:cs typeface="Helvetica" charset="0"/>
              <a:sym typeface="+mn-lt"/>
            </a:endParaRPr>
          </a:p>
        </p:txBody>
      </p:sp>
      <p:sp>
        <p:nvSpPr>
          <p:cNvPr id="32" name="椭圆 31"/>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p:cNvSpPr txBox="1"/>
          <p:nvPr/>
        </p:nvSpPr>
        <p:spPr>
          <a:xfrm>
            <a:off x="510184" y="3830583"/>
            <a:ext cx="11565301" cy="829945"/>
          </a:xfrm>
          <a:prstGeom prst="rect">
            <a:avLst/>
          </a:prstGeom>
          <a:noFill/>
        </p:spPr>
        <p:txBody>
          <a:bodyPr wrap="square" rtlCol="0">
            <a:noAutofit/>
          </a:bodyPr>
          <a:lstStyle/>
          <a:p>
            <a:r>
              <a:rPr lang="zh-CN" altLang="en-US" sz="2400"/>
              <a:t>——</a:t>
            </a:r>
            <a:r>
              <a:rPr sz="2400"/>
              <a:t>Benjamin Steenhoek</a:t>
            </a:r>
            <a:r>
              <a:rPr lang="zh-CN" altLang="en-US" sz="2400"/>
              <a:t>，Md Mahbubur Rahman，Richard Jiles，Wei Le</a:t>
            </a:r>
            <a:endParaRPr lang="zh-CN" altLang="en-US" sz="2400"/>
          </a:p>
        </p:txBody>
      </p:sp>
      <p:grpSp>
        <p:nvGrpSpPr>
          <p:cNvPr id="69" name="组合 68"/>
          <p:cNvGrpSpPr/>
          <p:nvPr/>
        </p:nvGrpSpPr>
        <p:grpSpPr>
          <a:xfrm>
            <a:off x="2478632" y="4910891"/>
            <a:ext cx="4000891" cy="627946"/>
            <a:chOff x="1654175" y="4908847"/>
            <a:chExt cx="1905245" cy="645160"/>
          </a:xfrm>
        </p:grpSpPr>
        <p:sp>
          <p:nvSpPr>
            <p:cNvPr id="65" name="矩形: 圆角 64"/>
            <p:cNvSpPr/>
            <p:nvPr/>
          </p:nvSpPr>
          <p:spPr>
            <a:xfrm>
              <a:off x="1654175" y="4908884"/>
              <a:ext cx="1905245" cy="400110"/>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文本框 65"/>
            <p:cNvSpPr txBox="1"/>
            <p:nvPr/>
          </p:nvSpPr>
          <p:spPr>
            <a:xfrm>
              <a:off x="1678254" y="4908847"/>
              <a:ext cx="1867498" cy="645160"/>
            </a:xfrm>
            <a:prstGeom prst="rect">
              <a:avLst/>
            </a:prstGeom>
            <a:noFill/>
          </p:spPr>
          <p:txBody>
            <a:bodyPr wrap="square" rtlCol="0">
              <a:noAutofit/>
            </a:bodyPr>
            <a:lstStyle/>
            <a:p>
              <a:pPr algn="dist"/>
              <a:r>
                <a:rPr lang="en-US" altLang="zh-CN" dirty="0" smtClean="0">
                  <a:solidFill>
                    <a:schemeClr val="bg1"/>
                  </a:solidFill>
                  <a:cs typeface="+mn-ea"/>
                  <a:sym typeface="+mn-lt"/>
                </a:rPr>
                <a:t>2213038 </a:t>
              </a:r>
              <a:r>
                <a:rPr lang="zh-CN" altLang="en-US" dirty="0" smtClean="0">
                  <a:solidFill>
                    <a:schemeClr val="bg1"/>
                  </a:solidFill>
                  <a:cs typeface="+mn-ea"/>
                  <a:sym typeface="+mn-lt"/>
                </a:rPr>
                <a:t>宋常秀 密码科学与技术</a:t>
              </a:r>
              <a:endParaRPr lang="zh-CN" altLang="en-US" dirty="0">
                <a:solidFill>
                  <a:schemeClr val="bg1"/>
                </a:solidFill>
                <a:cs typeface="+mn-ea"/>
                <a:sym typeface="+mn-lt"/>
              </a:endParaRPr>
            </a:p>
          </p:txBody>
        </p:sp>
      </p:grpSp>
      <p:sp>
        <p:nvSpPr>
          <p:cNvPr id="77" name="椭圆 76"/>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2518486" y="5414642"/>
            <a:ext cx="3947532" cy="627946"/>
            <a:chOff x="1654175" y="4908847"/>
            <a:chExt cx="1905245" cy="645160"/>
          </a:xfrm>
        </p:grpSpPr>
        <p:sp>
          <p:nvSpPr>
            <p:cNvPr id="8" name="矩形: 圆角 64"/>
            <p:cNvSpPr/>
            <p:nvPr/>
          </p:nvSpPr>
          <p:spPr>
            <a:xfrm>
              <a:off x="1654175" y="4908884"/>
              <a:ext cx="1905245" cy="400110"/>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9" name="文本框 8"/>
            <p:cNvSpPr txBox="1"/>
            <p:nvPr/>
          </p:nvSpPr>
          <p:spPr>
            <a:xfrm>
              <a:off x="1678254" y="4908847"/>
              <a:ext cx="1867498" cy="645160"/>
            </a:xfrm>
            <a:prstGeom prst="rect">
              <a:avLst/>
            </a:prstGeom>
            <a:noFill/>
          </p:spPr>
          <p:txBody>
            <a:bodyPr wrap="square" rtlCol="0">
              <a:noAutofit/>
            </a:bodyPr>
            <a:p>
              <a:pPr algn="dist"/>
              <a:r>
                <a:rPr lang="en-US" altLang="zh-CN" dirty="0" smtClean="0">
                  <a:solidFill>
                    <a:schemeClr val="bg1"/>
                  </a:solidFill>
                  <a:cs typeface="+mn-ea"/>
                  <a:sym typeface="+mn-lt"/>
                </a:rPr>
                <a:t>2212794 </a:t>
              </a:r>
              <a:r>
                <a:rPr lang="zh-CN" altLang="en-US" dirty="0" smtClean="0">
                  <a:solidFill>
                    <a:schemeClr val="bg1"/>
                  </a:solidFill>
                  <a:cs typeface="+mn-ea"/>
                  <a:sym typeface="+mn-lt"/>
                </a:rPr>
                <a:t>曹瑜 密码科学与技术</a:t>
              </a:r>
              <a:endParaRPr lang="zh-CN" altLang="en-US" dirty="0">
                <a:solidFill>
                  <a:schemeClr val="bg1"/>
                </a:solidFill>
                <a:cs typeface="+mn-ea"/>
                <a:sym typeface="+mn-lt"/>
              </a:endParaRPr>
            </a:p>
          </p:txBody>
        </p:sp>
      </p:grpSp>
      <p:grpSp>
        <p:nvGrpSpPr>
          <p:cNvPr id="12" name="组合 11"/>
          <p:cNvGrpSpPr/>
          <p:nvPr/>
        </p:nvGrpSpPr>
        <p:grpSpPr>
          <a:xfrm>
            <a:off x="2518486" y="5904536"/>
            <a:ext cx="3947532" cy="627946"/>
            <a:chOff x="1654175" y="4908847"/>
            <a:chExt cx="1905245" cy="645160"/>
          </a:xfrm>
        </p:grpSpPr>
        <p:sp>
          <p:nvSpPr>
            <p:cNvPr id="13" name="矩形: 圆角 64"/>
            <p:cNvSpPr/>
            <p:nvPr/>
          </p:nvSpPr>
          <p:spPr>
            <a:xfrm>
              <a:off x="1654175" y="4908884"/>
              <a:ext cx="1905245" cy="400110"/>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4" name="文本框 13"/>
            <p:cNvSpPr txBox="1"/>
            <p:nvPr/>
          </p:nvSpPr>
          <p:spPr>
            <a:xfrm>
              <a:off x="1678279" y="4908847"/>
              <a:ext cx="1867473" cy="645160"/>
            </a:xfrm>
            <a:prstGeom prst="rect">
              <a:avLst/>
            </a:prstGeom>
            <a:noFill/>
          </p:spPr>
          <p:txBody>
            <a:bodyPr wrap="square" rtlCol="0">
              <a:noAutofit/>
            </a:bodyPr>
            <a:p>
              <a:pPr algn="dist"/>
              <a:r>
                <a:rPr lang="en-US" altLang="zh-CN" dirty="0" smtClean="0">
                  <a:solidFill>
                    <a:schemeClr val="bg1"/>
                  </a:solidFill>
                  <a:cs typeface="+mn-ea"/>
                  <a:sym typeface="+mn-lt"/>
                </a:rPr>
                <a:t>2213473 </a:t>
              </a:r>
              <a:r>
                <a:rPr lang="zh-CN" altLang="en-US" dirty="0" smtClean="0">
                  <a:solidFill>
                    <a:schemeClr val="bg1"/>
                  </a:solidFill>
                  <a:cs typeface="+mn-ea"/>
                  <a:sym typeface="+mn-lt"/>
                </a:rPr>
                <a:t>陈育全 密码科学与技术</a:t>
              </a:r>
              <a:endParaRPr lang="zh-CN" altLang="en-US" dirty="0">
                <a:solidFill>
                  <a:schemeClr val="bg1"/>
                </a:solidFill>
                <a:cs typeface="+mn-ea"/>
                <a:sym typeface="+mn-lt"/>
              </a:endParaRPr>
            </a:p>
          </p:txBody>
        </p:sp>
      </p:grpSp>
      <p:sp>
        <p:nvSpPr>
          <p:cNvPr id="15" name="圆角矩形 14"/>
          <p:cNvSpPr/>
          <p:nvPr userDrawn="1"/>
        </p:nvSpPr>
        <p:spPr>
          <a:xfrm>
            <a:off x="1378248" y="5414721"/>
            <a:ext cx="858876" cy="328024"/>
          </a:xfrm>
          <a:prstGeom prst="roundRect">
            <a:avLst/>
          </a:prstGeom>
          <a:solidFill>
            <a:srgbClr val="27776D">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r>
              <a:rPr lang="zh-CN" altLang="en-US">
                <a:solidFill>
                  <a:srgbClr val="FFFFFF"/>
                </a:solidFill>
              </a:rPr>
              <a:t>  组员：</a:t>
            </a:r>
            <a:endParaRPr lang="zh-CN" altLang="en-US">
              <a:solidFill>
                <a:srgbClr val="FFFFFF"/>
              </a:solidFill>
            </a:endParaRPr>
          </a:p>
        </p:txBody>
      </p:sp>
      <p:sp>
        <p:nvSpPr>
          <p:cNvPr id="16" name="圆角矩形 15"/>
          <p:cNvSpPr/>
          <p:nvPr userDrawn="1"/>
        </p:nvSpPr>
        <p:spPr>
          <a:xfrm>
            <a:off x="1255239" y="4910931"/>
            <a:ext cx="1104894" cy="389397"/>
          </a:xfrm>
          <a:prstGeom prst="roundRect">
            <a:avLst/>
          </a:prstGeom>
          <a:solidFill>
            <a:srgbClr val="27776D">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r>
              <a:rPr lang="zh-CN" altLang="en-US">
                <a:solidFill>
                  <a:srgbClr val="FFFFFF"/>
                </a:solidFill>
              </a:rPr>
              <a:t>  汇报人：</a:t>
            </a:r>
            <a:endParaRPr lang="zh-CN" altLang="en-US">
              <a:solidFill>
                <a:srgbClr val="FFFFFF"/>
              </a:solidFill>
            </a:endParaRPr>
          </a:p>
        </p:txBody>
      </p:sp>
      <p:sp>
        <p:nvSpPr>
          <p:cNvPr id="2" name="文本框 1"/>
          <p:cNvSpPr txBox="1"/>
          <p:nvPr userDrawn="1"/>
        </p:nvSpPr>
        <p:spPr>
          <a:xfrm>
            <a:off x="7549772" y="5615595"/>
            <a:ext cx="8766572" cy="802941"/>
          </a:xfrm>
          <a:prstGeom prst="rect">
            <a:avLst/>
          </a:prstGeom>
        </p:spPr>
        <p:txBody>
          <a:bodyPr wrap="none" rtlCol="0">
            <a:noAutofit/>
          </a:bodyPr>
          <a:p>
            <a:pPr algn="l"/>
            <a:r>
              <a:rPr lang="zh-CN" altLang="en-US" sz="1200"/>
              <a:t>2023 IEEE/ACM 45th International</a:t>
            </a:r>
            <a:endParaRPr lang="zh-CN" altLang="en-US" sz="1200"/>
          </a:p>
          <a:p>
            <a:pPr algn="l"/>
            <a:endParaRPr lang="zh-CN" altLang="en-US" sz="1200"/>
          </a:p>
          <a:p>
            <a:pPr algn="l"/>
            <a:r>
              <a:rPr lang="zh-CN" altLang="en-US" sz="1200"/>
              <a:t>Conference on Software Engineering (ICSE)</a:t>
            </a:r>
            <a:endParaRPr lang="zh-CN" altLang="en-US" sz="12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609829" y="4696430"/>
            <a:ext cx="9642245" cy="1505030"/>
            <a:chOff x="5571129" y="1932727"/>
            <a:chExt cx="4325345" cy="1505030"/>
          </a:xfrm>
        </p:grpSpPr>
        <p:sp>
          <p:nvSpPr>
            <p:cNvPr id="25" name="文本框 24"/>
            <p:cNvSpPr txBox="1"/>
            <p:nvPr/>
          </p:nvSpPr>
          <p:spPr>
            <a:xfrm>
              <a:off x="5571129" y="1932727"/>
              <a:ext cx="1733551" cy="460375"/>
            </a:xfrm>
            <a:prstGeom prst="rect">
              <a:avLst/>
            </a:prstGeom>
            <a:noFill/>
          </p:spPr>
          <p:txBody>
            <a:bodyPr wrap="square" rtlCol="0">
              <a:spAutoFit/>
            </a:bodyPr>
            <a:lstStyle/>
            <a:p>
              <a:r>
                <a:rPr lang="zh-CN" altLang="en-US" sz="2400" dirty="0">
                  <a:cs typeface="+mn-ea"/>
                  <a:sym typeface="+mn-lt"/>
                </a:rPr>
                <a:t>发现</a:t>
              </a:r>
              <a:endParaRPr lang="zh-CN" altLang="en-US" sz="2400" dirty="0">
                <a:cs typeface="+mn-ea"/>
                <a:sym typeface="+mn-lt"/>
              </a:endParaRPr>
            </a:p>
          </p:txBody>
        </p:sp>
        <p:sp>
          <p:nvSpPr>
            <p:cNvPr id="26" name="文本框 25"/>
            <p:cNvSpPr txBox="1"/>
            <p:nvPr/>
          </p:nvSpPr>
          <p:spPr>
            <a:xfrm>
              <a:off x="5571129" y="2423027"/>
              <a:ext cx="4325345" cy="1014730"/>
            </a:xfrm>
            <a:prstGeom prst="rect">
              <a:avLst/>
            </a:prstGeom>
            <a:noFill/>
          </p:spPr>
          <p:txBody>
            <a:bodyPr wrap="square" rtlCol="0">
              <a:spAutoFit/>
            </a:bodyPr>
            <a:lstStyle/>
            <a:p>
              <a:endParaRPr lang="zh-CN" altLang="en-US" sz="2000" spc="300" dirty="0">
                <a:cs typeface="+mn-ea"/>
                <a:sym typeface="+mn-lt"/>
              </a:endParaRPr>
            </a:p>
            <a:p>
              <a:r>
                <a:rPr lang="zh-CN" altLang="en-US" sz="2000" spc="300" dirty="0">
                  <a:cs typeface="+mn-ea"/>
                  <a:sym typeface="+mn-lt"/>
                </a:rPr>
                <a:t>存在；</a:t>
              </a:r>
              <a:endParaRPr lang="zh-CN" altLang="en-US" sz="2000" spc="300" dirty="0">
                <a:cs typeface="+mn-ea"/>
                <a:sym typeface="+mn-lt"/>
              </a:endParaRPr>
            </a:p>
            <a:p>
              <a:r>
                <a:rPr lang="en-US" altLang="zh-CN" sz="2000" spc="300" dirty="0">
                  <a:cs typeface="+mn-ea"/>
                  <a:sym typeface="+mn-lt"/>
                </a:rPr>
                <a:t>if</a:t>
              </a:r>
              <a:r>
                <a:rPr lang="zh-CN" altLang="en-US" sz="2000" spc="300" dirty="0">
                  <a:cs typeface="+mn-ea"/>
                  <a:sym typeface="+mn-lt"/>
                </a:rPr>
                <a:t>，</a:t>
              </a:r>
              <a:r>
                <a:rPr lang="en-US" altLang="zh-CN" sz="2000" spc="300" dirty="0">
                  <a:cs typeface="+mn-ea"/>
                  <a:sym typeface="+mn-lt"/>
                </a:rPr>
                <a:t>goto</a:t>
              </a:r>
              <a:r>
                <a:rPr lang="zh-CN" altLang="en-US" sz="2000" spc="300" dirty="0">
                  <a:cs typeface="+mn-ea"/>
                  <a:sym typeface="+mn-lt"/>
                </a:rPr>
                <a:t>，</a:t>
              </a:r>
              <a:r>
                <a:rPr lang="en-US" altLang="zh-CN" sz="2000" spc="300" dirty="0">
                  <a:cs typeface="+mn-ea"/>
                  <a:sym typeface="+mn-lt"/>
                </a:rPr>
                <a:t>while</a:t>
              </a:r>
              <a:r>
                <a:rPr lang="zh-CN" altLang="en-US" sz="2000" spc="300" dirty="0">
                  <a:cs typeface="+mn-ea"/>
                  <a:sym typeface="+mn-lt"/>
                </a:rPr>
                <a:t>三种特性对模型预测的阻碍较大。</a:t>
              </a:r>
              <a:endParaRPr lang="zh-CN" altLang="en-US" sz="2000" spc="300" dirty="0">
                <a:cs typeface="+mn-ea"/>
                <a:sym typeface="+mn-lt"/>
              </a:endParaRPr>
            </a:p>
          </p:txBody>
        </p:sp>
      </p:grpSp>
      <p:grpSp>
        <p:nvGrpSpPr>
          <p:cNvPr id="30" name="组合 29"/>
          <p:cNvGrpSpPr/>
          <p:nvPr/>
        </p:nvGrpSpPr>
        <p:grpSpPr>
          <a:xfrm>
            <a:off x="752547" y="4582161"/>
            <a:ext cx="742950" cy="742950"/>
            <a:chOff x="495300" y="2762250"/>
            <a:chExt cx="742950" cy="742950"/>
          </a:xfrm>
        </p:grpSpPr>
        <p:sp>
          <p:nvSpPr>
            <p:cNvPr id="31" name="椭圆 30"/>
            <p:cNvSpPr/>
            <p:nvPr/>
          </p:nvSpPr>
          <p:spPr>
            <a:xfrm>
              <a:off x="495300" y="2762250"/>
              <a:ext cx="742950" cy="74295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2" name="图片 31"/>
            <p:cNvPicPr>
              <a:picLocks noChangeAspect="1"/>
            </p:cNvPicPr>
            <p:nvPr/>
          </p:nvPicPr>
          <p:blipFill>
            <a:blip r:embed="rId1" cstate="screen"/>
            <a:stretch>
              <a:fillRect/>
            </a:stretch>
          </p:blipFill>
          <p:spPr>
            <a:xfrm>
              <a:off x="695325" y="2949087"/>
              <a:ext cx="342900" cy="369277"/>
            </a:xfrm>
            <a:prstGeom prst="rect">
              <a:avLst/>
            </a:prstGeom>
          </p:spPr>
        </p:pic>
      </p:grpSp>
      <p:sp>
        <p:nvSpPr>
          <p:cNvPr id="36" name="文本框 35"/>
          <p:cNvSpPr txBox="1"/>
          <p:nvPr/>
        </p:nvSpPr>
        <p:spPr>
          <a:xfrm>
            <a:off x="1273473" y="440520"/>
            <a:ext cx="9028738" cy="843315"/>
          </a:xfrm>
          <a:prstGeom prst="rect">
            <a:avLst/>
          </a:prstGeom>
          <a:noFill/>
        </p:spPr>
        <p:txBody>
          <a:bodyPr wrap="square">
            <a:noAutofit/>
          </a:bodyPr>
          <a:lstStyle/>
          <a:p>
            <a:r>
              <a:rPr lang="zh-CN" altLang="en-US" sz="2400" spc="400" dirty="0">
                <a:solidFill>
                  <a:schemeClr val="tx1">
                    <a:lumMod val="85000"/>
                    <a:lumOff val="15000"/>
                  </a:schemeClr>
                </a:solidFill>
                <a:cs typeface="+mn-ea"/>
                <a:sym typeface="+mn-lt"/>
              </a:rPr>
              <a:t>RQ</a:t>
            </a:r>
            <a:r>
              <a:rPr lang="en-US" altLang="zh-CN" sz="2400" spc="400" dirty="0">
                <a:solidFill>
                  <a:schemeClr val="tx1">
                    <a:lumMod val="85000"/>
                    <a:lumOff val="15000"/>
                  </a:schemeClr>
                </a:solidFill>
                <a:cs typeface="+mn-ea"/>
                <a:sym typeface="+mn-lt"/>
              </a:rPr>
              <a:t>3</a:t>
            </a:r>
            <a:r>
              <a:rPr lang="zh-CN" altLang="en-US" sz="2400" spc="400" dirty="0">
                <a:solidFill>
                  <a:schemeClr val="tx1">
                    <a:lumMod val="85000"/>
                    <a:lumOff val="15000"/>
                  </a:schemeClr>
                </a:solidFill>
                <a:cs typeface="+mn-ea"/>
                <a:sym typeface="+mn-lt"/>
              </a:rPr>
              <a:t>：是否存在难以被当前模型准确预测的代码程序？有的话这些代码特性是什么？</a:t>
            </a:r>
            <a:endParaRPr lang="zh-CN" altLang="en-US" sz="2400" spc="400" dirty="0">
              <a:solidFill>
                <a:schemeClr val="tx1">
                  <a:lumMod val="85000"/>
                  <a:lumOff val="15000"/>
                </a:schemeClr>
              </a:solidFill>
              <a:cs typeface="+mn-ea"/>
              <a:sym typeface="+mn-lt"/>
            </a:endParaRPr>
          </a:p>
        </p:txBody>
      </p:sp>
      <p:grpSp>
        <p:nvGrpSpPr>
          <p:cNvPr id="37" name="组合 36"/>
          <p:cNvGrpSpPr/>
          <p:nvPr/>
        </p:nvGrpSpPr>
        <p:grpSpPr>
          <a:xfrm>
            <a:off x="455730" y="534702"/>
            <a:ext cx="760161" cy="654908"/>
            <a:chOff x="401056" y="200808"/>
            <a:chExt cx="760161" cy="654908"/>
          </a:xfrm>
        </p:grpSpPr>
        <p:sp>
          <p:nvSpPr>
            <p:cNvPr id="38" name="椭圆 37"/>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5" name="图片 4" descr="upload_post_object_v2_4108957301"/>
          <p:cNvPicPr>
            <a:picLocks noChangeAspect="1"/>
          </p:cNvPicPr>
          <p:nvPr/>
        </p:nvPicPr>
        <p:blipFill>
          <a:blip r:embed="rId2"/>
          <a:srcRect l="5674"/>
          <a:stretch>
            <a:fillRect/>
          </a:stretch>
        </p:blipFill>
        <p:spPr>
          <a:xfrm>
            <a:off x="1328783" y="1527093"/>
            <a:ext cx="4306491" cy="3055037"/>
          </a:xfrm>
          <a:prstGeom prst="rect">
            <a:avLst/>
          </a:prstGeom>
        </p:spPr>
      </p:pic>
      <p:pic>
        <p:nvPicPr>
          <p:cNvPr id="6" name="图片 5" descr="upload_post_object_v2_2422941754"/>
          <p:cNvPicPr>
            <a:picLocks noChangeAspect="1"/>
          </p:cNvPicPr>
          <p:nvPr/>
        </p:nvPicPr>
        <p:blipFill>
          <a:blip r:embed="rId3"/>
          <a:stretch>
            <a:fillRect/>
          </a:stretch>
        </p:blipFill>
        <p:spPr>
          <a:xfrm>
            <a:off x="6027668" y="1288324"/>
            <a:ext cx="5202759" cy="3480719"/>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p:cTn id="29" dur="500" fill="hold"/>
                                        <p:tgtEl>
                                          <p:spTgt spid="30"/>
                                        </p:tgtEl>
                                        <p:attrNameLst>
                                          <p:attrName>ppt_w</p:attrName>
                                        </p:attrNameLst>
                                      </p:cBhvr>
                                      <p:tavLst>
                                        <p:tav tm="0">
                                          <p:val>
                                            <p:fltVal val="0"/>
                                          </p:val>
                                        </p:tav>
                                        <p:tav tm="100000">
                                          <p:val>
                                            <p:strVal val="#ppt_w"/>
                                          </p:val>
                                        </p:tav>
                                      </p:tavLst>
                                    </p:anim>
                                    <p:anim calcmode="lin" valueType="num">
                                      <p:cBhvr>
                                        <p:cTn id="30" dur="500" fill="hold"/>
                                        <p:tgtEl>
                                          <p:spTgt spid="30"/>
                                        </p:tgtEl>
                                        <p:attrNameLst>
                                          <p:attrName>ppt_h</p:attrName>
                                        </p:attrNameLst>
                                      </p:cBhvr>
                                      <p:tavLst>
                                        <p:tav tm="0">
                                          <p:val>
                                            <p:fltVal val="0"/>
                                          </p:val>
                                        </p:tav>
                                        <p:tav tm="100000">
                                          <p:val>
                                            <p:strVal val="#ppt_h"/>
                                          </p:val>
                                        </p:tav>
                                      </p:tavLst>
                                    </p:anim>
                                    <p:animEffect transition="in" filter="fade">
                                      <p:cBhvr>
                                        <p:cTn id="31" dur="500"/>
                                        <p:tgtEl>
                                          <p:spTgt spid="30"/>
                                        </p:tgtEl>
                                      </p:cBhvr>
                                    </p:animEffect>
                                  </p:childTnLst>
                                </p:cTn>
                              </p:par>
                              <p:par>
                                <p:cTn id="32" presetID="22" presetClass="entr" presetSubtype="8"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609745" y="4664574"/>
            <a:ext cx="9642245" cy="1197055"/>
            <a:chOff x="5571129" y="1932727"/>
            <a:chExt cx="4325345" cy="1197055"/>
          </a:xfrm>
        </p:grpSpPr>
        <p:sp>
          <p:nvSpPr>
            <p:cNvPr id="25" name="文本框 24"/>
            <p:cNvSpPr txBox="1"/>
            <p:nvPr/>
          </p:nvSpPr>
          <p:spPr>
            <a:xfrm>
              <a:off x="5571129" y="1932727"/>
              <a:ext cx="1733551" cy="460375"/>
            </a:xfrm>
            <a:prstGeom prst="rect">
              <a:avLst/>
            </a:prstGeom>
            <a:noFill/>
          </p:spPr>
          <p:txBody>
            <a:bodyPr wrap="square" rtlCol="0">
              <a:spAutoFit/>
            </a:bodyPr>
            <a:lstStyle/>
            <a:p>
              <a:r>
                <a:rPr lang="zh-CN" altLang="en-US" sz="2400" dirty="0">
                  <a:cs typeface="+mn-ea"/>
                  <a:sym typeface="+mn-lt"/>
                </a:rPr>
                <a:t>发现</a:t>
              </a:r>
              <a:endParaRPr lang="zh-CN" altLang="en-US" sz="2400" dirty="0">
                <a:cs typeface="+mn-ea"/>
                <a:sym typeface="+mn-lt"/>
              </a:endParaRPr>
            </a:p>
          </p:txBody>
        </p:sp>
        <p:sp>
          <p:nvSpPr>
            <p:cNvPr id="26" name="文本框 25"/>
            <p:cNvSpPr txBox="1"/>
            <p:nvPr/>
          </p:nvSpPr>
          <p:spPr>
            <a:xfrm>
              <a:off x="5571129" y="2423027"/>
              <a:ext cx="4325345" cy="706755"/>
            </a:xfrm>
            <a:prstGeom prst="rect">
              <a:avLst/>
            </a:prstGeom>
            <a:noFill/>
          </p:spPr>
          <p:txBody>
            <a:bodyPr wrap="square" rtlCol="0">
              <a:spAutoFit/>
            </a:bodyPr>
            <a:lstStyle/>
            <a:p>
              <a:endParaRPr lang="zh-CN" altLang="en-US" sz="2000" spc="300" dirty="0">
                <a:cs typeface="+mn-ea"/>
                <a:sym typeface="+mn-lt"/>
              </a:endParaRPr>
            </a:p>
            <a:p>
              <a:r>
                <a:rPr lang="zh-CN" altLang="en-US" sz="2000" spc="300" dirty="0">
                  <a:cs typeface="+mn-ea"/>
                  <a:sym typeface="+mn-lt"/>
                </a:rPr>
                <a:t>数据集大小增加，模型检测性能并没有显著提升；</a:t>
              </a:r>
              <a:endParaRPr lang="zh-CN" altLang="en-US" sz="2000" spc="300" dirty="0">
                <a:cs typeface="+mn-ea"/>
                <a:sym typeface="+mn-lt"/>
              </a:endParaRPr>
            </a:p>
          </p:txBody>
        </p:sp>
      </p:grpSp>
      <p:grpSp>
        <p:nvGrpSpPr>
          <p:cNvPr id="30" name="组合 29"/>
          <p:cNvGrpSpPr/>
          <p:nvPr/>
        </p:nvGrpSpPr>
        <p:grpSpPr>
          <a:xfrm>
            <a:off x="752515" y="4523587"/>
            <a:ext cx="742950" cy="742950"/>
            <a:chOff x="495300" y="2762250"/>
            <a:chExt cx="742950" cy="742950"/>
          </a:xfrm>
        </p:grpSpPr>
        <p:sp>
          <p:nvSpPr>
            <p:cNvPr id="31" name="椭圆 30"/>
            <p:cNvSpPr/>
            <p:nvPr/>
          </p:nvSpPr>
          <p:spPr>
            <a:xfrm>
              <a:off x="495300" y="2762250"/>
              <a:ext cx="742950" cy="74295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2" name="图片 31"/>
            <p:cNvPicPr>
              <a:picLocks noChangeAspect="1"/>
            </p:cNvPicPr>
            <p:nvPr/>
          </p:nvPicPr>
          <p:blipFill>
            <a:blip r:embed="rId1" cstate="screen"/>
            <a:stretch>
              <a:fillRect/>
            </a:stretch>
          </p:blipFill>
          <p:spPr>
            <a:xfrm>
              <a:off x="695325" y="2949087"/>
              <a:ext cx="342900" cy="369277"/>
            </a:xfrm>
            <a:prstGeom prst="rect">
              <a:avLst/>
            </a:prstGeom>
          </p:spPr>
        </p:pic>
      </p:grpSp>
      <p:sp>
        <p:nvSpPr>
          <p:cNvPr id="36" name="文本框 35"/>
          <p:cNvSpPr txBox="1"/>
          <p:nvPr/>
        </p:nvSpPr>
        <p:spPr>
          <a:xfrm>
            <a:off x="1295471" y="658420"/>
            <a:ext cx="9028738" cy="843315"/>
          </a:xfrm>
          <a:prstGeom prst="rect">
            <a:avLst/>
          </a:prstGeom>
          <a:noFill/>
        </p:spPr>
        <p:txBody>
          <a:bodyPr wrap="square">
            <a:noAutofit/>
          </a:bodyPr>
          <a:lstStyle/>
          <a:p>
            <a:r>
              <a:rPr lang="zh-CN" altLang="en-US" sz="2400" spc="400" dirty="0">
                <a:solidFill>
                  <a:schemeClr val="tx1">
                    <a:lumMod val="85000"/>
                    <a:lumOff val="15000"/>
                  </a:schemeClr>
                </a:solidFill>
                <a:cs typeface="+mn-ea"/>
                <a:sym typeface="+mn-lt"/>
              </a:rPr>
              <a:t>RQ</a:t>
            </a:r>
            <a:r>
              <a:rPr lang="en-US" altLang="zh-CN" sz="2400" spc="400" dirty="0">
                <a:solidFill>
                  <a:schemeClr val="tx1">
                    <a:lumMod val="85000"/>
                    <a:lumOff val="15000"/>
                  </a:schemeClr>
                </a:solidFill>
                <a:cs typeface="+mn-ea"/>
                <a:sym typeface="+mn-lt"/>
              </a:rPr>
              <a:t>4</a:t>
            </a:r>
            <a:r>
              <a:rPr lang="zh-CN" altLang="en-US" sz="2400" spc="400" dirty="0">
                <a:solidFill>
                  <a:schemeClr val="tx1">
                    <a:lumMod val="85000"/>
                    <a:lumOff val="15000"/>
                  </a:schemeClr>
                </a:solidFill>
                <a:cs typeface="+mn-ea"/>
                <a:sym typeface="+mn-lt"/>
              </a:rPr>
              <a:t>：增加数据集大小是否有助于模型检测？</a:t>
            </a:r>
            <a:endParaRPr lang="zh-CN" altLang="en-US" sz="2400" spc="400" dirty="0">
              <a:solidFill>
                <a:schemeClr val="tx1">
                  <a:lumMod val="85000"/>
                  <a:lumOff val="15000"/>
                </a:schemeClr>
              </a:solidFill>
              <a:cs typeface="+mn-ea"/>
              <a:sym typeface="+mn-lt"/>
            </a:endParaRPr>
          </a:p>
        </p:txBody>
      </p:sp>
      <p:grpSp>
        <p:nvGrpSpPr>
          <p:cNvPr id="37" name="组合 36"/>
          <p:cNvGrpSpPr/>
          <p:nvPr/>
        </p:nvGrpSpPr>
        <p:grpSpPr>
          <a:xfrm>
            <a:off x="455730" y="534702"/>
            <a:ext cx="760161" cy="654908"/>
            <a:chOff x="401056" y="200808"/>
            <a:chExt cx="760161" cy="654908"/>
          </a:xfrm>
        </p:grpSpPr>
        <p:sp>
          <p:nvSpPr>
            <p:cNvPr id="38" name="椭圆 37"/>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 name="图片 3" descr="upload_post_object_v2_2966757355"/>
          <p:cNvPicPr>
            <a:picLocks noChangeAspect="1"/>
          </p:cNvPicPr>
          <p:nvPr/>
        </p:nvPicPr>
        <p:blipFill>
          <a:blip r:embed="rId2"/>
          <a:stretch>
            <a:fillRect/>
          </a:stretch>
        </p:blipFill>
        <p:spPr>
          <a:xfrm>
            <a:off x="1549311" y="1369553"/>
            <a:ext cx="4778939" cy="3340832"/>
          </a:xfrm>
          <a:prstGeom prst="rect">
            <a:avLst/>
          </a:prstGeom>
        </p:spPr>
      </p:pic>
      <p:pic>
        <p:nvPicPr>
          <p:cNvPr id="5" name="图片 4" descr="upload_post_object_v2_634283865"/>
          <p:cNvPicPr>
            <a:picLocks noChangeAspect="1"/>
          </p:cNvPicPr>
          <p:nvPr/>
        </p:nvPicPr>
        <p:blipFill>
          <a:blip r:embed="rId3"/>
          <a:stretch>
            <a:fillRect/>
          </a:stretch>
        </p:blipFill>
        <p:spPr>
          <a:xfrm>
            <a:off x="6377257" y="1369569"/>
            <a:ext cx="4392162" cy="3039717"/>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2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22" presetClass="entr" presetSubtype="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495445" y="4565617"/>
            <a:ext cx="9642245" cy="1505030"/>
            <a:chOff x="5571129" y="1932727"/>
            <a:chExt cx="4325345" cy="1505030"/>
          </a:xfrm>
        </p:grpSpPr>
        <p:sp>
          <p:nvSpPr>
            <p:cNvPr id="25" name="文本框 24"/>
            <p:cNvSpPr txBox="1"/>
            <p:nvPr/>
          </p:nvSpPr>
          <p:spPr>
            <a:xfrm>
              <a:off x="5571129" y="1932727"/>
              <a:ext cx="1733551" cy="460375"/>
            </a:xfrm>
            <a:prstGeom prst="rect">
              <a:avLst/>
            </a:prstGeom>
            <a:noFill/>
          </p:spPr>
          <p:txBody>
            <a:bodyPr wrap="square" rtlCol="0">
              <a:spAutoFit/>
            </a:bodyPr>
            <a:lstStyle/>
            <a:p>
              <a:r>
                <a:rPr lang="zh-CN" altLang="en-US" sz="2400" dirty="0">
                  <a:cs typeface="+mn-ea"/>
                  <a:sym typeface="+mn-lt"/>
                </a:rPr>
                <a:t>发现</a:t>
              </a:r>
              <a:endParaRPr lang="zh-CN" altLang="en-US" sz="2400" dirty="0">
                <a:cs typeface="+mn-ea"/>
                <a:sym typeface="+mn-lt"/>
              </a:endParaRPr>
            </a:p>
          </p:txBody>
        </p:sp>
        <p:sp>
          <p:nvSpPr>
            <p:cNvPr id="26" name="文本框 25"/>
            <p:cNvSpPr txBox="1"/>
            <p:nvPr/>
          </p:nvSpPr>
          <p:spPr>
            <a:xfrm>
              <a:off x="5571129" y="2423027"/>
              <a:ext cx="4325345" cy="1014730"/>
            </a:xfrm>
            <a:prstGeom prst="rect">
              <a:avLst/>
            </a:prstGeom>
            <a:noFill/>
          </p:spPr>
          <p:txBody>
            <a:bodyPr wrap="square" rtlCol="0">
              <a:spAutoFit/>
            </a:bodyPr>
            <a:lstStyle/>
            <a:p>
              <a:endParaRPr lang="en-US" altLang="zh-CN" sz="2000" spc="300" dirty="0">
                <a:cs typeface="+mn-ea"/>
                <a:sym typeface="+mn-lt"/>
              </a:endParaRPr>
            </a:p>
            <a:p>
              <a:r>
                <a:rPr lang="zh-CN" sz="2000" spc="300" dirty="0">
                  <a:cs typeface="+mn-ea"/>
                  <a:sym typeface="+mn-lt"/>
                </a:rPr>
                <a:t>多样性</a:t>
              </a:r>
              <a:r>
                <a:rPr sz="2000" spc="300" dirty="0">
                  <a:cs typeface="+mn-ea"/>
                  <a:sym typeface="+mn-lt"/>
                </a:rPr>
                <a:t>的数据集</a:t>
              </a:r>
              <a:r>
                <a:rPr lang="zh-CN" sz="2000" spc="300" dirty="0">
                  <a:cs typeface="+mn-ea"/>
                  <a:sym typeface="+mn-lt"/>
                </a:rPr>
                <a:t>相比非多样数据集并未带来显著增益；</a:t>
              </a:r>
              <a:endParaRPr lang="zh-CN" sz="2000" spc="300" dirty="0">
                <a:cs typeface="+mn-ea"/>
                <a:sym typeface="+mn-lt"/>
              </a:endParaRPr>
            </a:p>
            <a:p>
              <a:r>
                <a:rPr sz="2000" spc="300" dirty="0">
                  <a:cs typeface="+mn-ea"/>
                  <a:sym typeface="+mn-lt"/>
                </a:rPr>
                <a:t>一个项目</a:t>
              </a:r>
              <a:r>
                <a:rPr lang="zh-CN" sz="2000" spc="300" dirty="0">
                  <a:cs typeface="+mn-ea"/>
                  <a:sym typeface="+mn-lt"/>
                </a:rPr>
                <a:t>的已知</a:t>
              </a:r>
              <a:r>
                <a:rPr sz="2000" spc="300" dirty="0">
                  <a:cs typeface="+mn-ea"/>
                  <a:sym typeface="+mn-lt"/>
                </a:rPr>
                <a:t>数据可以</a:t>
              </a:r>
              <a:r>
                <a:rPr lang="zh-CN" sz="2000" spc="300" dirty="0">
                  <a:cs typeface="+mn-ea"/>
                  <a:sym typeface="+mn-lt"/>
                </a:rPr>
                <a:t>辅助</a:t>
              </a:r>
              <a:r>
                <a:rPr sz="2000" spc="300" dirty="0">
                  <a:cs typeface="+mn-ea"/>
                  <a:sym typeface="+mn-lt"/>
                </a:rPr>
                <a:t>同一项目</a:t>
              </a:r>
              <a:r>
                <a:rPr lang="zh-CN" sz="2000" spc="300" dirty="0">
                  <a:cs typeface="+mn-ea"/>
                  <a:sym typeface="+mn-lt"/>
                </a:rPr>
                <a:t>来</a:t>
              </a:r>
              <a:r>
                <a:rPr sz="2000" spc="300" dirty="0">
                  <a:cs typeface="+mn-ea"/>
                  <a:sym typeface="+mn-lt"/>
                </a:rPr>
                <a:t>预测其他数据。</a:t>
              </a:r>
              <a:endParaRPr lang="zh-CN" altLang="en-US" sz="2000" spc="300" dirty="0">
                <a:cs typeface="+mn-ea"/>
                <a:sym typeface="+mn-lt"/>
              </a:endParaRPr>
            </a:p>
          </p:txBody>
        </p:sp>
      </p:grpSp>
      <p:grpSp>
        <p:nvGrpSpPr>
          <p:cNvPr id="30" name="组合 29"/>
          <p:cNvGrpSpPr/>
          <p:nvPr/>
        </p:nvGrpSpPr>
        <p:grpSpPr>
          <a:xfrm>
            <a:off x="752515" y="4400500"/>
            <a:ext cx="742950" cy="742950"/>
            <a:chOff x="495300" y="2762250"/>
            <a:chExt cx="742950" cy="742950"/>
          </a:xfrm>
        </p:grpSpPr>
        <p:sp>
          <p:nvSpPr>
            <p:cNvPr id="31" name="椭圆 30"/>
            <p:cNvSpPr/>
            <p:nvPr/>
          </p:nvSpPr>
          <p:spPr>
            <a:xfrm>
              <a:off x="495300" y="2762250"/>
              <a:ext cx="742950" cy="74295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2" name="图片 31"/>
            <p:cNvPicPr>
              <a:picLocks noChangeAspect="1"/>
            </p:cNvPicPr>
            <p:nvPr/>
          </p:nvPicPr>
          <p:blipFill>
            <a:blip r:embed="rId1" cstate="screen"/>
            <a:stretch>
              <a:fillRect/>
            </a:stretch>
          </p:blipFill>
          <p:spPr>
            <a:xfrm>
              <a:off x="695325" y="2949087"/>
              <a:ext cx="342900" cy="369277"/>
            </a:xfrm>
            <a:prstGeom prst="rect">
              <a:avLst/>
            </a:prstGeom>
          </p:spPr>
        </p:pic>
      </p:grpSp>
      <p:sp>
        <p:nvSpPr>
          <p:cNvPr id="36" name="文本框 35"/>
          <p:cNvSpPr txBox="1"/>
          <p:nvPr/>
        </p:nvSpPr>
        <p:spPr>
          <a:xfrm>
            <a:off x="1415969" y="604984"/>
            <a:ext cx="9028738" cy="843315"/>
          </a:xfrm>
          <a:prstGeom prst="rect">
            <a:avLst/>
          </a:prstGeom>
          <a:noFill/>
        </p:spPr>
        <p:txBody>
          <a:bodyPr wrap="square">
            <a:noAutofit/>
          </a:bodyPr>
          <a:lstStyle/>
          <a:p>
            <a:r>
              <a:rPr lang="zh-CN" altLang="en-US" sz="2400" spc="400" dirty="0">
                <a:solidFill>
                  <a:schemeClr val="tx1">
                    <a:lumMod val="85000"/>
                    <a:lumOff val="15000"/>
                  </a:schemeClr>
                </a:solidFill>
                <a:cs typeface="+mn-ea"/>
                <a:sym typeface="+mn-lt"/>
              </a:rPr>
              <a:t>RQ</a:t>
            </a:r>
            <a:r>
              <a:rPr lang="en-US" altLang="zh-CN" sz="2400" spc="400" dirty="0">
                <a:solidFill>
                  <a:schemeClr val="tx1">
                    <a:lumMod val="85000"/>
                    <a:lumOff val="15000"/>
                  </a:schemeClr>
                </a:solidFill>
                <a:cs typeface="+mn-ea"/>
                <a:sym typeface="+mn-lt"/>
              </a:rPr>
              <a:t>5</a:t>
            </a:r>
            <a:r>
              <a:rPr lang="zh-CN" altLang="en-US" sz="2400" spc="400" dirty="0">
                <a:solidFill>
                  <a:schemeClr val="tx1">
                    <a:lumMod val="85000"/>
                    <a:lumOff val="15000"/>
                  </a:schemeClr>
                </a:solidFill>
                <a:cs typeface="+mn-ea"/>
                <a:sym typeface="+mn-lt"/>
              </a:rPr>
              <a:t>：训练集中数据构成对模型的影响</a:t>
            </a:r>
            <a:endParaRPr lang="zh-CN" altLang="en-US" sz="2400" spc="400" dirty="0">
              <a:solidFill>
                <a:schemeClr val="tx1">
                  <a:lumMod val="85000"/>
                  <a:lumOff val="15000"/>
                </a:schemeClr>
              </a:solidFill>
              <a:cs typeface="+mn-ea"/>
              <a:sym typeface="+mn-lt"/>
            </a:endParaRPr>
          </a:p>
        </p:txBody>
      </p:sp>
      <p:grpSp>
        <p:nvGrpSpPr>
          <p:cNvPr id="37" name="组合 36"/>
          <p:cNvGrpSpPr/>
          <p:nvPr/>
        </p:nvGrpSpPr>
        <p:grpSpPr>
          <a:xfrm>
            <a:off x="455730" y="534702"/>
            <a:ext cx="760161" cy="654908"/>
            <a:chOff x="401056" y="200808"/>
            <a:chExt cx="760161" cy="654908"/>
          </a:xfrm>
        </p:grpSpPr>
        <p:sp>
          <p:nvSpPr>
            <p:cNvPr id="38" name="椭圆 37"/>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 name="图片 3" descr="upload_post_object_v2_374380533"/>
          <p:cNvPicPr>
            <a:picLocks noChangeAspect="1"/>
          </p:cNvPicPr>
          <p:nvPr/>
        </p:nvPicPr>
        <p:blipFill>
          <a:blip r:embed="rId2"/>
          <a:stretch>
            <a:fillRect/>
          </a:stretch>
        </p:blipFill>
        <p:spPr>
          <a:xfrm>
            <a:off x="1495501" y="1270349"/>
            <a:ext cx="4502241" cy="3271103"/>
          </a:xfrm>
          <a:prstGeom prst="rect">
            <a:avLst/>
          </a:prstGeom>
        </p:spPr>
      </p:pic>
      <p:pic>
        <p:nvPicPr>
          <p:cNvPr id="5" name="图片 4" descr="upload_post_object_v2_1683568527"/>
          <p:cNvPicPr>
            <a:picLocks noChangeAspect="1"/>
          </p:cNvPicPr>
          <p:nvPr/>
        </p:nvPicPr>
        <p:blipFill>
          <a:blip r:embed="rId3"/>
          <a:srcRect l="393" t="3247" r="-393" b="-3788"/>
          <a:stretch>
            <a:fillRect/>
          </a:stretch>
        </p:blipFill>
        <p:spPr>
          <a:xfrm>
            <a:off x="6461862" y="1402922"/>
            <a:ext cx="4528592" cy="3273457"/>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2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22" presetClass="entr" presetSubtype="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09745" y="4563712"/>
            <a:ext cx="7318522" cy="1658700"/>
            <a:chOff x="5571129" y="1932727"/>
            <a:chExt cx="3282963" cy="1658700"/>
          </a:xfrm>
        </p:grpSpPr>
        <p:sp>
          <p:nvSpPr>
            <p:cNvPr id="3" name="文本框 2"/>
            <p:cNvSpPr txBox="1"/>
            <p:nvPr/>
          </p:nvSpPr>
          <p:spPr>
            <a:xfrm>
              <a:off x="5571129" y="1932727"/>
              <a:ext cx="1733551" cy="460375"/>
            </a:xfrm>
            <a:prstGeom prst="rect">
              <a:avLst/>
            </a:prstGeom>
            <a:noFill/>
          </p:spPr>
          <p:txBody>
            <a:bodyPr wrap="square" rtlCol="0">
              <a:spAutoFit/>
            </a:bodyPr>
            <a:p>
              <a:r>
                <a:rPr lang="zh-CN" altLang="en-US" sz="2400" dirty="0">
                  <a:cs typeface="+mn-ea"/>
                  <a:sym typeface="+mn-lt"/>
                </a:rPr>
                <a:t>结论</a:t>
              </a:r>
              <a:endParaRPr lang="zh-CN" altLang="en-US" sz="2400" dirty="0">
                <a:cs typeface="+mn-ea"/>
                <a:sym typeface="+mn-lt"/>
              </a:endParaRPr>
            </a:p>
          </p:txBody>
        </p:sp>
        <p:sp>
          <p:nvSpPr>
            <p:cNvPr id="4" name="文本框 3"/>
            <p:cNvSpPr txBox="1"/>
            <p:nvPr/>
          </p:nvSpPr>
          <p:spPr>
            <a:xfrm>
              <a:off x="5571129" y="2423027"/>
              <a:ext cx="3282963" cy="1168400"/>
            </a:xfrm>
            <a:prstGeom prst="rect">
              <a:avLst/>
            </a:prstGeom>
            <a:noFill/>
          </p:spPr>
          <p:txBody>
            <a:bodyPr wrap="square" rtlCol="0">
              <a:noAutofit/>
            </a:bodyPr>
            <a:p>
              <a:endParaRPr lang="zh-CN" altLang="en-US" sz="2000" spc="300" dirty="0">
                <a:solidFill>
                  <a:schemeClr val="tx1"/>
                </a:solidFill>
              </a:endParaRPr>
            </a:p>
            <a:p>
              <a:r>
                <a:rPr lang="zh-CN" altLang="en-US" sz="2000" spc="300" dirty="0">
                  <a:solidFill>
                    <a:schemeClr val="tx1"/>
                  </a:solidFill>
                </a:rPr>
                <a:t>所有的模型对都至少有</a:t>
              </a:r>
              <a:r>
                <a:rPr lang="en-US" altLang="zh-CN" sz="2000" spc="300" dirty="0">
                  <a:solidFill>
                    <a:schemeClr val="tx1"/>
                  </a:solidFill>
                </a:rPr>
                <a:t>3</a:t>
              </a:r>
              <a:r>
                <a:rPr lang="zh-CN" altLang="en-US" sz="2000" spc="300" dirty="0">
                  <a:solidFill>
                    <a:schemeClr val="tx1"/>
                  </a:solidFill>
                </a:rPr>
                <a:t>行共同的重要特征；</a:t>
              </a:r>
              <a:endParaRPr lang="zh-CN" altLang="en-US" sz="2000" spc="300" dirty="0">
                <a:solidFill>
                  <a:schemeClr val="tx1"/>
                </a:solidFill>
              </a:endParaRPr>
            </a:p>
            <a:p>
              <a:r>
                <a:rPr lang="en-US" altLang="zh-CN" sz="2000" spc="300" dirty="0">
                  <a:solidFill>
                    <a:schemeClr val="tx1"/>
                  </a:solidFill>
                  <a:latin typeface="Helvetica" charset="0"/>
                  <a:ea typeface="Helvetica" charset="0"/>
                  <a:cs typeface="Helvetica" charset="0"/>
                </a:rPr>
                <a:t>error</a:t>
              </a:r>
              <a:r>
                <a:rPr lang="zh-CN" altLang="en-US" sz="2000" spc="300" dirty="0">
                  <a:solidFill>
                    <a:schemeClr val="tx1"/>
                  </a:solidFill>
                </a:rPr>
                <a:t>最好被选择到重要的特征集中（</a:t>
              </a:r>
              <a:r>
                <a:rPr lang="en-US" altLang="zh-CN" sz="2000" spc="300" dirty="0">
                  <a:solidFill>
                    <a:schemeClr val="tx1"/>
                  </a:solidFill>
                </a:rPr>
                <a:t>I/F</a:t>
              </a:r>
              <a:r>
                <a:rPr lang="zh-CN" altLang="en-US" sz="2000" spc="300" dirty="0">
                  <a:solidFill>
                    <a:schemeClr val="tx1"/>
                  </a:solidFill>
                </a:rPr>
                <a:t>较高</a:t>
              </a:r>
              <a:r>
                <a:rPr lang="en-US" altLang="zh-CN" sz="2000" spc="300" dirty="0">
                  <a:solidFill>
                    <a:schemeClr val="tx1"/>
                  </a:solidFill>
                </a:rPr>
                <a:t>)</a:t>
              </a:r>
              <a:r>
                <a:rPr lang="zh-CN" altLang="en-US" sz="1400" spc="300" dirty="0">
                  <a:solidFill>
                    <a:schemeClr val="tx1"/>
                  </a:solidFill>
                </a:rPr>
                <a:t>。</a:t>
              </a:r>
              <a:endParaRPr lang="zh-CN" altLang="en-US" sz="1400" spc="300" dirty="0">
                <a:solidFill>
                  <a:schemeClr val="tx1"/>
                </a:solidFill>
              </a:endParaRPr>
            </a:p>
            <a:p>
              <a:endParaRPr lang="zh-CN" altLang="en-US" sz="1400" spc="300" dirty="0">
                <a:solidFill>
                  <a:schemeClr val="tx1"/>
                </a:solidFill>
              </a:endParaRPr>
            </a:p>
          </p:txBody>
        </p:sp>
      </p:grpSp>
      <p:grpSp>
        <p:nvGrpSpPr>
          <p:cNvPr id="5" name="组合 4"/>
          <p:cNvGrpSpPr/>
          <p:nvPr/>
        </p:nvGrpSpPr>
        <p:grpSpPr>
          <a:xfrm>
            <a:off x="752515" y="4400500"/>
            <a:ext cx="742950" cy="742950"/>
            <a:chOff x="495300" y="2762250"/>
            <a:chExt cx="742950" cy="742950"/>
          </a:xfrm>
        </p:grpSpPr>
        <p:sp>
          <p:nvSpPr>
            <p:cNvPr id="6" name="椭圆 5"/>
            <p:cNvSpPr/>
            <p:nvPr/>
          </p:nvSpPr>
          <p:spPr>
            <a:xfrm>
              <a:off x="495300" y="2762250"/>
              <a:ext cx="742950" cy="74295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7" name="图片 6"/>
            <p:cNvPicPr>
              <a:picLocks noChangeAspect="1"/>
            </p:cNvPicPr>
            <p:nvPr/>
          </p:nvPicPr>
          <p:blipFill>
            <a:blip r:embed="rId1" cstate="screen"/>
            <a:stretch>
              <a:fillRect/>
            </a:stretch>
          </p:blipFill>
          <p:spPr>
            <a:xfrm>
              <a:off x="695325" y="2949087"/>
              <a:ext cx="342900" cy="369277"/>
            </a:xfrm>
            <a:prstGeom prst="rect">
              <a:avLst/>
            </a:prstGeom>
          </p:spPr>
        </p:pic>
      </p:grpSp>
      <p:sp>
        <p:nvSpPr>
          <p:cNvPr id="8" name="文本框 7"/>
          <p:cNvSpPr txBox="1"/>
          <p:nvPr/>
        </p:nvSpPr>
        <p:spPr>
          <a:xfrm>
            <a:off x="1273473" y="440520"/>
            <a:ext cx="9978546" cy="843315"/>
          </a:xfrm>
          <a:prstGeom prst="rect">
            <a:avLst/>
          </a:prstGeom>
          <a:noFill/>
        </p:spPr>
        <p:txBody>
          <a:bodyPr wrap="square">
            <a:noAutofit/>
          </a:bodyPr>
          <a:p>
            <a:r>
              <a:rPr lang="zh-CN" altLang="en-US" sz="2400" spc="400" dirty="0">
                <a:solidFill>
                  <a:schemeClr val="tx1">
                    <a:lumMod val="85000"/>
                    <a:lumOff val="15000"/>
                  </a:schemeClr>
                </a:solidFill>
                <a:cs typeface="+mn-ea"/>
                <a:sym typeface="+mn-lt"/>
              </a:rPr>
              <a:t>RQ</a:t>
            </a:r>
            <a:r>
              <a:rPr lang="en-US" altLang="zh-CN" sz="2400" spc="400" dirty="0">
                <a:solidFill>
                  <a:schemeClr val="tx1">
                    <a:lumMod val="85000"/>
                    <a:lumOff val="15000"/>
                  </a:schemeClr>
                </a:solidFill>
                <a:cs typeface="+mn-ea"/>
                <a:sym typeface="+mn-lt"/>
              </a:rPr>
              <a:t>6</a:t>
            </a:r>
            <a:r>
              <a:rPr lang="zh-CN" altLang="en-US" sz="2400" spc="400" dirty="0">
                <a:solidFill>
                  <a:schemeClr val="tx1">
                    <a:lumMod val="85000"/>
                    <a:lumOff val="15000"/>
                  </a:schemeClr>
                </a:solidFill>
                <a:cs typeface="+mn-ea"/>
                <a:sym typeface="+mn-lt"/>
              </a:rPr>
              <a:t>：模型使用了哪些代码信息来进行预测？</a:t>
            </a:r>
            <a:endParaRPr lang="zh-CN" altLang="en-US" sz="2400" spc="400" dirty="0">
              <a:solidFill>
                <a:schemeClr val="tx1">
                  <a:lumMod val="85000"/>
                  <a:lumOff val="15000"/>
                </a:schemeClr>
              </a:solidFill>
              <a:cs typeface="+mn-ea"/>
              <a:sym typeface="+mn-lt"/>
            </a:endParaRPr>
          </a:p>
          <a:p>
            <a:r>
              <a:rPr lang="zh-CN" altLang="en-US" sz="2400" spc="400" dirty="0">
                <a:solidFill>
                  <a:schemeClr val="tx1">
                    <a:lumMod val="85000"/>
                    <a:lumOff val="15000"/>
                  </a:schemeClr>
                </a:solidFill>
                <a:cs typeface="+mn-ea"/>
                <a:sym typeface="+mn-lt"/>
              </a:rPr>
              <a:t>        不同模型对重要的特征是否一致？</a:t>
            </a:r>
            <a:endParaRPr lang="zh-CN" altLang="en-US" sz="2400" spc="400" dirty="0">
              <a:solidFill>
                <a:schemeClr val="tx1">
                  <a:lumMod val="85000"/>
                  <a:lumOff val="15000"/>
                </a:schemeClr>
              </a:solidFill>
              <a:cs typeface="+mn-ea"/>
              <a:sym typeface="+mn-lt"/>
            </a:endParaRPr>
          </a:p>
        </p:txBody>
      </p:sp>
      <p:grpSp>
        <p:nvGrpSpPr>
          <p:cNvPr id="9" name="组合 8"/>
          <p:cNvGrpSpPr/>
          <p:nvPr/>
        </p:nvGrpSpPr>
        <p:grpSpPr>
          <a:xfrm>
            <a:off x="455730" y="534702"/>
            <a:ext cx="760161" cy="654908"/>
            <a:chOff x="401056" y="200808"/>
            <a:chExt cx="760161" cy="654908"/>
          </a:xfrm>
        </p:grpSpPr>
        <p:sp>
          <p:nvSpPr>
            <p:cNvPr id="10" name="椭圆 9"/>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1" name="椭圆 10"/>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pic>
        <p:nvPicPr>
          <p:cNvPr id="14" name="图片 13" descr="upload_post_object_v2_1683852811"/>
          <p:cNvPicPr>
            <a:picLocks noChangeAspect="1"/>
          </p:cNvPicPr>
          <p:nvPr/>
        </p:nvPicPr>
        <p:blipFill>
          <a:blip r:embed="rId2"/>
          <a:stretch>
            <a:fillRect/>
          </a:stretch>
        </p:blipFill>
        <p:spPr>
          <a:xfrm>
            <a:off x="952500" y="1738009"/>
            <a:ext cx="5656889" cy="2662541"/>
          </a:xfrm>
          <a:prstGeom prst="rect">
            <a:avLst/>
          </a:prstGeom>
        </p:spPr>
      </p:pic>
      <p:pic>
        <p:nvPicPr>
          <p:cNvPr id="15" name="图片 14" descr="upload_post_object_v2_895376820"/>
          <p:cNvPicPr>
            <a:picLocks noChangeAspect="1"/>
          </p:cNvPicPr>
          <p:nvPr/>
        </p:nvPicPr>
        <p:blipFill>
          <a:blip r:embed="rId3"/>
          <a:stretch>
            <a:fillRect/>
          </a:stretch>
        </p:blipFill>
        <p:spPr>
          <a:xfrm>
            <a:off x="6689202" y="1884209"/>
            <a:ext cx="5025410" cy="2516341"/>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par>
                                <p:cTn id="28" presetID="22" presetClass="entr" presetSubtype="8"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699937" y="764464"/>
            <a:ext cx="5776637" cy="5776637"/>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椭圆 2"/>
          <p:cNvSpPr/>
          <p:nvPr/>
        </p:nvSpPr>
        <p:spPr>
          <a:xfrm>
            <a:off x="-542373" y="-514350"/>
            <a:ext cx="1905000" cy="1905000"/>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椭圆 4"/>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椭圆 6"/>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3" name="组合 12"/>
          <p:cNvGrpSpPr/>
          <p:nvPr/>
        </p:nvGrpSpPr>
        <p:grpSpPr>
          <a:xfrm>
            <a:off x="2540000" y="2817585"/>
            <a:ext cx="5870074" cy="1318985"/>
            <a:chOff x="2540000" y="2817585"/>
            <a:chExt cx="5870074" cy="1318985"/>
          </a:xfrm>
        </p:grpSpPr>
        <p:sp>
          <p:nvSpPr>
            <p:cNvPr id="4" name="矩形: 圆角 3"/>
            <p:cNvSpPr/>
            <p:nvPr/>
          </p:nvSpPr>
          <p:spPr>
            <a:xfrm>
              <a:off x="2540000" y="2817585"/>
              <a:ext cx="5870074" cy="1318985"/>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文本框 8"/>
            <p:cNvSpPr txBox="1"/>
            <p:nvPr/>
          </p:nvSpPr>
          <p:spPr>
            <a:xfrm>
              <a:off x="4010552" y="3023107"/>
              <a:ext cx="3966213"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400" spc="400" noProof="0" dirty="0">
                  <a:ln>
                    <a:noFill/>
                  </a:ln>
                  <a:solidFill>
                    <a:prstClr val="white"/>
                  </a:solidFill>
                  <a:effectLst>
                    <a:outerShdw blurRad="76200" dist="38100" dir="5400000" algn="t" rotWithShape="0">
                      <a:prstClr val="black">
                        <a:alpha val="22000"/>
                      </a:prstClr>
                    </a:outerShdw>
                  </a:effectLst>
                  <a:uLnTx/>
                  <a:uFillTx/>
                  <a:cs typeface="+mn-ea"/>
                  <a:sym typeface="+mn-lt"/>
                </a:rPr>
                <a:t>论文创新点</a:t>
              </a:r>
              <a:endParaRPr kumimoji="0" lang="zh-CN" altLang="en-US" sz="4400" b="0" i="0" u="none" strike="noStrike" kern="1200" cap="none" spc="400" normalizeH="0" baseline="0" noProof="0" dirty="0">
                <a:ln>
                  <a:noFill/>
                </a:ln>
                <a:solidFill>
                  <a:prstClr val="white"/>
                </a:solidFill>
                <a:effectLst>
                  <a:outerShdw blurRad="76200" dist="38100" dir="5400000" algn="t" rotWithShape="0">
                    <a:prstClr val="black">
                      <a:alpha val="22000"/>
                    </a:prstClr>
                  </a:outerShdw>
                </a:effectLst>
                <a:uLnTx/>
                <a:uFillTx/>
                <a:cs typeface="+mn-ea"/>
                <a:sym typeface="+mn-lt"/>
              </a:endParaRPr>
            </a:p>
          </p:txBody>
        </p:sp>
        <p:sp>
          <p:nvSpPr>
            <p:cNvPr id="12" name="文本框 11"/>
            <p:cNvSpPr txBox="1"/>
            <p:nvPr/>
          </p:nvSpPr>
          <p:spPr>
            <a:xfrm>
              <a:off x="2757714" y="2875002"/>
              <a:ext cx="1252838"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03</a:t>
              </a:r>
              <a:endParaRPr kumimoji="0" lang="zh-CN" altLang="en-US" sz="6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custDataLst>
              <p:tags r:id="rId1"/>
            </p:custDataLst>
          </p:nvPr>
        </p:nvGrpSpPr>
        <p:grpSpPr>
          <a:xfrm>
            <a:off x="1141450" y="1374528"/>
            <a:ext cx="2097014" cy="997301"/>
            <a:chOff x="1396551" y="1552373"/>
            <a:chExt cx="2097014" cy="480641"/>
          </a:xfrm>
        </p:grpSpPr>
        <p:sp>
          <p:nvSpPr>
            <p:cNvPr id="16" name="矩形: 圆角 5"/>
            <p:cNvSpPr/>
            <p:nvPr>
              <p:custDataLst>
                <p:tags r:id="rId2"/>
              </p:custDataLst>
            </p:nvPr>
          </p:nvSpPr>
          <p:spPr>
            <a:xfrm>
              <a:off x="1443610" y="1552373"/>
              <a:ext cx="2027775" cy="480641"/>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solidFill>
                  <a:schemeClr val="bg1"/>
                </a:solidFill>
                <a:cs typeface="+mn-ea"/>
                <a:sym typeface="+mn-lt"/>
              </a:endParaRPr>
            </a:p>
          </p:txBody>
        </p:sp>
        <p:sp>
          <p:nvSpPr>
            <p:cNvPr id="20" name="文本框 19"/>
            <p:cNvSpPr txBox="1"/>
            <p:nvPr>
              <p:custDataLst>
                <p:tags r:id="rId3"/>
              </p:custDataLst>
            </p:nvPr>
          </p:nvSpPr>
          <p:spPr>
            <a:xfrm>
              <a:off x="1396551" y="1597511"/>
              <a:ext cx="2097014" cy="397361"/>
            </a:xfrm>
            <a:prstGeom prst="rect">
              <a:avLst/>
            </a:prstGeom>
            <a:noFill/>
          </p:spPr>
          <p:txBody>
            <a:bodyPr wrap="square" rtlCol="0">
              <a:noAutofit/>
              <a:scene3d>
                <a:camera prst="orthographicFront"/>
                <a:lightRig rig="threePt" dir="t"/>
              </a:scene3d>
              <a:sp3d contourW="12700"/>
            </a:bodyPr>
            <a:lstStyle/>
            <a:p>
              <a:pPr algn="ctr"/>
              <a:r>
                <a:rPr lang="zh-CN" altLang="en-US" sz="2000" b="1" dirty="0">
                  <a:solidFill>
                    <a:schemeClr val="bg1"/>
                  </a:solidFill>
                </a:rPr>
                <a:t>选用Devign和MSR两个数据集</a:t>
              </a:r>
              <a:endParaRPr lang="zh-CN" altLang="en-US" sz="2000" b="1" dirty="0">
                <a:solidFill>
                  <a:schemeClr val="bg1"/>
                </a:solidFill>
              </a:endParaRPr>
            </a:p>
          </p:txBody>
        </p:sp>
      </p:grpSp>
      <p:grpSp>
        <p:nvGrpSpPr>
          <p:cNvPr id="66" name="组合 65"/>
          <p:cNvGrpSpPr/>
          <p:nvPr>
            <p:custDataLst>
              <p:tags r:id="rId4"/>
            </p:custDataLst>
          </p:nvPr>
        </p:nvGrpSpPr>
        <p:grpSpPr>
          <a:xfrm>
            <a:off x="3861171" y="1374532"/>
            <a:ext cx="2034396" cy="1467380"/>
            <a:chOff x="3861129" y="1552373"/>
            <a:chExt cx="2034396" cy="1344371"/>
          </a:xfrm>
        </p:grpSpPr>
        <p:sp>
          <p:nvSpPr>
            <p:cNvPr id="17" name="矩形: 圆角 6"/>
            <p:cNvSpPr/>
            <p:nvPr>
              <p:custDataLst>
                <p:tags r:id="rId5"/>
              </p:custDataLst>
            </p:nvPr>
          </p:nvSpPr>
          <p:spPr>
            <a:xfrm>
              <a:off x="3867750" y="1552373"/>
              <a:ext cx="2027775" cy="915268"/>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solidFill>
                  <a:schemeClr val="bg1"/>
                </a:solidFill>
                <a:cs typeface="+mn-ea"/>
                <a:sym typeface="+mn-lt"/>
              </a:endParaRPr>
            </a:p>
          </p:txBody>
        </p:sp>
        <p:sp>
          <p:nvSpPr>
            <p:cNvPr id="21" name="文本框 20"/>
            <p:cNvSpPr txBox="1"/>
            <p:nvPr>
              <p:custDataLst>
                <p:tags r:id="rId6"/>
              </p:custDataLst>
            </p:nvPr>
          </p:nvSpPr>
          <p:spPr>
            <a:xfrm>
              <a:off x="3861129" y="1839936"/>
              <a:ext cx="2018287" cy="1056808"/>
            </a:xfrm>
            <a:prstGeom prst="rect">
              <a:avLst/>
            </a:prstGeom>
            <a:noFill/>
          </p:spPr>
          <p:txBody>
            <a:bodyPr wrap="square" rtlCol="0">
              <a:noAutofit/>
              <a:scene3d>
                <a:camera prst="orthographicFront"/>
                <a:lightRig rig="threePt" dir="t"/>
              </a:scene3d>
              <a:sp3d contourW="12700"/>
            </a:bodyPr>
            <a:lstStyle/>
            <a:p>
              <a:pPr algn="ctr"/>
              <a:r>
                <a:rPr lang="zh-CN" altLang="en-US" sz="2000" b="1" dirty="0">
                  <a:solidFill>
                    <a:schemeClr val="bg1"/>
                  </a:solidFill>
                </a:rPr>
                <a:t>全面的实证研究</a:t>
              </a:r>
              <a:endParaRPr sz="2000"/>
            </a:p>
          </p:txBody>
        </p:sp>
      </p:grpSp>
      <p:grpSp>
        <p:nvGrpSpPr>
          <p:cNvPr id="67" name="组合 66"/>
          <p:cNvGrpSpPr/>
          <p:nvPr>
            <p:custDataLst>
              <p:tags r:id="rId7"/>
            </p:custDataLst>
          </p:nvPr>
        </p:nvGrpSpPr>
        <p:grpSpPr>
          <a:xfrm>
            <a:off x="6412035" y="1323868"/>
            <a:ext cx="2027775" cy="1304644"/>
            <a:chOff x="6288701" y="1552373"/>
            <a:chExt cx="2027775" cy="1167967"/>
          </a:xfrm>
        </p:grpSpPr>
        <p:sp>
          <p:nvSpPr>
            <p:cNvPr id="18" name="矩形: 圆角 7"/>
            <p:cNvSpPr/>
            <p:nvPr>
              <p:custDataLst>
                <p:tags r:id="rId8"/>
              </p:custDataLst>
            </p:nvPr>
          </p:nvSpPr>
          <p:spPr>
            <a:xfrm>
              <a:off x="6288701" y="1552373"/>
              <a:ext cx="2027775" cy="915268"/>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solidFill>
                  <a:schemeClr val="bg1"/>
                </a:solidFill>
                <a:cs typeface="+mn-ea"/>
                <a:sym typeface="+mn-lt"/>
              </a:endParaRPr>
            </a:p>
          </p:txBody>
        </p:sp>
        <p:sp>
          <p:nvSpPr>
            <p:cNvPr id="22" name="文本框 21"/>
            <p:cNvSpPr txBox="1"/>
            <p:nvPr>
              <p:custDataLst>
                <p:tags r:id="rId9"/>
              </p:custDataLst>
            </p:nvPr>
          </p:nvSpPr>
          <p:spPr>
            <a:xfrm>
              <a:off x="6298151" y="1839887"/>
              <a:ext cx="2018287" cy="880453"/>
            </a:xfrm>
            <a:prstGeom prst="rect">
              <a:avLst/>
            </a:prstGeom>
            <a:noFill/>
          </p:spPr>
          <p:txBody>
            <a:bodyPr wrap="square" rtlCol="0">
              <a:noAutofit/>
              <a:scene3d>
                <a:camera prst="orthographicFront"/>
                <a:lightRig rig="threePt" dir="t"/>
              </a:scene3d>
              <a:sp3d contourW="12700"/>
            </a:bodyPr>
            <a:lstStyle/>
            <a:p>
              <a:pPr algn="ctr"/>
              <a:r>
                <a:rPr lang="zh-CN" altLang="en-US" sz="2000" b="1" dirty="0">
                  <a:solidFill>
                    <a:schemeClr val="bg1"/>
                  </a:solidFill>
                </a:rPr>
                <a:t>数据构成分析</a:t>
              </a:r>
              <a:endParaRPr sz="2000"/>
            </a:p>
          </p:txBody>
        </p:sp>
      </p:grpSp>
      <p:grpSp>
        <p:nvGrpSpPr>
          <p:cNvPr id="68" name="组合 67"/>
          <p:cNvGrpSpPr/>
          <p:nvPr>
            <p:custDataLst>
              <p:tags r:id="rId10"/>
            </p:custDataLst>
          </p:nvPr>
        </p:nvGrpSpPr>
        <p:grpSpPr>
          <a:xfrm>
            <a:off x="8716071" y="1374532"/>
            <a:ext cx="2351504" cy="1022343"/>
            <a:chOff x="8716029" y="1552373"/>
            <a:chExt cx="2351504" cy="932149"/>
          </a:xfrm>
        </p:grpSpPr>
        <p:sp>
          <p:nvSpPr>
            <p:cNvPr id="19" name="矩形: 圆角 8"/>
            <p:cNvSpPr/>
            <p:nvPr>
              <p:custDataLst>
                <p:tags r:id="rId11"/>
              </p:custDataLst>
            </p:nvPr>
          </p:nvSpPr>
          <p:spPr>
            <a:xfrm>
              <a:off x="8716029" y="1552373"/>
              <a:ext cx="2351504" cy="915268"/>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solidFill>
                  <a:schemeClr val="bg1"/>
                </a:solidFill>
                <a:cs typeface="+mn-ea"/>
                <a:sym typeface="+mn-lt"/>
              </a:endParaRPr>
            </a:p>
          </p:txBody>
        </p:sp>
        <p:sp>
          <p:nvSpPr>
            <p:cNvPr id="23" name="文本框 22"/>
            <p:cNvSpPr txBox="1"/>
            <p:nvPr>
              <p:custDataLst>
                <p:tags r:id="rId12"/>
              </p:custDataLst>
            </p:nvPr>
          </p:nvSpPr>
          <p:spPr>
            <a:xfrm>
              <a:off x="8776422" y="1569198"/>
              <a:ext cx="2230837" cy="915324"/>
            </a:xfrm>
            <a:prstGeom prst="rect">
              <a:avLst/>
            </a:prstGeom>
            <a:noFill/>
          </p:spPr>
          <p:txBody>
            <a:bodyPr wrap="square" rtlCol="0">
              <a:noAutofit/>
              <a:scene3d>
                <a:camera prst="orthographicFront"/>
                <a:lightRig rig="threePt" dir="t"/>
              </a:scene3d>
              <a:sp3d contourW="12700"/>
            </a:bodyPr>
            <a:lstStyle/>
            <a:p>
              <a:pPr algn="ctr"/>
              <a:r>
                <a:rPr lang="zh-CN" altLang="en-US" sz="2000" b="1" dirty="0">
                  <a:solidFill>
                    <a:schemeClr val="bg1"/>
                  </a:solidFill>
                </a:rPr>
                <a:t>首次研究模型难以预测的程序和代码特征</a:t>
              </a:r>
              <a:endParaRPr sz="2000"/>
            </a:p>
          </p:txBody>
        </p:sp>
      </p:grpSp>
      <p:grpSp>
        <p:nvGrpSpPr>
          <p:cNvPr id="24" name="组合 23"/>
          <p:cNvGrpSpPr/>
          <p:nvPr>
            <p:custDataLst>
              <p:tags r:id="rId13"/>
            </p:custDataLst>
          </p:nvPr>
        </p:nvGrpSpPr>
        <p:grpSpPr>
          <a:xfrm>
            <a:off x="1396513" y="2466089"/>
            <a:ext cx="9394322" cy="276802"/>
            <a:chOff x="1415143" y="5152548"/>
            <a:chExt cx="9361714" cy="275841"/>
          </a:xfrm>
        </p:grpSpPr>
        <p:cxnSp>
          <p:nvCxnSpPr>
            <p:cNvPr id="25" name="直接连接符 24"/>
            <p:cNvCxnSpPr/>
            <p:nvPr>
              <p:custDataLst>
                <p:tags r:id="rId14"/>
              </p:custDataLst>
            </p:nvPr>
          </p:nvCxnSpPr>
          <p:spPr>
            <a:xfrm>
              <a:off x="1415143" y="5428346"/>
              <a:ext cx="9361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2284363" y="5152548"/>
              <a:ext cx="7648696" cy="275841"/>
              <a:chOff x="2284363" y="1268016"/>
              <a:chExt cx="7648696" cy="5075533"/>
            </a:xfrm>
          </p:grpSpPr>
          <p:cxnSp>
            <p:nvCxnSpPr>
              <p:cNvPr id="31" name="直接连接符 30"/>
              <p:cNvCxnSpPr/>
              <p:nvPr>
                <p:custDataLst>
                  <p:tags r:id="rId15"/>
                </p:custDataLst>
              </p:nvPr>
            </p:nvCxnSpPr>
            <p:spPr>
              <a:xfrm>
                <a:off x="2284363" y="1269219"/>
                <a:ext cx="0" cy="507433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custDataLst>
                  <p:tags r:id="rId16"/>
                </p:custDataLst>
              </p:nvPr>
            </p:nvCxnSpPr>
            <p:spPr>
              <a:xfrm>
                <a:off x="4876800" y="1268413"/>
                <a:ext cx="0" cy="507433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custDataLst>
                  <p:tags r:id="rId17"/>
                </p:custDataLst>
              </p:nvPr>
            </p:nvCxnSpPr>
            <p:spPr>
              <a:xfrm>
                <a:off x="7300687" y="1268413"/>
                <a:ext cx="0" cy="507433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custDataLst>
                  <p:tags r:id="rId18"/>
                </p:custDataLst>
              </p:nvPr>
            </p:nvCxnSpPr>
            <p:spPr>
              <a:xfrm>
                <a:off x="9933059" y="1268016"/>
                <a:ext cx="0" cy="507433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grpSp>
      <p:sp>
        <p:nvSpPr>
          <p:cNvPr id="39" name="文本框 38"/>
          <p:cNvSpPr txBox="1"/>
          <p:nvPr>
            <p:custDataLst>
              <p:tags r:id="rId19"/>
            </p:custDataLst>
          </p:nvPr>
        </p:nvSpPr>
        <p:spPr>
          <a:xfrm>
            <a:off x="906164" y="3087243"/>
            <a:ext cx="2883385" cy="1373850"/>
          </a:xfrm>
          <a:prstGeom prst="rect">
            <a:avLst/>
          </a:prstGeom>
          <a:noFill/>
        </p:spPr>
        <p:txBody>
          <a:bodyPr wrap="square" rtlCol="0">
            <a:noAutofit/>
          </a:bodyPr>
          <a:lstStyle/>
          <a:p>
            <a:pPr algn="ctr"/>
            <a:r>
              <a:rPr lang="zh-CN" altLang="en-US" sz="1400" spc="300" dirty="0">
                <a:solidFill>
                  <a:schemeClr val="tx1">
                    <a:lumMod val="85000"/>
                    <a:lumOff val="15000"/>
                  </a:schemeClr>
                </a:solidFill>
                <a:cs typeface="+mn-ea"/>
                <a:sym typeface="+mn-lt"/>
              </a:rPr>
              <a:t>两个数据集都包含真实项目和缺陷；</a:t>
            </a:r>
            <a:endParaRPr lang="zh-CN" altLang="en-US" sz="1400" spc="300" dirty="0">
              <a:solidFill>
                <a:schemeClr val="tx1">
                  <a:lumMod val="85000"/>
                  <a:lumOff val="15000"/>
                </a:schemeClr>
              </a:solidFill>
              <a:cs typeface="+mn-ea"/>
              <a:sym typeface="+mn-lt"/>
            </a:endParaRPr>
          </a:p>
          <a:p>
            <a:pPr algn="ctr"/>
            <a:r>
              <a:rPr lang="zh-CN" altLang="en-US" sz="1400" spc="300" dirty="0">
                <a:solidFill>
                  <a:schemeClr val="tx1">
                    <a:lumMod val="85000"/>
                    <a:lumOff val="15000"/>
                  </a:schemeClr>
                </a:solidFill>
                <a:cs typeface="+mn-ea"/>
                <a:sym typeface="+mn-lt"/>
              </a:rPr>
              <a:t>MSR数据集包含 310 个项目，且其数据具有漏洞类型的注释，</a:t>
            </a:r>
            <a:endParaRPr lang="zh-CN" altLang="en-US" sz="1400" spc="300" dirty="0">
              <a:solidFill>
                <a:schemeClr val="tx1">
                  <a:lumMod val="85000"/>
                  <a:lumOff val="15000"/>
                </a:schemeClr>
              </a:solidFill>
              <a:cs typeface="+mn-ea"/>
              <a:sym typeface="+mn-lt"/>
            </a:endParaRPr>
          </a:p>
        </p:txBody>
      </p:sp>
      <p:sp>
        <p:nvSpPr>
          <p:cNvPr id="40" name="文本框 39"/>
          <p:cNvSpPr txBox="1"/>
          <p:nvPr>
            <p:custDataLst>
              <p:tags r:id="rId20"/>
            </p:custDataLst>
          </p:nvPr>
        </p:nvSpPr>
        <p:spPr>
          <a:xfrm>
            <a:off x="3789529" y="3087243"/>
            <a:ext cx="2700343" cy="1602739"/>
          </a:xfrm>
          <a:prstGeom prst="rect">
            <a:avLst/>
          </a:prstGeom>
          <a:noFill/>
        </p:spPr>
        <p:txBody>
          <a:bodyPr wrap="square" rtlCol="0">
            <a:noAutofit/>
          </a:bodyPr>
          <a:lstStyle/>
          <a:p>
            <a:pPr algn="ctr"/>
            <a:r>
              <a:rPr lang="zh-CN" altLang="en-US" sz="1400" spc="300" dirty="0">
                <a:solidFill>
                  <a:schemeClr val="tx1">
                    <a:lumMod val="85000"/>
                    <a:lumOff val="15000"/>
                  </a:schemeClr>
                </a:solidFill>
              </a:rPr>
              <a:t>这篇文章对更多种类的深度学习模型（</a:t>
            </a:r>
            <a:r>
              <a:rPr lang="en-US" altLang="zh-CN" sz="1400" spc="300" dirty="0">
                <a:solidFill>
                  <a:schemeClr val="tx1">
                    <a:lumMod val="85000"/>
                    <a:lumOff val="15000"/>
                  </a:schemeClr>
                </a:solidFill>
              </a:rPr>
              <a:t>RNN</a:t>
            </a:r>
            <a:r>
              <a:rPr lang="zh-CN" altLang="en-US" sz="1400" spc="300" dirty="0">
                <a:solidFill>
                  <a:schemeClr val="tx1">
                    <a:lumMod val="85000"/>
                    <a:lumOff val="15000"/>
                  </a:schemeClr>
                </a:solidFill>
              </a:rPr>
              <a:t>、</a:t>
            </a:r>
            <a:r>
              <a:rPr lang="en-US" altLang="zh-CN" sz="1400" spc="300" dirty="0">
                <a:solidFill>
                  <a:schemeClr val="tx1">
                    <a:lumMod val="85000"/>
                    <a:lumOff val="15000"/>
                  </a:schemeClr>
                </a:solidFill>
              </a:rPr>
              <a:t>CNN</a:t>
            </a:r>
            <a:r>
              <a:rPr lang="zh-CN" altLang="en-US" sz="1400" spc="300" dirty="0">
                <a:solidFill>
                  <a:schemeClr val="tx1">
                    <a:lumMod val="85000"/>
                    <a:lumOff val="15000"/>
                  </a:schemeClr>
                </a:solidFill>
              </a:rPr>
              <a:t>和</a:t>
            </a:r>
            <a:r>
              <a:rPr lang="en-US" altLang="zh-CN" sz="1400" spc="300" dirty="0">
                <a:solidFill>
                  <a:schemeClr val="tx1">
                    <a:lumMod val="85000"/>
                    <a:lumOff val="15000"/>
                  </a:schemeClr>
                </a:solidFill>
              </a:rPr>
              <a:t>GNN</a:t>
            </a:r>
            <a:r>
              <a:rPr lang="zh-CN" altLang="en-US" sz="1400" spc="300" dirty="0">
                <a:solidFill>
                  <a:schemeClr val="tx1">
                    <a:lumMod val="85000"/>
                    <a:lumOff val="15000"/>
                  </a:schemeClr>
                </a:solidFill>
              </a:rPr>
              <a:t>等）</a:t>
            </a:r>
            <a:endParaRPr lang="zh-CN" altLang="en-US" sz="1400" spc="300" dirty="0">
              <a:solidFill>
                <a:schemeClr val="tx1">
                  <a:lumMod val="85000"/>
                  <a:lumOff val="15000"/>
                </a:schemeClr>
              </a:solidFill>
            </a:endParaRPr>
          </a:p>
          <a:p>
            <a:pPr algn="ctr"/>
            <a:r>
              <a:rPr lang="zh-CN" altLang="en-US" sz="1400" spc="300" dirty="0">
                <a:solidFill>
                  <a:schemeClr val="tx1">
                    <a:lumMod val="85000"/>
                    <a:lumOff val="15000"/>
                  </a:schemeClr>
                </a:solidFill>
              </a:rPr>
              <a:t>进行了系统性的评估，提供了更全面的性能比较和分析</a:t>
            </a:r>
            <a:endParaRPr lang="zh-CN" altLang="en-US" sz="1400" spc="300" dirty="0">
              <a:solidFill>
                <a:schemeClr val="tx1">
                  <a:lumMod val="85000"/>
                  <a:lumOff val="15000"/>
                </a:schemeClr>
              </a:solidFill>
            </a:endParaRPr>
          </a:p>
        </p:txBody>
      </p:sp>
      <p:sp>
        <p:nvSpPr>
          <p:cNvPr id="41" name="文本框 40"/>
          <p:cNvSpPr txBox="1"/>
          <p:nvPr>
            <p:custDataLst>
              <p:tags r:id="rId21"/>
            </p:custDataLst>
          </p:nvPr>
        </p:nvSpPr>
        <p:spPr>
          <a:xfrm>
            <a:off x="6410944" y="3087243"/>
            <a:ext cx="2433183" cy="1602762"/>
          </a:xfrm>
          <a:prstGeom prst="rect">
            <a:avLst/>
          </a:prstGeom>
          <a:noFill/>
        </p:spPr>
        <p:txBody>
          <a:bodyPr wrap="square" rtlCol="0">
            <a:noAutofit/>
          </a:bodyPr>
          <a:lstStyle/>
          <a:p>
            <a:pPr algn="ctr"/>
            <a:r>
              <a:rPr lang="zh-CN" altLang="en-US" sz="1400" spc="300" dirty="0">
                <a:solidFill>
                  <a:schemeClr val="tx1">
                    <a:lumMod val="85000"/>
                    <a:lumOff val="15000"/>
                  </a:schemeClr>
                </a:solidFill>
              </a:rPr>
              <a:t>在研究</a:t>
            </a:r>
            <a:r>
              <a:rPr lang="en-US" altLang="zh-CN" sz="1400" spc="300" dirty="0">
                <a:solidFill>
                  <a:schemeClr val="tx1">
                    <a:lumMod val="85000"/>
                    <a:lumOff val="15000"/>
                  </a:schemeClr>
                </a:solidFill>
              </a:rPr>
              <a:t>RQ5</a:t>
            </a:r>
            <a:r>
              <a:rPr lang="zh-CN" altLang="en-US" sz="1400" spc="300" dirty="0">
                <a:solidFill>
                  <a:schemeClr val="tx1">
                    <a:lumMod val="85000"/>
                    <a:lumOff val="15000"/>
                  </a:schemeClr>
                </a:solidFill>
              </a:rPr>
              <a:t>时分别设置，</a:t>
            </a:r>
            <a:endParaRPr lang="zh-CN" altLang="en-US" sz="1400" spc="300" dirty="0">
              <a:solidFill>
                <a:schemeClr val="tx1">
                  <a:lumMod val="85000"/>
                  <a:lumOff val="15000"/>
                </a:schemeClr>
              </a:solidFill>
            </a:endParaRPr>
          </a:p>
          <a:p>
            <a:pPr algn="ctr"/>
            <a:r>
              <a:rPr lang="zh-CN" altLang="en-US" sz="1400" spc="300" dirty="0">
                <a:solidFill>
                  <a:schemeClr val="tx1">
                    <a:lumMod val="85000"/>
                    <a:lumOff val="15000"/>
                  </a:schemeClr>
                </a:solidFill>
              </a:rPr>
              <a:t>多样化和非多样化训练数据集，</a:t>
            </a:r>
            <a:endParaRPr lang="zh-CN" altLang="en-US" sz="1400" spc="300" dirty="0">
              <a:solidFill>
                <a:schemeClr val="tx1">
                  <a:lumMod val="85000"/>
                  <a:lumOff val="15000"/>
                </a:schemeClr>
              </a:solidFill>
            </a:endParaRPr>
          </a:p>
          <a:p>
            <a:pPr algn="ctr"/>
            <a:r>
              <a:rPr lang="zh-CN" altLang="en-US" sz="1400" spc="300" dirty="0">
                <a:solidFill>
                  <a:schemeClr val="tx1">
                    <a:lumMod val="85000"/>
                    <a:lumOff val="15000"/>
                  </a:schemeClr>
                </a:solidFill>
              </a:rPr>
              <a:t>混合和交叉数据集，</a:t>
            </a:r>
            <a:endParaRPr lang="zh-CN" altLang="en-US" sz="1400" spc="300" dirty="0">
              <a:solidFill>
                <a:schemeClr val="tx1">
                  <a:lumMod val="85000"/>
                  <a:lumOff val="15000"/>
                </a:schemeClr>
              </a:solidFill>
            </a:endParaRPr>
          </a:p>
          <a:p>
            <a:pPr algn="ctr"/>
            <a:r>
              <a:rPr lang="zh-CN" altLang="en-US" sz="1400" spc="300" dirty="0">
                <a:solidFill>
                  <a:schemeClr val="tx1">
                    <a:lumMod val="85000"/>
                    <a:lumOff val="15000"/>
                  </a:schemeClr>
                </a:solidFill>
              </a:rPr>
              <a:t>评估模型在不同数据分布下的表现。</a:t>
            </a:r>
            <a:endParaRPr lang="zh-CN" altLang="en-US" sz="1400" spc="300" dirty="0">
              <a:solidFill>
                <a:schemeClr val="tx1">
                  <a:lumMod val="85000"/>
                  <a:lumOff val="15000"/>
                </a:schemeClr>
              </a:solidFill>
            </a:endParaRPr>
          </a:p>
        </p:txBody>
      </p:sp>
      <p:sp>
        <p:nvSpPr>
          <p:cNvPr id="42" name="文本框 41"/>
          <p:cNvSpPr txBox="1"/>
          <p:nvPr>
            <p:custDataLst>
              <p:tags r:id="rId22"/>
            </p:custDataLst>
          </p:nvPr>
        </p:nvSpPr>
        <p:spPr>
          <a:xfrm>
            <a:off x="8668299" y="3087243"/>
            <a:ext cx="3186964" cy="1373850"/>
          </a:xfrm>
          <a:prstGeom prst="rect">
            <a:avLst/>
          </a:prstGeom>
          <a:noFill/>
        </p:spPr>
        <p:txBody>
          <a:bodyPr wrap="square" rtlCol="0">
            <a:noAutofit/>
          </a:bodyPr>
          <a:lstStyle/>
          <a:p>
            <a:pPr algn="ctr"/>
            <a:r>
              <a:rPr lang="zh-CN" altLang="en-US" sz="1400" spc="300" dirty="0">
                <a:solidFill>
                  <a:schemeClr val="tx1">
                    <a:lumMod val="85000"/>
                    <a:lumOff val="15000"/>
                  </a:schemeClr>
                </a:solidFill>
              </a:rPr>
              <a:t>先前的研究都是在非分布数据集上对模型进行评估的，且没有量化预测的一致性，</a:t>
            </a:r>
            <a:endParaRPr lang="zh-CN" altLang="en-US" sz="1400" spc="300" dirty="0">
              <a:solidFill>
                <a:schemeClr val="tx1">
                  <a:lumMod val="85000"/>
                  <a:lumOff val="15000"/>
                </a:schemeClr>
              </a:solidFill>
            </a:endParaRPr>
          </a:p>
          <a:p>
            <a:pPr algn="ctr"/>
            <a:r>
              <a:rPr lang="en-US" altLang="zh-CN" sz="1400" spc="300" dirty="0">
                <a:solidFill>
                  <a:schemeClr val="tx1">
                    <a:lumMod val="85000"/>
                    <a:lumOff val="15000"/>
                  </a:schemeClr>
                </a:solidFill>
              </a:rPr>
              <a:t>RQ6</a:t>
            </a:r>
            <a:r>
              <a:rPr lang="zh-CN" altLang="en-US" sz="1400" spc="300" dirty="0">
                <a:solidFill>
                  <a:schemeClr val="tx1">
                    <a:lumMod val="85000"/>
                    <a:lumOff val="15000"/>
                  </a:schemeClr>
                </a:solidFill>
              </a:rPr>
              <a:t>问题首次尝试来描述模型不能很好地预测的程序</a:t>
            </a:r>
            <a:endParaRPr lang="zh-CN" altLang="en-US" sz="1400" spc="300" dirty="0">
              <a:solidFill>
                <a:schemeClr val="tx1">
                  <a:lumMod val="85000"/>
                  <a:lumOff val="15000"/>
                </a:schemeClr>
              </a:solidFill>
            </a:endParaRPr>
          </a:p>
          <a:p>
            <a:pPr algn="ctr"/>
            <a:r>
              <a:rPr lang="zh-CN" altLang="en-US" sz="1400" spc="300" dirty="0">
                <a:solidFill>
                  <a:schemeClr val="tx1">
                    <a:lumMod val="85000"/>
                    <a:lumOff val="15000"/>
                  </a:schemeClr>
                </a:solidFill>
              </a:rPr>
              <a:t>和代码特征</a:t>
            </a:r>
            <a:endParaRPr lang="zh-CN" altLang="en-US" sz="1400" spc="300" dirty="0">
              <a:solidFill>
                <a:schemeClr val="tx1">
                  <a:lumMod val="85000"/>
                  <a:lumOff val="15000"/>
                </a:schemeClr>
              </a:solidFill>
            </a:endParaRPr>
          </a:p>
        </p:txBody>
      </p:sp>
      <p:cxnSp>
        <p:nvCxnSpPr>
          <p:cNvPr id="9" name="直接连接符 8"/>
          <p:cNvCxnSpPr>
            <a:stCxn id="39" idx="2"/>
            <a:endCxn id="5" idx="0"/>
          </p:cNvCxnSpPr>
          <p:nvPr/>
        </p:nvCxnSpPr>
        <p:spPr>
          <a:xfrm>
            <a:off x="2348449" y="4461769"/>
            <a:ext cx="3521075" cy="981075"/>
          </a:xfrm>
          <a:prstGeom prst="line">
            <a:avLst/>
          </a:prstGeom>
          <a:ln w="12700">
            <a:prstDash val="dashDot"/>
          </a:ln>
        </p:spPr>
        <p:style>
          <a:lnRef idx="1">
            <a:schemeClr val="dk1"/>
          </a:lnRef>
          <a:fillRef idx="0">
            <a:schemeClr val="dk1"/>
          </a:fillRef>
          <a:effectRef idx="0">
            <a:schemeClr val="dk1"/>
          </a:effectRef>
          <a:fontRef idx="minor">
            <a:schemeClr val="tx1"/>
          </a:fontRef>
        </p:style>
      </p:cxnSp>
      <p:cxnSp>
        <p:nvCxnSpPr>
          <p:cNvPr id="50" name="直接连接符 49"/>
          <p:cNvCxnSpPr>
            <a:stCxn id="40" idx="2"/>
            <a:endCxn id="5" idx="0"/>
          </p:cNvCxnSpPr>
          <p:nvPr/>
        </p:nvCxnSpPr>
        <p:spPr>
          <a:xfrm>
            <a:off x="5140293" y="4690023"/>
            <a:ext cx="728980" cy="752475"/>
          </a:xfrm>
          <a:prstGeom prst="line">
            <a:avLst/>
          </a:prstGeom>
          <a:ln w="12700">
            <a:prstDash val="dashDot"/>
          </a:ln>
        </p:spPr>
        <p:style>
          <a:lnRef idx="1">
            <a:schemeClr val="dk1"/>
          </a:lnRef>
          <a:fillRef idx="0">
            <a:schemeClr val="dk1"/>
          </a:fillRef>
          <a:effectRef idx="0">
            <a:schemeClr val="dk1"/>
          </a:effectRef>
          <a:fontRef idx="minor">
            <a:schemeClr val="tx1"/>
          </a:fontRef>
        </p:style>
      </p:cxnSp>
      <p:cxnSp>
        <p:nvCxnSpPr>
          <p:cNvPr id="52" name="直接连接符 51"/>
          <p:cNvCxnSpPr>
            <a:stCxn id="41" idx="2"/>
            <a:endCxn id="5" idx="0"/>
          </p:cNvCxnSpPr>
          <p:nvPr/>
        </p:nvCxnSpPr>
        <p:spPr>
          <a:xfrm flipH="1">
            <a:off x="5869527" y="4690046"/>
            <a:ext cx="1758315" cy="752475"/>
          </a:xfrm>
          <a:prstGeom prst="line">
            <a:avLst/>
          </a:prstGeom>
          <a:ln w="12700">
            <a:prstDash val="dashDot"/>
          </a:ln>
        </p:spPr>
        <p:style>
          <a:lnRef idx="1">
            <a:schemeClr val="dk1"/>
          </a:lnRef>
          <a:fillRef idx="0">
            <a:schemeClr val="dk1"/>
          </a:fillRef>
          <a:effectRef idx="0">
            <a:schemeClr val="dk1"/>
          </a:effectRef>
          <a:fontRef idx="minor">
            <a:schemeClr val="tx1"/>
          </a:fontRef>
        </p:style>
      </p:cxnSp>
      <p:cxnSp>
        <p:nvCxnSpPr>
          <p:cNvPr id="54" name="直接连接符 53"/>
          <p:cNvCxnSpPr>
            <a:stCxn id="42" idx="2"/>
            <a:endCxn id="5" idx="0"/>
          </p:cNvCxnSpPr>
          <p:nvPr/>
        </p:nvCxnSpPr>
        <p:spPr>
          <a:xfrm flipH="1">
            <a:off x="5869444" y="4461769"/>
            <a:ext cx="4392930" cy="981075"/>
          </a:xfrm>
          <a:prstGeom prst="line">
            <a:avLst/>
          </a:prstGeom>
          <a:ln w="12700">
            <a:prstDash val="dashDot"/>
          </a:ln>
        </p:spPr>
        <p:style>
          <a:lnRef idx="1">
            <a:schemeClr val="dk1"/>
          </a:lnRef>
          <a:fillRef idx="0">
            <a:schemeClr val="dk1"/>
          </a:fillRef>
          <a:effectRef idx="0">
            <a:schemeClr val="dk1"/>
          </a:effectRef>
          <a:fontRef idx="minor">
            <a:schemeClr val="tx1"/>
          </a:fontRef>
        </p:style>
      </p:cxnSp>
      <p:grpSp>
        <p:nvGrpSpPr>
          <p:cNvPr id="64" name="组合 63"/>
          <p:cNvGrpSpPr/>
          <p:nvPr/>
        </p:nvGrpSpPr>
        <p:grpSpPr>
          <a:xfrm>
            <a:off x="5194514" y="5442360"/>
            <a:ext cx="1349389" cy="1181100"/>
            <a:chOff x="5419040" y="5592429"/>
            <a:chExt cx="1349389" cy="1181100"/>
          </a:xfrm>
        </p:grpSpPr>
        <p:sp>
          <p:nvSpPr>
            <p:cNvPr id="5" name="椭圆 4"/>
            <p:cNvSpPr/>
            <p:nvPr/>
          </p:nvSpPr>
          <p:spPr>
            <a:xfrm>
              <a:off x="5503184" y="5592429"/>
              <a:ext cx="1181100" cy="11811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3" name="文本框 62"/>
            <p:cNvSpPr txBox="1"/>
            <p:nvPr/>
          </p:nvSpPr>
          <p:spPr>
            <a:xfrm>
              <a:off x="5419040" y="5890545"/>
              <a:ext cx="1349389" cy="583565"/>
            </a:xfrm>
            <a:prstGeom prst="rect">
              <a:avLst/>
            </a:prstGeom>
            <a:noFill/>
          </p:spPr>
          <p:txBody>
            <a:bodyPr wrap="square" rtlCol="0">
              <a:spAutoFit/>
            </a:bodyPr>
            <a:lstStyle/>
            <a:p>
              <a:pPr algn="ctr"/>
              <a:endParaRPr lang="zh-CN" altLang="en-US" sz="3200" dirty="0">
                <a:solidFill>
                  <a:schemeClr val="bg1"/>
                </a:solidFill>
                <a:cs typeface="+mn-ea"/>
                <a:sym typeface="+mn-lt"/>
              </a:endParaRPr>
            </a:p>
          </p:txBody>
        </p:sp>
      </p:grpSp>
      <p:sp>
        <p:nvSpPr>
          <p:cNvPr id="46" name="文本框 45"/>
          <p:cNvSpPr txBox="1"/>
          <p:nvPr/>
        </p:nvSpPr>
        <p:spPr>
          <a:xfrm>
            <a:off x="1224640" y="335911"/>
            <a:ext cx="3213100" cy="583565"/>
          </a:xfrm>
          <a:prstGeom prst="rect">
            <a:avLst/>
          </a:prstGeom>
          <a:noFill/>
        </p:spPr>
        <p:txBody>
          <a:bodyPr wrap="square">
            <a:spAutoFit/>
          </a:bodyPr>
          <a:lstStyle/>
          <a:p>
            <a:r>
              <a:rPr lang="zh-CN" altLang="en-US" sz="3200" spc="400" dirty="0">
                <a:solidFill>
                  <a:schemeClr val="tx1">
                    <a:lumMod val="85000"/>
                    <a:lumOff val="15000"/>
                  </a:schemeClr>
                </a:solidFill>
              </a:rPr>
              <a:t>创新点：</a:t>
            </a:r>
            <a:endParaRPr lang="zh-CN" altLang="en-US" sz="3200" spc="400" dirty="0">
              <a:solidFill>
                <a:schemeClr val="tx1">
                  <a:lumMod val="85000"/>
                  <a:lumOff val="15000"/>
                </a:schemeClr>
              </a:solidFill>
            </a:endParaRPr>
          </a:p>
        </p:txBody>
      </p:sp>
      <p:grpSp>
        <p:nvGrpSpPr>
          <p:cNvPr id="47" name="组合 46"/>
          <p:cNvGrpSpPr/>
          <p:nvPr/>
        </p:nvGrpSpPr>
        <p:grpSpPr>
          <a:xfrm>
            <a:off x="420106" y="300845"/>
            <a:ext cx="760161" cy="654908"/>
            <a:chOff x="401056" y="200808"/>
            <a:chExt cx="760161" cy="654908"/>
          </a:xfrm>
        </p:grpSpPr>
        <p:sp>
          <p:nvSpPr>
            <p:cNvPr id="48" name="椭圆 47"/>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1" name="组合 50"/>
          <p:cNvGrpSpPr/>
          <p:nvPr/>
        </p:nvGrpSpPr>
        <p:grpSpPr>
          <a:xfrm>
            <a:off x="9627901" y="4501181"/>
            <a:ext cx="3295250" cy="3529449"/>
            <a:chOff x="9614202" y="4501181"/>
            <a:chExt cx="3295250" cy="3529449"/>
          </a:xfrm>
        </p:grpSpPr>
        <p:sp>
          <p:nvSpPr>
            <p:cNvPr id="53" name="椭圆 52"/>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a:off x="11291152" y="4501181"/>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2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500"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anim calcmode="lin" valueType="num">
                                      <p:cBhvr>
                                        <p:cTn id="18" dur="500" fill="hold"/>
                                        <p:tgtEl>
                                          <p:spTgt spid="24"/>
                                        </p:tgtEl>
                                        <p:attrNameLst>
                                          <p:attrName>ppt_x</p:attrName>
                                        </p:attrNameLst>
                                      </p:cBhvr>
                                      <p:tavLst>
                                        <p:tav tm="0">
                                          <p:val>
                                            <p:strVal val="#ppt_x"/>
                                          </p:val>
                                        </p:tav>
                                        <p:tav tm="100000">
                                          <p:val>
                                            <p:strVal val="#ppt_x"/>
                                          </p:val>
                                        </p:tav>
                                      </p:tavLst>
                                    </p:anim>
                                    <p:anim calcmode="lin" valueType="num">
                                      <p:cBhvr>
                                        <p:cTn id="19"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500"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anim calcmode="lin" valueType="num">
                                      <p:cBhvr>
                                        <p:cTn id="25" dur="500" fill="hold"/>
                                        <p:tgtEl>
                                          <p:spTgt spid="65"/>
                                        </p:tgtEl>
                                        <p:attrNameLst>
                                          <p:attrName>ppt_x</p:attrName>
                                        </p:attrNameLst>
                                      </p:cBhvr>
                                      <p:tavLst>
                                        <p:tav tm="0">
                                          <p:val>
                                            <p:strVal val="#ppt_x"/>
                                          </p:val>
                                        </p:tav>
                                        <p:tav tm="100000">
                                          <p:val>
                                            <p:strVal val="#ppt_x"/>
                                          </p:val>
                                        </p:tav>
                                      </p:tavLst>
                                    </p:anim>
                                    <p:anim calcmode="lin" valueType="num">
                                      <p:cBhvr>
                                        <p:cTn id="26" dur="500" fill="hold"/>
                                        <p:tgtEl>
                                          <p:spTgt spid="6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500"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anim calcmode="lin" valueType="num">
                                      <p:cBhvr>
                                        <p:cTn id="30" dur="500" fill="hold"/>
                                        <p:tgtEl>
                                          <p:spTgt spid="39"/>
                                        </p:tgtEl>
                                        <p:attrNameLst>
                                          <p:attrName>ppt_x</p:attrName>
                                        </p:attrNameLst>
                                      </p:cBhvr>
                                      <p:tavLst>
                                        <p:tav tm="0">
                                          <p:val>
                                            <p:strVal val="#ppt_x"/>
                                          </p:val>
                                        </p:tav>
                                        <p:tav tm="100000">
                                          <p:val>
                                            <p:strVal val="#ppt_x"/>
                                          </p:val>
                                        </p:tav>
                                      </p:tavLst>
                                    </p:anim>
                                    <p:anim calcmode="lin" valueType="num">
                                      <p:cBhvr>
                                        <p:cTn id="31" dur="5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nodeType="clickEffect">
                                  <p:stCondLst>
                                    <p:cond delay="0"/>
                                  </p:stCondLst>
                                  <p:childTnLst>
                                    <p:set>
                                      <p:cBhvr>
                                        <p:cTn id="35" dur="500" fill="hold">
                                          <p:stCondLst>
                                            <p:cond delay="0"/>
                                          </p:stCondLst>
                                        </p:cTn>
                                        <p:tgtEl>
                                          <p:spTgt spid="66"/>
                                        </p:tgtEl>
                                        <p:attrNameLst>
                                          <p:attrName>style.visibility</p:attrName>
                                        </p:attrNameLst>
                                      </p:cBhvr>
                                      <p:to>
                                        <p:strVal val="visible"/>
                                      </p:to>
                                    </p:set>
                                    <p:animEffect transition="in" filter="fade">
                                      <p:cBhvr>
                                        <p:cTn id="36" dur="500"/>
                                        <p:tgtEl>
                                          <p:spTgt spid="66"/>
                                        </p:tgtEl>
                                      </p:cBhvr>
                                    </p:animEffect>
                                    <p:anim calcmode="lin" valueType="num">
                                      <p:cBhvr>
                                        <p:cTn id="37" dur="500" fill="hold"/>
                                        <p:tgtEl>
                                          <p:spTgt spid="66"/>
                                        </p:tgtEl>
                                        <p:attrNameLst>
                                          <p:attrName>ppt_x</p:attrName>
                                        </p:attrNameLst>
                                      </p:cBhvr>
                                      <p:tavLst>
                                        <p:tav tm="0">
                                          <p:val>
                                            <p:strVal val="#ppt_x"/>
                                          </p:val>
                                        </p:tav>
                                        <p:tav tm="100000">
                                          <p:val>
                                            <p:strVal val="#ppt_x"/>
                                          </p:val>
                                        </p:tav>
                                      </p:tavLst>
                                    </p:anim>
                                    <p:anim calcmode="lin" valueType="num">
                                      <p:cBhvr>
                                        <p:cTn id="38" dur="500" fill="hold"/>
                                        <p:tgtEl>
                                          <p:spTgt spid="6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500"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anim calcmode="lin" valueType="num">
                                      <p:cBhvr>
                                        <p:cTn id="42" dur="500" fill="hold"/>
                                        <p:tgtEl>
                                          <p:spTgt spid="40"/>
                                        </p:tgtEl>
                                        <p:attrNameLst>
                                          <p:attrName>ppt_x</p:attrName>
                                        </p:attrNameLst>
                                      </p:cBhvr>
                                      <p:tavLst>
                                        <p:tav tm="0">
                                          <p:val>
                                            <p:strVal val="#ppt_x"/>
                                          </p:val>
                                        </p:tav>
                                        <p:tav tm="100000">
                                          <p:val>
                                            <p:strVal val="#ppt_x"/>
                                          </p:val>
                                        </p:tav>
                                      </p:tavLst>
                                    </p:anim>
                                    <p:anim calcmode="lin" valueType="num">
                                      <p:cBhvr>
                                        <p:cTn id="43" dur="5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nodeType="clickEffect">
                                  <p:stCondLst>
                                    <p:cond delay="0"/>
                                  </p:stCondLst>
                                  <p:childTnLst>
                                    <p:set>
                                      <p:cBhvr>
                                        <p:cTn id="47" dur="500" fill="hold">
                                          <p:stCondLst>
                                            <p:cond delay="0"/>
                                          </p:stCondLst>
                                        </p:cTn>
                                        <p:tgtEl>
                                          <p:spTgt spid="67"/>
                                        </p:tgtEl>
                                        <p:attrNameLst>
                                          <p:attrName>style.visibility</p:attrName>
                                        </p:attrNameLst>
                                      </p:cBhvr>
                                      <p:to>
                                        <p:strVal val="visible"/>
                                      </p:to>
                                    </p:set>
                                    <p:animEffect transition="in" filter="fade">
                                      <p:cBhvr>
                                        <p:cTn id="48" dur="500"/>
                                        <p:tgtEl>
                                          <p:spTgt spid="67"/>
                                        </p:tgtEl>
                                      </p:cBhvr>
                                    </p:animEffect>
                                    <p:anim calcmode="lin" valueType="num">
                                      <p:cBhvr>
                                        <p:cTn id="49" dur="500" fill="hold"/>
                                        <p:tgtEl>
                                          <p:spTgt spid="67"/>
                                        </p:tgtEl>
                                        <p:attrNameLst>
                                          <p:attrName>ppt_x</p:attrName>
                                        </p:attrNameLst>
                                      </p:cBhvr>
                                      <p:tavLst>
                                        <p:tav tm="0">
                                          <p:val>
                                            <p:strVal val="#ppt_x"/>
                                          </p:val>
                                        </p:tav>
                                        <p:tav tm="100000">
                                          <p:val>
                                            <p:strVal val="#ppt_x"/>
                                          </p:val>
                                        </p:tav>
                                      </p:tavLst>
                                    </p:anim>
                                    <p:anim calcmode="lin" valueType="num">
                                      <p:cBhvr>
                                        <p:cTn id="50" dur="500" fill="hold"/>
                                        <p:tgtEl>
                                          <p:spTgt spid="6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500"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anim calcmode="lin" valueType="num">
                                      <p:cBhvr>
                                        <p:cTn id="54" dur="500" fill="hold"/>
                                        <p:tgtEl>
                                          <p:spTgt spid="41"/>
                                        </p:tgtEl>
                                        <p:attrNameLst>
                                          <p:attrName>ppt_x</p:attrName>
                                        </p:attrNameLst>
                                      </p:cBhvr>
                                      <p:tavLst>
                                        <p:tav tm="0">
                                          <p:val>
                                            <p:strVal val="#ppt_x"/>
                                          </p:val>
                                        </p:tav>
                                        <p:tav tm="100000">
                                          <p:val>
                                            <p:strVal val="#ppt_x"/>
                                          </p:val>
                                        </p:tav>
                                      </p:tavLst>
                                    </p:anim>
                                    <p:anim calcmode="lin" valueType="num">
                                      <p:cBhvr>
                                        <p:cTn id="55" dur="5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7" presetClass="entr" presetSubtype="0" fill="hold" nodeType="clickEffect">
                                  <p:stCondLst>
                                    <p:cond delay="0"/>
                                  </p:stCondLst>
                                  <p:childTnLst>
                                    <p:set>
                                      <p:cBhvr>
                                        <p:cTn id="59" dur="500"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anim calcmode="lin" valueType="num">
                                      <p:cBhvr>
                                        <p:cTn id="61" dur="500" fill="hold"/>
                                        <p:tgtEl>
                                          <p:spTgt spid="68"/>
                                        </p:tgtEl>
                                        <p:attrNameLst>
                                          <p:attrName>ppt_x</p:attrName>
                                        </p:attrNameLst>
                                      </p:cBhvr>
                                      <p:tavLst>
                                        <p:tav tm="0">
                                          <p:val>
                                            <p:strVal val="#ppt_x"/>
                                          </p:val>
                                        </p:tav>
                                        <p:tav tm="100000">
                                          <p:val>
                                            <p:strVal val="#ppt_x"/>
                                          </p:val>
                                        </p:tav>
                                      </p:tavLst>
                                    </p:anim>
                                    <p:anim calcmode="lin" valueType="num">
                                      <p:cBhvr>
                                        <p:cTn id="62" dur="500" fill="hold"/>
                                        <p:tgtEl>
                                          <p:spTgt spid="6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500"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anim calcmode="lin" valueType="num">
                                      <p:cBhvr>
                                        <p:cTn id="66" dur="500" fill="hold"/>
                                        <p:tgtEl>
                                          <p:spTgt spid="42"/>
                                        </p:tgtEl>
                                        <p:attrNameLst>
                                          <p:attrName>ppt_x</p:attrName>
                                        </p:attrNameLst>
                                      </p:cBhvr>
                                      <p:tavLst>
                                        <p:tav tm="0">
                                          <p:val>
                                            <p:strVal val="#ppt_x"/>
                                          </p:val>
                                        </p:tav>
                                        <p:tav tm="100000">
                                          <p:val>
                                            <p:strVal val="#ppt_x"/>
                                          </p:val>
                                        </p:tav>
                                      </p:tavLst>
                                    </p:anim>
                                    <p:anim calcmode="lin" valueType="num">
                                      <p:cBhvr>
                                        <p:cTn id="67" dur="5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wipe(up)">
                                      <p:cBhvr>
                                        <p:cTn id="72" dur="500"/>
                                        <p:tgtEl>
                                          <p:spTgt spid="50"/>
                                        </p:tgtEl>
                                      </p:cBhvr>
                                    </p:animEffect>
                                  </p:childTnLst>
                                </p:cTn>
                              </p:par>
                              <p:par>
                                <p:cTn id="73" presetID="22" presetClass="entr" presetSubtype="1" fill="hold" nodeType="with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up)">
                                      <p:cBhvr>
                                        <p:cTn id="75" dur="500"/>
                                        <p:tgtEl>
                                          <p:spTgt spid="9"/>
                                        </p:tgtEl>
                                      </p:cBhvr>
                                    </p:animEffect>
                                  </p:childTnLst>
                                </p:cTn>
                              </p:par>
                              <p:par>
                                <p:cTn id="76" presetID="22" presetClass="entr" presetSubtype="1" fill="hold" nodeType="with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wipe(up)">
                                      <p:cBhvr>
                                        <p:cTn id="78" dur="500"/>
                                        <p:tgtEl>
                                          <p:spTgt spid="52"/>
                                        </p:tgtEl>
                                      </p:cBhvr>
                                    </p:animEffect>
                                  </p:childTnLst>
                                </p:cTn>
                              </p:par>
                              <p:par>
                                <p:cTn id="79" presetID="22" presetClass="entr" presetSubtype="1" fill="hold"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up)">
                                      <p:cBhvr>
                                        <p:cTn id="81" dur="500"/>
                                        <p:tgtEl>
                                          <p:spTgt spid="54"/>
                                        </p:tgtEl>
                                      </p:cBhvr>
                                    </p:animEffect>
                                  </p:childTnLst>
                                </p:cTn>
                              </p:par>
                            </p:childTnLst>
                          </p:cTn>
                        </p:par>
                        <p:par>
                          <p:cTn id="82" fill="hold">
                            <p:stCondLst>
                              <p:cond delay="500"/>
                            </p:stCondLst>
                            <p:childTnLst>
                              <p:par>
                                <p:cTn id="83" presetID="53" presetClass="entr" presetSubtype="16" fill="hold" nodeType="afterEffect">
                                  <p:stCondLst>
                                    <p:cond delay="0"/>
                                  </p:stCondLst>
                                  <p:childTnLst>
                                    <p:set>
                                      <p:cBhvr>
                                        <p:cTn id="84" dur="1" fill="hold">
                                          <p:stCondLst>
                                            <p:cond delay="0"/>
                                          </p:stCondLst>
                                        </p:cTn>
                                        <p:tgtEl>
                                          <p:spTgt spid="64"/>
                                        </p:tgtEl>
                                        <p:attrNameLst>
                                          <p:attrName>style.visibility</p:attrName>
                                        </p:attrNameLst>
                                      </p:cBhvr>
                                      <p:to>
                                        <p:strVal val="visible"/>
                                      </p:to>
                                    </p:set>
                                    <p:anim calcmode="lin" valueType="num">
                                      <p:cBhvr>
                                        <p:cTn id="85" dur="500" fill="hold"/>
                                        <p:tgtEl>
                                          <p:spTgt spid="64"/>
                                        </p:tgtEl>
                                        <p:attrNameLst>
                                          <p:attrName>ppt_w</p:attrName>
                                        </p:attrNameLst>
                                      </p:cBhvr>
                                      <p:tavLst>
                                        <p:tav tm="0">
                                          <p:val>
                                            <p:fltVal val="0"/>
                                          </p:val>
                                        </p:tav>
                                        <p:tav tm="100000">
                                          <p:val>
                                            <p:strVal val="#ppt_w"/>
                                          </p:val>
                                        </p:tav>
                                      </p:tavLst>
                                    </p:anim>
                                    <p:anim calcmode="lin" valueType="num">
                                      <p:cBhvr>
                                        <p:cTn id="86" dur="500" fill="hold"/>
                                        <p:tgtEl>
                                          <p:spTgt spid="64"/>
                                        </p:tgtEl>
                                        <p:attrNameLst>
                                          <p:attrName>ppt_h</p:attrName>
                                        </p:attrNameLst>
                                      </p:cBhvr>
                                      <p:tavLst>
                                        <p:tav tm="0">
                                          <p:val>
                                            <p:fltVal val="0"/>
                                          </p:val>
                                        </p:tav>
                                        <p:tav tm="100000">
                                          <p:val>
                                            <p:strVal val="#ppt_h"/>
                                          </p:val>
                                        </p:tav>
                                      </p:tavLst>
                                    </p:anim>
                                    <p:animEffect transition="in" filter="fade">
                                      <p:cBhvr>
                                        <p:cTn id="8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699937" y="764464"/>
            <a:ext cx="5776637" cy="5776637"/>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椭圆 2"/>
          <p:cNvSpPr/>
          <p:nvPr/>
        </p:nvSpPr>
        <p:spPr>
          <a:xfrm>
            <a:off x="-542373" y="-514350"/>
            <a:ext cx="1905000" cy="1905000"/>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椭圆 4"/>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5"/>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椭圆 6"/>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3" name="组合 12"/>
          <p:cNvGrpSpPr/>
          <p:nvPr/>
        </p:nvGrpSpPr>
        <p:grpSpPr>
          <a:xfrm>
            <a:off x="2540000" y="2817585"/>
            <a:ext cx="5870074" cy="1650782"/>
            <a:chOff x="2540000" y="2817585"/>
            <a:chExt cx="5870074" cy="1650782"/>
          </a:xfrm>
        </p:grpSpPr>
        <p:sp>
          <p:nvSpPr>
            <p:cNvPr id="4" name="矩形: 圆角 3"/>
            <p:cNvSpPr/>
            <p:nvPr/>
          </p:nvSpPr>
          <p:spPr>
            <a:xfrm>
              <a:off x="2540000" y="2817585"/>
              <a:ext cx="5870074" cy="1318985"/>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文本框 8"/>
            <p:cNvSpPr txBox="1"/>
            <p:nvPr/>
          </p:nvSpPr>
          <p:spPr>
            <a:xfrm>
              <a:off x="4010552" y="3023107"/>
              <a:ext cx="4399476" cy="1445260"/>
            </a:xfrm>
            <a:prstGeom prst="rect">
              <a:avLst/>
            </a:prstGeom>
            <a:noFill/>
          </p:spPr>
          <p:txBody>
            <a:bodyPr wrap="square" rtlCol="0">
              <a:no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400" spc="400" noProof="0" dirty="0">
                  <a:ln>
                    <a:noFill/>
                  </a:ln>
                  <a:solidFill>
                    <a:prstClr val="white"/>
                  </a:solidFill>
                  <a:effectLst>
                    <a:outerShdw blurRad="76200" dist="38100" dir="5400000" algn="t" rotWithShape="0">
                      <a:prstClr val="black">
                        <a:alpha val="22000"/>
                      </a:prstClr>
                    </a:outerShdw>
                  </a:effectLst>
                  <a:uLnTx/>
                  <a:uFillTx/>
                  <a:cs typeface="+mn-ea"/>
                  <a:sym typeface="+mn-lt"/>
                </a:rPr>
                <a:t>思考&amp;改进意见</a:t>
              </a:r>
              <a:endParaRPr kumimoji="0" lang="zh-CN" altLang="en-US" sz="4400" b="0" i="0" u="none" strike="noStrike" kern="1200" cap="none" spc="400" normalizeH="0" baseline="0" noProof="0" dirty="0">
                <a:ln>
                  <a:noFill/>
                </a:ln>
                <a:solidFill>
                  <a:prstClr val="white"/>
                </a:solidFill>
                <a:effectLst>
                  <a:outerShdw blurRad="76200" dist="38100" dir="5400000" algn="t" rotWithShape="0">
                    <a:prstClr val="black">
                      <a:alpha val="22000"/>
                    </a:prstClr>
                  </a:outerShdw>
                </a:effectLst>
                <a:uLnTx/>
                <a:uFillTx/>
                <a:cs typeface="+mn-ea"/>
                <a:sym typeface="+mn-lt"/>
              </a:endParaRPr>
            </a:p>
          </p:txBody>
        </p:sp>
        <p:sp>
          <p:nvSpPr>
            <p:cNvPr id="12" name="文本框 11"/>
            <p:cNvSpPr txBox="1"/>
            <p:nvPr/>
          </p:nvSpPr>
          <p:spPr>
            <a:xfrm>
              <a:off x="2757714" y="2875002"/>
              <a:ext cx="1252838"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04</a:t>
              </a:r>
              <a:endParaRPr kumimoji="0" lang="zh-CN" altLang="en-US" sz="6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9614202" y="4752386"/>
            <a:ext cx="3295250" cy="3278244"/>
            <a:chOff x="9614202" y="4752386"/>
            <a:chExt cx="3295250" cy="3278244"/>
          </a:xfrm>
        </p:grpSpPr>
        <p:sp>
          <p:nvSpPr>
            <p:cNvPr id="36" name="椭圆 35"/>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20"/>
          <p:cNvSpPr txBox="1"/>
          <p:nvPr/>
        </p:nvSpPr>
        <p:spPr>
          <a:xfrm>
            <a:off x="1324060" y="1624262"/>
            <a:ext cx="5443643" cy="1568450"/>
          </a:xfrm>
          <a:prstGeom prst="rect">
            <a:avLst/>
          </a:prstGeom>
          <a:noFill/>
        </p:spPr>
        <p:txBody>
          <a:bodyPr wrap="square" rtlCol="0">
            <a:noAutofit/>
          </a:bodyPr>
          <a:lstStyle/>
          <a:p>
            <a:r>
              <a:rPr lang="zh-CN" altLang="en-US" sz="4800" spc="300" dirty="0">
                <a:solidFill>
                  <a:srgbClr val="C00000"/>
                </a:solidFill>
                <a:latin typeface="华文行楷" panose="02010800040101010101" charset="-122"/>
                <a:ea typeface="华文行楷" panose="02010800040101010101" charset="-122"/>
                <a:cs typeface="华文行楷" panose="02010800040101010101" charset="-122"/>
                <a:sym typeface="+mn-lt"/>
              </a:rPr>
              <a:t>1：</a:t>
            </a:r>
            <a:r>
              <a:rPr lang="zh-CN" altLang="en-US" sz="2000" spc="300" dirty="0">
                <a:cs typeface="+mn-ea"/>
                <a:sym typeface="+mn-lt"/>
              </a:rPr>
              <a:t>实验整体在九个模型和两个数据集上进行，结论的泛化性有待验证。</a:t>
            </a:r>
            <a:endParaRPr lang="zh-CN" altLang="en-US" sz="2000" spc="300" dirty="0">
              <a:cs typeface="+mn-ea"/>
              <a:sym typeface="+mn-lt"/>
            </a:endParaRPr>
          </a:p>
          <a:p>
            <a:endParaRPr lang="zh-CN" altLang="en-US" sz="2000" spc="300" dirty="0">
              <a:cs typeface="+mn-ea"/>
              <a:sym typeface="+mn-lt"/>
            </a:endParaRPr>
          </a:p>
          <a:p>
            <a:r>
              <a:rPr lang="zh-CN" altLang="en-US" sz="2000" spc="300" dirty="0">
                <a:cs typeface="+mn-ea"/>
                <a:sym typeface="+mn-lt"/>
              </a:rPr>
              <a:t>可以使用其他模型及数据集对实验结论进行验证，检验结论泛化性。</a:t>
            </a:r>
            <a:endParaRPr lang="zh-CN" altLang="en-US" sz="2000" spc="300" dirty="0">
              <a:cs typeface="+mn-ea"/>
              <a:sym typeface="+mn-lt"/>
            </a:endParaRPr>
          </a:p>
        </p:txBody>
      </p:sp>
      <p:sp>
        <p:nvSpPr>
          <p:cNvPr id="24" name="文本框 23"/>
          <p:cNvSpPr txBox="1"/>
          <p:nvPr/>
        </p:nvSpPr>
        <p:spPr>
          <a:xfrm>
            <a:off x="4856607" y="4301681"/>
            <a:ext cx="6023283" cy="1322070"/>
          </a:xfrm>
          <a:prstGeom prst="rect">
            <a:avLst/>
          </a:prstGeom>
          <a:noFill/>
        </p:spPr>
        <p:txBody>
          <a:bodyPr wrap="square" rtlCol="0">
            <a:noAutofit/>
          </a:bodyPr>
          <a:lstStyle/>
          <a:p>
            <a:r>
              <a:rPr lang="zh-CN" altLang="en-US" sz="4800" spc="300" dirty="0">
                <a:cs typeface="+mn-ea"/>
                <a:sym typeface="+mn-lt"/>
              </a:rPr>
              <a:t> </a:t>
            </a:r>
            <a:r>
              <a:rPr lang="zh-CN" altLang="en-US" sz="4800" spc="300" dirty="0">
                <a:solidFill>
                  <a:srgbClr val="C00000"/>
                </a:solidFill>
                <a:latin typeface="华文行楷" panose="02010800040101010101" charset="-122"/>
                <a:ea typeface="华文行楷" panose="02010800040101010101" charset="-122"/>
                <a:cs typeface="华文行楷" panose="02010800040101010101" charset="-122"/>
                <a:sym typeface="+mn-lt"/>
              </a:rPr>
              <a:t>2</a:t>
            </a:r>
            <a:r>
              <a:rPr lang="zh-CN" altLang="en-US" sz="3600" spc="300" dirty="0">
                <a:solidFill>
                  <a:srgbClr val="C00000"/>
                </a:solidFill>
                <a:latin typeface="华文行楷" panose="02010800040101010101" charset="-122"/>
                <a:ea typeface="华文行楷" panose="02010800040101010101" charset="-122"/>
                <a:cs typeface="华文行楷" panose="02010800040101010101" charset="-122"/>
                <a:sym typeface="+mn-lt"/>
              </a:rPr>
              <a:t>：</a:t>
            </a:r>
            <a:r>
              <a:rPr lang="zh-CN" altLang="en-US" sz="2000" spc="300" dirty="0">
                <a:cs typeface="+mn-ea"/>
                <a:sym typeface="+mn-lt"/>
              </a:rPr>
              <a:t>RQ2中对漏洞的人为划分，可能会导致结果偏差。</a:t>
            </a:r>
            <a:endParaRPr lang="zh-CN" altLang="en-US" sz="2000" spc="300" dirty="0">
              <a:cs typeface="+mn-ea"/>
              <a:sym typeface="+mn-lt"/>
            </a:endParaRPr>
          </a:p>
          <a:p>
            <a:endParaRPr lang="zh-CN" altLang="en-US" sz="2000" spc="300" dirty="0">
              <a:cs typeface="+mn-ea"/>
              <a:sym typeface="+mn-lt"/>
            </a:endParaRPr>
          </a:p>
          <a:p>
            <a:r>
              <a:rPr lang="zh-CN" altLang="en-US" sz="2000" spc="300" dirty="0">
                <a:cs typeface="+mn-ea"/>
                <a:sym typeface="+mn-lt"/>
              </a:rPr>
              <a:t>（</a:t>
            </a:r>
            <a:r>
              <a:rPr lang="en-US" altLang="zh-CN" sz="2000" spc="300" dirty="0">
                <a:cs typeface="+mn-ea"/>
                <a:sym typeface="+mn-lt"/>
              </a:rPr>
              <a:t>1</a:t>
            </a:r>
            <a:r>
              <a:rPr lang="zh-CN" altLang="en-US" sz="2000" spc="300" dirty="0">
                <a:cs typeface="+mn-ea"/>
                <a:sym typeface="+mn-lt"/>
              </a:rPr>
              <a:t>）对漏洞进行多次划分，进行多次实验</a:t>
            </a:r>
            <a:endParaRPr lang="zh-CN" altLang="en-US" sz="2000" spc="300" dirty="0">
              <a:cs typeface="+mn-ea"/>
              <a:sym typeface="+mn-lt"/>
            </a:endParaRPr>
          </a:p>
          <a:p>
            <a:r>
              <a:rPr lang="zh-CN" altLang="en-US" sz="2000" spc="300" dirty="0">
                <a:cs typeface="+mn-ea"/>
                <a:sym typeface="+mn-lt"/>
              </a:rPr>
              <a:t>（</a:t>
            </a:r>
            <a:r>
              <a:rPr lang="en-US" altLang="zh-CN" sz="2000" spc="300" dirty="0">
                <a:cs typeface="+mn-ea"/>
                <a:sym typeface="+mn-lt"/>
              </a:rPr>
              <a:t>2</a:t>
            </a:r>
            <a:r>
              <a:rPr lang="zh-CN" altLang="en-US" sz="2000" spc="300" dirty="0">
                <a:cs typeface="+mn-ea"/>
                <a:sym typeface="+mn-lt"/>
              </a:rPr>
              <a:t>）根据</a:t>
            </a:r>
            <a:r>
              <a:rPr lang="en-US" altLang="zh-CN" sz="2000" spc="300" dirty="0">
                <a:cs typeface="+mn-ea"/>
                <a:sym typeface="+mn-lt"/>
              </a:rPr>
              <a:t>CWE</a:t>
            </a:r>
            <a:r>
              <a:rPr lang="zh-CN" altLang="en-US" sz="2000" spc="300" dirty="0">
                <a:cs typeface="+mn-ea"/>
                <a:sym typeface="+mn-lt"/>
              </a:rPr>
              <a:t>确定统一的划分标准</a:t>
            </a:r>
            <a:endParaRPr lang="zh-CN" altLang="en-US" sz="1600" spc="300" dirty="0">
              <a:cs typeface="+mn-ea"/>
              <a:sym typeface="+mn-lt"/>
            </a:endParaRPr>
          </a:p>
        </p:txBody>
      </p:sp>
      <p:sp>
        <p:nvSpPr>
          <p:cNvPr id="31" name="文本框 30"/>
          <p:cNvSpPr txBox="1"/>
          <p:nvPr/>
        </p:nvSpPr>
        <p:spPr>
          <a:xfrm>
            <a:off x="1331512" y="487314"/>
            <a:ext cx="5169035" cy="1076325"/>
          </a:xfrm>
          <a:prstGeom prst="rect">
            <a:avLst/>
          </a:prstGeom>
          <a:noFill/>
        </p:spPr>
        <p:txBody>
          <a:bodyPr wrap="square">
            <a:noAutofit/>
          </a:bodyPr>
          <a:lstStyle/>
          <a:p>
            <a:r>
              <a:rPr lang="zh-CN" altLang="en-US" sz="3200" spc="400" dirty="0">
                <a:solidFill>
                  <a:schemeClr val="tx1">
                    <a:lumMod val="85000"/>
                    <a:lumOff val="15000"/>
                  </a:schemeClr>
                </a:solidFill>
                <a:cs typeface="+mn-ea"/>
                <a:sym typeface="+mn-lt"/>
              </a:rPr>
              <a:t>可能的问题及改进意见</a:t>
            </a:r>
            <a:endParaRPr lang="zh-CN" altLang="en-US" sz="3200" spc="400" dirty="0">
              <a:solidFill>
                <a:schemeClr val="tx1">
                  <a:lumMod val="85000"/>
                  <a:lumOff val="15000"/>
                </a:schemeClr>
              </a:solidFill>
              <a:cs typeface="+mn-ea"/>
              <a:sym typeface="+mn-lt"/>
            </a:endParaRPr>
          </a:p>
        </p:txBody>
      </p:sp>
      <p:grpSp>
        <p:nvGrpSpPr>
          <p:cNvPr id="32" name="组合 31"/>
          <p:cNvGrpSpPr/>
          <p:nvPr/>
        </p:nvGrpSpPr>
        <p:grpSpPr>
          <a:xfrm>
            <a:off x="526978" y="452248"/>
            <a:ext cx="760161" cy="654908"/>
            <a:chOff x="401056" y="200808"/>
            <a:chExt cx="760161" cy="654908"/>
          </a:xfrm>
        </p:grpSpPr>
        <p:sp>
          <p:nvSpPr>
            <p:cNvPr id="33" name="椭圆 32"/>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5" name="图片 4" descr="upload_post_object_v2_2057230774"/>
          <p:cNvPicPr>
            <a:picLocks noChangeAspect="1"/>
          </p:cNvPicPr>
          <p:nvPr/>
        </p:nvPicPr>
        <p:blipFill>
          <a:blip r:embed="rId1"/>
          <a:stretch>
            <a:fillRect/>
          </a:stretch>
        </p:blipFill>
        <p:spPr>
          <a:xfrm>
            <a:off x="1287145" y="4177030"/>
            <a:ext cx="2973705" cy="2236470"/>
          </a:xfrm>
          <a:prstGeom prst="rect">
            <a:avLst/>
          </a:prstGeom>
        </p:spPr>
      </p:pic>
      <p:pic>
        <p:nvPicPr>
          <p:cNvPr id="3" name="图片 2"/>
          <p:cNvPicPr>
            <a:picLocks noChangeAspect="1"/>
          </p:cNvPicPr>
          <p:nvPr/>
        </p:nvPicPr>
        <p:blipFill>
          <a:blip r:embed="rId2"/>
          <a:stretch>
            <a:fillRect/>
          </a:stretch>
        </p:blipFill>
        <p:spPr>
          <a:xfrm>
            <a:off x="6959600" y="885190"/>
            <a:ext cx="4496435" cy="344995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par>
                                <p:cTn id="18" presetID="22" presetClass="entr" presetSubtype="8"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right)">
                                      <p:cBhvr>
                                        <p:cTn id="25" dur="500"/>
                                        <p:tgtEl>
                                          <p:spTgt spid="5"/>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right)">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1"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40"/>
          <p:cNvSpPr/>
          <p:nvPr/>
        </p:nvSpPr>
        <p:spPr>
          <a:xfrm>
            <a:off x="9930130" y="5051425"/>
            <a:ext cx="2979420" cy="2979420"/>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custDataLst>
              <p:tags r:id="rId1"/>
            </p:custDataLst>
          </p:nvPr>
        </p:nvSpPr>
        <p:spPr>
          <a:xfrm>
            <a:off x="367465" y="1791970"/>
            <a:ext cx="4225690" cy="3925570"/>
          </a:xfrm>
          <a:prstGeom prst="rect">
            <a:avLst/>
          </a:prstGeom>
          <a:noFill/>
        </p:spPr>
        <p:txBody>
          <a:bodyPr wrap="square" rtlCol="0">
            <a:noAutofit/>
          </a:bodyPr>
          <a:lstStyle/>
          <a:p>
            <a:pPr algn="l">
              <a:lnSpc>
                <a:spcPct val="120000"/>
              </a:lnSpc>
            </a:pPr>
            <a:r>
              <a:rPr lang="zh-CN" altLang="en-US" sz="1600" spc="50" dirty="0">
                <a:solidFill>
                  <a:srgbClr val="000000"/>
                </a:solidFill>
                <a:cs typeface="+mn-ea"/>
                <a:sym typeface="+mn-lt"/>
              </a:rPr>
              <a:t> </a:t>
            </a:r>
            <a:r>
              <a:rPr lang="zh-CN" altLang="en-US" sz="2600" spc="50" dirty="0">
                <a:solidFill>
                  <a:srgbClr val="000000"/>
                </a:solidFill>
                <a:cs typeface="+mn-ea"/>
                <a:sym typeface="+mn-lt"/>
              </a:rPr>
              <a:t> </a:t>
            </a:r>
            <a:r>
              <a:rPr lang="zh-CN" altLang="en-US" sz="4800" spc="50" dirty="0">
                <a:solidFill>
                  <a:srgbClr val="C00000"/>
                </a:solidFill>
                <a:latin typeface="华文行楷" panose="02010800040101010101" charset="-122"/>
                <a:ea typeface="华文行楷" panose="02010800040101010101" charset="-122"/>
                <a:cs typeface="华文行楷" panose="02010800040101010101" charset="-122"/>
                <a:sym typeface="+mn-lt"/>
              </a:rPr>
              <a:t>3：</a:t>
            </a:r>
            <a:endParaRPr lang="zh-CN" altLang="en-US" sz="4800" spc="50" dirty="0">
              <a:solidFill>
                <a:srgbClr val="C00000"/>
              </a:solidFill>
              <a:latin typeface="华文行楷" panose="02010800040101010101" charset="-122"/>
              <a:ea typeface="华文行楷" panose="02010800040101010101" charset="-122"/>
              <a:cs typeface="华文行楷" panose="02010800040101010101" charset="-122"/>
              <a:sym typeface="+mn-lt"/>
            </a:endParaRPr>
          </a:p>
          <a:p>
            <a:pPr algn="l">
              <a:lnSpc>
                <a:spcPct val="120000"/>
              </a:lnSpc>
            </a:pPr>
            <a:r>
              <a:rPr lang="zh-CN" altLang="en-US" spc="50" dirty="0">
                <a:solidFill>
                  <a:srgbClr val="000000"/>
                </a:solidFill>
                <a:cs typeface="+mn-ea"/>
                <a:sym typeface="+mn-lt"/>
              </a:rPr>
              <a:t>RQ3中使用的LR模型准确性验证不够充分，利用这个模型进行深度学习关键代码特征的量化考量可能不准确。</a:t>
            </a:r>
            <a:endParaRPr lang="zh-CN" altLang="en-US" spc="50" dirty="0">
              <a:solidFill>
                <a:srgbClr val="000000"/>
              </a:solidFill>
              <a:cs typeface="+mn-ea"/>
              <a:sym typeface="+mn-lt"/>
            </a:endParaRPr>
          </a:p>
          <a:p>
            <a:pPr algn="l">
              <a:lnSpc>
                <a:spcPct val="120000"/>
              </a:lnSpc>
            </a:pPr>
            <a:endParaRPr lang="zh-CN" altLang="en-US" spc="50" dirty="0">
              <a:solidFill>
                <a:srgbClr val="000000"/>
              </a:solidFill>
              <a:cs typeface="+mn-ea"/>
              <a:sym typeface="+mn-lt"/>
            </a:endParaRPr>
          </a:p>
          <a:p>
            <a:pPr algn="l">
              <a:lnSpc>
                <a:spcPct val="120000"/>
              </a:lnSpc>
            </a:pPr>
            <a:r>
              <a:rPr lang="zh-CN" altLang="en-US" spc="50" dirty="0">
                <a:solidFill>
                  <a:srgbClr val="000000"/>
                </a:solidFill>
                <a:cs typeface="+mn-ea"/>
                <a:sym typeface="+mn-lt"/>
              </a:rPr>
              <a:t>（</a:t>
            </a:r>
            <a:r>
              <a:rPr lang="en-US" altLang="zh-CN" spc="50" dirty="0">
                <a:solidFill>
                  <a:srgbClr val="000000"/>
                </a:solidFill>
                <a:cs typeface="+mn-ea"/>
                <a:sym typeface="+mn-lt"/>
              </a:rPr>
              <a:t>1</a:t>
            </a:r>
            <a:r>
              <a:rPr lang="zh-CN" altLang="en-US" spc="50" dirty="0">
                <a:solidFill>
                  <a:srgbClr val="000000"/>
                </a:solidFill>
                <a:cs typeface="+mn-ea"/>
                <a:sym typeface="+mn-lt"/>
              </a:rPr>
              <a:t>）可以使用更复杂的模型</a:t>
            </a:r>
            <a:endParaRPr lang="zh-CN" altLang="en-US" spc="50" dirty="0">
              <a:solidFill>
                <a:srgbClr val="000000"/>
              </a:solidFill>
              <a:cs typeface="+mn-ea"/>
              <a:sym typeface="+mn-lt"/>
            </a:endParaRPr>
          </a:p>
          <a:p>
            <a:pPr algn="l">
              <a:lnSpc>
                <a:spcPct val="120000"/>
              </a:lnSpc>
            </a:pPr>
            <a:r>
              <a:rPr lang="zh-CN" altLang="en-US" spc="50" dirty="0">
                <a:solidFill>
                  <a:srgbClr val="000000"/>
                </a:solidFill>
                <a:cs typeface="+mn-ea"/>
                <a:sym typeface="+mn-lt"/>
              </a:rPr>
              <a:t>（决策树、随机森林等）​；</a:t>
            </a:r>
            <a:endParaRPr lang="zh-CN" altLang="en-US" spc="50" dirty="0">
              <a:solidFill>
                <a:srgbClr val="000000"/>
              </a:solidFill>
              <a:cs typeface="+mn-ea"/>
              <a:sym typeface="+mn-lt"/>
            </a:endParaRPr>
          </a:p>
          <a:p>
            <a:pPr algn="l">
              <a:lnSpc>
                <a:spcPct val="120000"/>
              </a:lnSpc>
            </a:pPr>
            <a:r>
              <a:rPr lang="zh-CN" altLang="en-US" spc="50" dirty="0">
                <a:solidFill>
                  <a:srgbClr val="000000"/>
                </a:solidFill>
                <a:cs typeface="+mn-ea"/>
                <a:sym typeface="+mn-lt"/>
              </a:rPr>
              <a:t>（</a:t>
            </a:r>
            <a:r>
              <a:rPr lang="en-US" altLang="zh-CN" spc="50" dirty="0">
                <a:solidFill>
                  <a:srgbClr val="000000"/>
                </a:solidFill>
                <a:cs typeface="+mn-ea"/>
                <a:sym typeface="+mn-lt"/>
              </a:rPr>
              <a:t>2</a:t>
            </a:r>
            <a:r>
              <a:rPr lang="zh-CN" altLang="en-US" spc="50" dirty="0">
                <a:solidFill>
                  <a:srgbClr val="000000"/>
                </a:solidFill>
                <a:cs typeface="+mn-ea"/>
                <a:sym typeface="+mn-lt"/>
              </a:rPr>
              <a:t>）引入其他评价指标</a:t>
            </a:r>
            <a:endParaRPr lang="zh-CN" altLang="en-US" spc="50" dirty="0">
              <a:solidFill>
                <a:srgbClr val="000000"/>
              </a:solidFill>
              <a:cs typeface="+mn-ea"/>
              <a:sym typeface="+mn-lt"/>
            </a:endParaRPr>
          </a:p>
          <a:p>
            <a:pPr algn="l">
              <a:lnSpc>
                <a:spcPct val="120000"/>
              </a:lnSpc>
            </a:pPr>
            <a:r>
              <a:rPr lang="zh-CN" altLang="en-US" spc="50" dirty="0">
                <a:solidFill>
                  <a:srgbClr val="000000"/>
                </a:solidFill>
                <a:cs typeface="+mn-ea"/>
                <a:sym typeface="+mn-lt"/>
              </a:rPr>
              <a:t>（精确率、召回率等）</a:t>
            </a:r>
            <a:r>
              <a:rPr lang="zh-CN" altLang="en-US" spc="50" dirty="0">
                <a:solidFill>
                  <a:srgbClr val="000000"/>
                </a:solidFill>
              </a:rPr>
              <a:t>。</a:t>
            </a:r>
            <a:endParaRPr lang="zh-CN" altLang="en-US" spc="50" dirty="0">
              <a:solidFill>
                <a:srgbClr val="000000"/>
              </a:solidFill>
            </a:endParaRPr>
          </a:p>
        </p:txBody>
      </p:sp>
      <p:sp>
        <p:nvSpPr>
          <p:cNvPr id="35" name="文本框 34"/>
          <p:cNvSpPr txBox="1"/>
          <p:nvPr>
            <p:custDataLst>
              <p:tags r:id="rId2"/>
            </p:custDataLst>
          </p:nvPr>
        </p:nvSpPr>
        <p:spPr>
          <a:xfrm>
            <a:off x="7618696" y="1792010"/>
            <a:ext cx="4207876" cy="3925570"/>
          </a:xfrm>
          <a:prstGeom prst="rect">
            <a:avLst/>
          </a:prstGeom>
          <a:noFill/>
        </p:spPr>
        <p:txBody>
          <a:bodyPr wrap="square" rtlCol="0">
            <a:noAutofit/>
          </a:bodyPr>
          <a:lstStyle/>
          <a:p>
            <a:pPr>
              <a:lnSpc>
                <a:spcPct val="120000"/>
              </a:lnSpc>
            </a:pPr>
            <a:r>
              <a:rPr lang="zh-CN" altLang="en-US" sz="2600" dirty="0">
                <a:solidFill>
                  <a:srgbClr val="000000"/>
                </a:solidFill>
                <a:cs typeface="+mn-ea"/>
                <a:sym typeface="+mn-lt"/>
              </a:rPr>
              <a:t>  </a:t>
            </a:r>
            <a:r>
              <a:rPr lang="zh-CN" altLang="en-US" sz="3600" dirty="0">
                <a:solidFill>
                  <a:srgbClr val="C00000"/>
                </a:solidFill>
                <a:latin typeface="华文新魏" panose="02010800040101010101" charset="-122"/>
                <a:ea typeface="华文新魏" panose="02010800040101010101" charset="-122"/>
                <a:cs typeface="华文新魏" panose="02010800040101010101" charset="-122"/>
                <a:sym typeface="+mn-lt"/>
              </a:rPr>
              <a:t> </a:t>
            </a:r>
            <a:r>
              <a:rPr lang="zh-CN" altLang="en-US" sz="4800" spc="50" dirty="0">
                <a:solidFill>
                  <a:srgbClr val="C00000"/>
                </a:solidFill>
                <a:latin typeface="华文行楷" panose="02010800040101010101" charset="-122"/>
                <a:ea typeface="华文行楷" panose="02010800040101010101" charset="-122"/>
                <a:cs typeface="华文行楷" panose="02010800040101010101" charset="-122"/>
                <a:sym typeface="+mn-lt"/>
              </a:rPr>
              <a:t>4：</a:t>
            </a:r>
            <a:endParaRPr lang="zh-CN" altLang="en-US" sz="4800" spc="50" dirty="0">
              <a:solidFill>
                <a:srgbClr val="C00000"/>
              </a:solidFill>
              <a:latin typeface="华文行楷" panose="02010800040101010101" charset="-122"/>
              <a:ea typeface="华文行楷" panose="02010800040101010101" charset="-122"/>
              <a:cs typeface="华文行楷" panose="02010800040101010101" charset="-122"/>
              <a:sym typeface="+mn-lt"/>
            </a:endParaRPr>
          </a:p>
          <a:p>
            <a:pPr>
              <a:lnSpc>
                <a:spcPct val="120000"/>
              </a:lnSpc>
            </a:pPr>
            <a:r>
              <a:rPr lang="en-US" altLang="zh-CN" spc="50" dirty="0">
                <a:solidFill>
                  <a:srgbClr val="000000"/>
                </a:solidFill>
              </a:rPr>
              <a:t>RQ</a:t>
            </a:r>
            <a:r>
              <a:rPr lang="zh-CN" altLang="en-US" spc="50" dirty="0">
                <a:solidFill>
                  <a:srgbClr val="000000"/>
                </a:solidFill>
                <a:cs typeface="+mn-ea"/>
                <a:sym typeface="+mn-lt"/>
              </a:rPr>
              <a:t>6引入两种解释工具分别解释两类模型的语句token，虽然做了一定的映射转换，但也会给结果分析带来偏差。</a:t>
            </a:r>
            <a:endParaRPr lang="zh-CN" altLang="en-US" spc="50" dirty="0">
              <a:solidFill>
                <a:srgbClr val="000000"/>
              </a:solidFill>
              <a:cs typeface="+mn-ea"/>
              <a:sym typeface="+mn-lt"/>
            </a:endParaRPr>
          </a:p>
          <a:p>
            <a:pPr>
              <a:lnSpc>
                <a:spcPct val="120000"/>
              </a:lnSpc>
            </a:pPr>
            <a:endParaRPr lang="zh-CN" altLang="en-US" spc="50" dirty="0">
              <a:solidFill>
                <a:srgbClr val="000000"/>
              </a:solidFill>
              <a:cs typeface="+mn-ea"/>
              <a:sym typeface="+mn-lt"/>
            </a:endParaRPr>
          </a:p>
          <a:p>
            <a:pPr>
              <a:lnSpc>
                <a:spcPct val="120000"/>
              </a:lnSpc>
            </a:pPr>
            <a:r>
              <a:rPr lang="zh-CN" altLang="en-US" spc="50" dirty="0">
                <a:solidFill>
                  <a:srgbClr val="000000"/>
                </a:solidFill>
                <a:cs typeface="+mn-ea"/>
                <a:sym typeface="+mn-lt"/>
              </a:rPr>
              <a:t>可采用同一类型的解释工具。</a:t>
            </a:r>
            <a:endParaRPr lang="zh-CN" altLang="en-US" spc="50" dirty="0">
              <a:solidFill>
                <a:srgbClr val="000000"/>
              </a:solidFill>
              <a:cs typeface="+mn-ea"/>
              <a:sym typeface="+mn-lt"/>
            </a:endParaRPr>
          </a:p>
          <a:p>
            <a:pPr>
              <a:lnSpc>
                <a:spcPct val="120000"/>
              </a:lnSpc>
            </a:pPr>
            <a:r>
              <a:rPr lang="zh-CN" altLang="en-US" spc="50" dirty="0">
                <a:solidFill>
                  <a:srgbClr val="000000"/>
                </a:solidFill>
                <a:cs typeface="+mn-ea"/>
                <a:sym typeface="+mn-lt"/>
              </a:rPr>
              <a:t>例如：</a:t>
            </a:r>
            <a:endParaRPr lang="zh-CN" altLang="en-US" spc="50" dirty="0">
              <a:solidFill>
                <a:srgbClr val="000000"/>
              </a:solidFill>
              <a:cs typeface="+mn-ea"/>
              <a:sym typeface="+mn-lt"/>
            </a:endParaRPr>
          </a:p>
          <a:p>
            <a:pPr>
              <a:lnSpc>
                <a:spcPct val="120000"/>
              </a:lnSpc>
            </a:pPr>
            <a:r>
              <a:rPr lang="zh-CN" altLang="en-US" spc="50" dirty="0">
                <a:solidFill>
                  <a:srgbClr val="000000"/>
                </a:solidFill>
                <a:cs typeface="+mn-ea"/>
                <a:sym typeface="+mn-lt"/>
              </a:rPr>
              <a:t>选择一个既适用于GNN模型又能适用于transformer模型的工具</a:t>
            </a:r>
            <a:endParaRPr lang="zh-CN" altLang="en-US" spc="50" dirty="0">
              <a:solidFill>
                <a:srgbClr val="000000"/>
              </a:solidFill>
              <a:cs typeface="+mn-ea"/>
              <a:sym typeface="+mn-lt"/>
            </a:endParaRPr>
          </a:p>
        </p:txBody>
      </p:sp>
      <p:sp>
        <p:nvSpPr>
          <p:cNvPr id="36" name="文本框 35"/>
          <p:cNvSpPr txBox="1"/>
          <p:nvPr/>
        </p:nvSpPr>
        <p:spPr>
          <a:xfrm>
            <a:off x="1364992" y="505725"/>
            <a:ext cx="5213797" cy="1076325"/>
          </a:xfrm>
          <a:prstGeom prst="rect">
            <a:avLst/>
          </a:prstGeom>
          <a:noFill/>
        </p:spPr>
        <p:txBody>
          <a:bodyPr wrap="square">
            <a:noAutofit/>
          </a:bodyPr>
          <a:lstStyle/>
          <a:p>
            <a:r>
              <a:rPr lang="zh-CN" altLang="en-US" sz="3200" spc="400" dirty="0">
                <a:solidFill>
                  <a:schemeClr val="tx1">
                    <a:lumMod val="85000"/>
                    <a:lumOff val="15000"/>
                  </a:schemeClr>
                </a:solidFill>
                <a:cs typeface="+mn-ea"/>
                <a:sym typeface="+mn-lt"/>
              </a:rPr>
              <a:t>可能的问题及改进意见</a:t>
            </a:r>
            <a:endParaRPr lang="zh-CN" altLang="en-US" sz="3200" spc="400" dirty="0">
              <a:solidFill>
                <a:schemeClr val="tx1">
                  <a:lumMod val="85000"/>
                  <a:lumOff val="15000"/>
                </a:schemeClr>
              </a:solidFill>
              <a:cs typeface="+mn-ea"/>
              <a:sym typeface="+mn-lt"/>
            </a:endParaRPr>
          </a:p>
        </p:txBody>
      </p:sp>
      <p:grpSp>
        <p:nvGrpSpPr>
          <p:cNvPr id="37" name="组合 36"/>
          <p:cNvGrpSpPr/>
          <p:nvPr/>
        </p:nvGrpSpPr>
        <p:grpSpPr>
          <a:xfrm>
            <a:off x="526978" y="505684"/>
            <a:ext cx="760161" cy="654908"/>
            <a:chOff x="401056" y="200808"/>
            <a:chExt cx="760161" cy="654908"/>
          </a:xfrm>
        </p:grpSpPr>
        <p:sp>
          <p:nvSpPr>
            <p:cNvPr id="38" name="椭圆 37"/>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10"/>
          <p:cNvGrpSpPr/>
          <p:nvPr>
            <p:custDataLst>
              <p:tags r:id="rId3"/>
            </p:custDataLst>
          </p:nvPr>
        </p:nvGrpSpPr>
        <p:grpSpPr>
          <a:xfrm>
            <a:off x="4734754" y="3494271"/>
            <a:ext cx="1218320" cy="1193800"/>
            <a:chOff x="4767139" y="3844295"/>
            <a:chExt cx="1218320" cy="1193800"/>
          </a:xfrm>
        </p:grpSpPr>
        <p:sp>
          <p:nvSpPr>
            <p:cNvPr id="12" name="矩形: 圆角 16"/>
            <p:cNvSpPr/>
            <p:nvPr>
              <p:custDataLst>
                <p:tags r:id="rId4"/>
              </p:custDataLst>
            </p:nvPr>
          </p:nvSpPr>
          <p:spPr>
            <a:xfrm>
              <a:off x="4767139" y="3844295"/>
              <a:ext cx="1218320" cy="1193800"/>
            </a:xfrm>
            <a:prstGeom prst="roundRect">
              <a:avLst>
                <a:gd name="adj" fmla="val 13476"/>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13" name="图片 12"/>
            <p:cNvPicPr>
              <a:picLocks noChangeAspect="1"/>
            </p:cNvPicPr>
            <p:nvPr>
              <p:custDataLst>
                <p:tags r:id="rId5"/>
              </p:custDataLst>
            </p:nvPr>
          </p:nvPicPr>
          <p:blipFill>
            <a:blip r:embed="rId6" cstate="screen"/>
            <a:stretch>
              <a:fillRect/>
            </a:stretch>
          </p:blipFill>
          <p:spPr>
            <a:xfrm>
              <a:off x="5101369" y="4142767"/>
              <a:ext cx="549859" cy="596856"/>
            </a:xfrm>
            <a:prstGeom prst="rect">
              <a:avLst/>
            </a:prstGeom>
          </p:spPr>
        </p:pic>
      </p:grpSp>
      <p:grpSp>
        <p:nvGrpSpPr>
          <p:cNvPr id="14" name="组合 13"/>
          <p:cNvGrpSpPr/>
          <p:nvPr>
            <p:custDataLst>
              <p:tags r:id="rId7"/>
            </p:custDataLst>
          </p:nvPr>
        </p:nvGrpSpPr>
        <p:grpSpPr>
          <a:xfrm>
            <a:off x="6174157" y="2097271"/>
            <a:ext cx="1218320" cy="1193800"/>
            <a:chOff x="6206542" y="2447295"/>
            <a:chExt cx="1218320" cy="1193800"/>
          </a:xfrm>
        </p:grpSpPr>
        <p:sp>
          <p:nvSpPr>
            <p:cNvPr id="15" name="矩形: 圆角 19"/>
            <p:cNvSpPr/>
            <p:nvPr>
              <p:custDataLst>
                <p:tags r:id="rId8"/>
              </p:custDataLst>
            </p:nvPr>
          </p:nvSpPr>
          <p:spPr>
            <a:xfrm>
              <a:off x="6206542" y="2447295"/>
              <a:ext cx="1218320" cy="1193800"/>
            </a:xfrm>
            <a:prstGeom prst="roundRect">
              <a:avLst>
                <a:gd name="adj" fmla="val 13476"/>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44" name="图片 43"/>
            <p:cNvPicPr>
              <a:picLocks noChangeAspect="1"/>
            </p:cNvPicPr>
            <p:nvPr>
              <p:custDataLst>
                <p:tags r:id="rId9"/>
              </p:custDataLst>
            </p:nvPr>
          </p:nvPicPr>
          <p:blipFill>
            <a:blip r:embed="rId10" cstate="screen"/>
            <a:stretch>
              <a:fillRect/>
            </a:stretch>
          </p:blipFill>
          <p:spPr>
            <a:xfrm>
              <a:off x="6545348" y="2775907"/>
              <a:ext cx="536489" cy="516013"/>
            </a:xfrm>
            <a:prstGeom prst="rect">
              <a:avLst/>
            </a:prstGeom>
          </p:spPr>
        </p:pic>
      </p:grpSp>
      <p:grpSp>
        <p:nvGrpSpPr>
          <p:cNvPr id="45" name="组合 44"/>
          <p:cNvGrpSpPr/>
          <p:nvPr>
            <p:custDataLst>
              <p:tags r:id="rId11"/>
            </p:custDataLst>
          </p:nvPr>
        </p:nvGrpSpPr>
        <p:grpSpPr>
          <a:xfrm>
            <a:off x="4734754" y="2097236"/>
            <a:ext cx="1218320" cy="1193800"/>
            <a:chOff x="4767139" y="2447295"/>
            <a:chExt cx="1218320" cy="1193800"/>
          </a:xfrm>
        </p:grpSpPr>
        <p:sp>
          <p:nvSpPr>
            <p:cNvPr id="46" name="矩形: 圆角 22"/>
            <p:cNvSpPr/>
            <p:nvPr>
              <p:custDataLst>
                <p:tags r:id="rId12"/>
              </p:custDataLst>
            </p:nvPr>
          </p:nvSpPr>
          <p:spPr>
            <a:xfrm>
              <a:off x="4767139" y="2447295"/>
              <a:ext cx="1218320" cy="1193800"/>
            </a:xfrm>
            <a:prstGeom prst="roundRect">
              <a:avLst>
                <a:gd name="adj" fmla="val 13476"/>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47" name="图片 46"/>
            <p:cNvPicPr>
              <a:picLocks noChangeAspect="1"/>
            </p:cNvPicPr>
            <p:nvPr>
              <p:custDataLst>
                <p:tags r:id="rId13"/>
              </p:custDataLst>
            </p:nvPr>
          </p:nvPicPr>
          <p:blipFill>
            <a:blip r:embed="rId14" cstate="screen"/>
            <a:stretch>
              <a:fillRect/>
            </a:stretch>
          </p:blipFill>
          <p:spPr>
            <a:xfrm>
              <a:off x="5109744" y="2757135"/>
              <a:ext cx="533111" cy="574120"/>
            </a:xfrm>
            <a:prstGeom prst="rect">
              <a:avLst/>
            </a:prstGeom>
          </p:spPr>
        </p:pic>
      </p:grpSp>
      <p:grpSp>
        <p:nvGrpSpPr>
          <p:cNvPr id="48" name="组合 47"/>
          <p:cNvGrpSpPr/>
          <p:nvPr>
            <p:custDataLst>
              <p:tags r:id="rId15"/>
            </p:custDataLst>
          </p:nvPr>
        </p:nvGrpSpPr>
        <p:grpSpPr>
          <a:xfrm>
            <a:off x="6174157" y="3494271"/>
            <a:ext cx="1218320" cy="1193800"/>
            <a:chOff x="6206542" y="3844295"/>
            <a:chExt cx="1218320" cy="1193800"/>
          </a:xfrm>
        </p:grpSpPr>
        <p:sp>
          <p:nvSpPr>
            <p:cNvPr id="49" name="矩形: 圆角 25"/>
            <p:cNvSpPr/>
            <p:nvPr>
              <p:custDataLst>
                <p:tags r:id="rId16"/>
              </p:custDataLst>
            </p:nvPr>
          </p:nvSpPr>
          <p:spPr>
            <a:xfrm>
              <a:off x="6206542" y="3844295"/>
              <a:ext cx="1218320" cy="1193800"/>
            </a:xfrm>
            <a:prstGeom prst="roundRect">
              <a:avLst>
                <a:gd name="adj" fmla="val 13476"/>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50" name="图片 49"/>
            <p:cNvPicPr>
              <a:picLocks noChangeAspect="1"/>
            </p:cNvPicPr>
            <p:nvPr>
              <p:custDataLst>
                <p:tags r:id="rId17"/>
              </p:custDataLst>
            </p:nvPr>
          </p:nvPicPr>
          <p:blipFill>
            <a:blip r:embed="rId18" cstate="screen"/>
            <a:stretch>
              <a:fillRect/>
            </a:stretch>
          </p:blipFill>
          <p:spPr>
            <a:xfrm>
              <a:off x="6578834" y="4177315"/>
              <a:ext cx="473737" cy="527760"/>
            </a:xfrm>
            <a:prstGeom prst="rect">
              <a:avLst/>
            </a:prstGeom>
          </p:spPr>
        </p:pic>
      </p:grpSp>
    </p:spTree>
    <p:custDataLst>
      <p:tags r:id="rId1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p:cTn id="17" dur="500" fill="hold"/>
                                        <p:tgtEl>
                                          <p:spTgt spid="45"/>
                                        </p:tgtEl>
                                        <p:attrNameLst>
                                          <p:attrName>ppt_w</p:attrName>
                                        </p:attrNameLst>
                                      </p:cBhvr>
                                      <p:tavLst>
                                        <p:tav tm="0">
                                          <p:val>
                                            <p:fltVal val="0"/>
                                          </p:val>
                                        </p:tav>
                                        <p:tav tm="100000">
                                          <p:val>
                                            <p:strVal val="#ppt_w"/>
                                          </p:val>
                                        </p:tav>
                                      </p:tavLst>
                                    </p:anim>
                                    <p:anim calcmode="lin" valueType="num">
                                      <p:cBhvr>
                                        <p:cTn id="18" dur="500" fill="hold"/>
                                        <p:tgtEl>
                                          <p:spTgt spid="45"/>
                                        </p:tgtEl>
                                        <p:attrNameLst>
                                          <p:attrName>ppt_h</p:attrName>
                                        </p:attrNameLst>
                                      </p:cBhvr>
                                      <p:tavLst>
                                        <p:tav tm="0">
                                          <p:val>
                                            <p:fltVal val="0"/>
                                          </p:val>
                                        </p:tav>
                                        <p:tav tm="100000">
                                          <p:val>
                                            <p:strVal val="#ppt_h"/>
                                          </p:val>
                                        </p:tav>
                                      </p:tavLst>
                                    </p:anim>
                                    <p:animEffect transition="in" filter="fade">
                                      <p:cBhvr>
                                        <p:cTn id="19" dur="500"/>
                                        <p:tgtEl>
                                          <p:spTgt spid="45"/>
                                        </p:tgtEl>
                                      </p:cBhvr>
                                    </p:animEffect>
                                  </p:childTnLst>
                                </p:cTn>
                              </p:par>
                              <p:par>
                                <p:cTn id="20" presetID="53"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right)">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53" presetClass="entr" presetSubtype="16"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left)">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9" name="组合 58"/>
          <p:cNvGrpSpPr/>
          <p:nvPr/>
        </p:nvGrpSpPr>
        <p:grpSpPr>
          <a:xfrm>
            <a:off x="9930394" y="4088595"/>
            <a:ext cx="2979058" cy="3942035"/>
            <a:chOff x="9930394" y="4088595"/>
            <a:chExt cx="2979058" cy="3942035"/>
          </a:xfrm>
        </p:grpSpPr>
        <p:sp>
          <p:nvSpPr>
            <p:cNvPr id="60" name="椭圆 59"/>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 name="组合 15"/>
          <p:cNvGrpSpPr/>
          <p:nvPr/>
        </p:nvGrpSpPr>
        <p:grpSpPr>
          <a:xfrm>
            <a:off x="1359261" y="1962236"/>
            <a:ext cx="1393371" cy="2046772"/>
            <a:chOff x="1415143" y="2989943"/>
            <a:chExt cx="1393371" cy="2046772"/>
          </a:xfrm>
        </p:grpSpPr>
        <p:grpSp>
          <p:nvGrpSpPr>
            <p:cNvPr id="17" name="组合 16"/>
            <p:cNvGrpSpPr/>
            <p:nvPr/>
          </p:nvGrpSpPr>
          <p:grpSpPr>
            <a:xfrm>
              <a:off x="1415143" y="2989943"/>
              <a:ext cx="1393371" cy="1393371"/>
              <a:chOff x="1415143" y="2989943"/>
              <a:chExt cx="1393371" cy="1393371"/>
            </a:xfrm>
          </p:grpSpPr>
          <p:sp>
            <p:nvSpPr>
              <p:cNvPr id="20" name="椭圆 19"/>
              <p:cNvSpPr/>
              <p:nvPr/>
            </p:nvSpPr>
            <p:spPr>
              <a:xfrm>
                <a:off x="1415143" y="2989943"/>
                <a:ext cx="1393371" cy="1393371"/>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21" name="图片 20"/>
              <p:cNvPicPr>
                <a:picLocks noChangeAspect="1"/>
              </p:cNvPicPr>
              <p:nvPr/>
            </p:nvPicPr>
            <p:blipFill>
              <a:blip r:embed="rId1" cstate="screen"/>
              <a:stretch>
                <a:fillRect/>
              </a:stretch>
            </p:blipFill>
            <p:spPr>
              <a:xfrm>
                <a:off x="1746898" y="3338286"/>
                <a:ext cx="729860" cy="696685"/>
              </a:xfrm>
              <a:prstGeom prst="rect">
                <a:avLst/>
              </a:prstGeom>
            </p:spPr>
          </p:pic>
        </p:grpSp>
        <p:cxnSp>
          <p:nvCxnSpPr>
            <p:cNvPr id="18" name="直接连接符 17"/>
            <p:cNvCxnSpPr>
              <a:stCxn id="20" idx="4"/>
            </p:cNvCxnSpPr>
            <p:nvPr/>
          </p:nvCxnSpPr>
          <p:spPr>
            <a:xfrm flipH="1">
              <a:off x="2111828" y="4383314"/>
              <a:ext cx="1" cy="573697"/>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9" name="椭圆 18"/>
            <p:cNvSpPr/>
            <p:nvPr/>
          </p:nvSpPr>
          <p:spPr>
            <a:xfrm>
              <a:off x="2066587" y="4946234"/>
              <a:ext cx="90481" cy="904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4086707" y="3524174"/>
            <a:ext cx="1393371" cy="2065409"/>
            <a:chOff x="4071257" y="982591"/>
            <a:chExt cx="1393371" cy="2065409"/>
          </a:xfrm>
        </p:grpSpPr>
        <p:grpSp>
          <p:nvGrpSpPr>
            <p:cNvPr id="23" name="组合 22"/>
            <p:cNvGrpSpPr/>
            <p:nvPr/>
          </p:nvGrpSpPr>
          <p:grpSpPr>
            <a:xfrm>
              <a:off x="4071257" y="1654629"/>
              <a:ext cx="1393371" cy="1393371"/>
              <a:chOff x="4071257" y="1654629"/>
              <a:chExt cx="1393371" cy="1393371"/>
            </a:xfrm>
          </p:grpSpPr>
          <p:sp>
            <p:nvSpPr>
              <p:cNvPr id="26" name="椭圆 25"/>
              <p:cNvSpPr/>
              <p:nvPr/>
            </p:nvSpPr>
            <p:spPr>
              <a:xfrm>
                <a:off x="4071257" y="1654629"/>
                <a:ext cx="1393371" cy="1393371"/>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7" name="图片 26"/>
              <p:cNvPicPr>
                <a:picLocks noChangeAspect="1"/>
              </p:cNvPicPr>
              <p:nvPr/>
            </p:nvPicPr>
            <p:blipFill>
              <a:blip r:embed="rId2" cstate="screen"/>
              <a:stretch>
                <a:fillRect/>
              </a:stretch>
            </p:blipFill>
            <p:spPr>
              <a:xfrm>
                <a:off x="4486073" y="2052864"/>
                <a:ext cx="563739" cy="596900"/>
              </a:xfrm>
              <a:prstGeom prst="rect">
                <a:avLst/>
              </a:prstGeom>
            </p:spPr>
          </p:pic>
        </p:grpSp>
        <p:cxnSp>
          <p:nvCxnSpPr>
            <p:cNvPr id="24" name="直接连接符 23"/>
            <p:cNvCxnSpPr/>
            <p:nvPr/>
          </p:nvCxnSpPr>
          <p:spPr>
            <a:xfrm flipH="1">
              <a:off x="4801009" y="1080895"/>
              <a:ext cx="1" cy="573697"/>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5" name="椭圆 24"/>
            <p:cNvSpPr/>
            <p:nvPr/>
          </p:nvSpPr>
          <p:spPr>
            <a:xfrm>
              <a:off x="4755769" y="982591"/>
              <a:ext cx="90481" cy="904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a:off x="6764796" y="1946590"/>
            <a:ext cx="1393371" cy="1965327"/>
            <a:chOff x="6727371" y="3323772"/>
            <a:chExt cx="1393371" cy="1965327"/>
          </a:xfrm>
        </p:grpSpPr>
        <p:grpSp>
          <p:nvGrpSpPr>
            <p:cNvPr id="29" name="组合 28"/>
            <p:cNvGrpSpPr/>
            <p:nvPr/>
          </p:nvGrpSpPr>
          <p:grpSpPr>
            <a:xfrm>
              <a:off x="6727371" y="3323772"/>
              <a:ext cx="1393371" cy="1393371"/>
              <a:chOff x="6727371" y="3323772"/>
              <a:chExt cx="1393371" cy="1393371"/>
            </a:xfrm>
          </p:grpSpPr>
          <p:sp>
            <p:nvSpPr>
              <p:cNvPr id="32" name="椭圆 31"/>
              <p:cNvSpPr/>
              <p:nvPr/>
            </p:nvSpPr>
            <p:spPr>
              <a:xfrm>
                <a:off x="6727371" y="3323772"/>
                <a:ext cx="1393371" cy="1393371"/>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33" name="图片 32"/>
              <p:cNvPicPr>
                <a:picLocks noChangeAspect="1"/>
              </p:cNvPicPr>
              <p:nvPr/>
            </p:nvPicPr>
            <p:blipFill>
              <a:blip r:embed="rId3" cstate="screen"/>
              <a:stretch>
                <a:fillRect/>
              </a:stretch>
            </p:blipFill>
            <p:spPr>
              <a:xfrm>
                <a:off x="7159171" y="3735196"/>
                <a:ext cx="529771" cy="570523"/>
              </a:xfrm>
              <a:prstGeom prst="rect">
                <a:avLst/>
              </a:prstGeom>
            </p:spPr>
          </p:pic>
        </p:grpSp>
        <p:cxnSp>
          <p:nvCxnSpPr>
            <p:cNvPr id="30" name="直接连接符 29"/>
            <p:cNvCxnSpPr/>
            <p:nvPr/>
          </p:nvCxnSpPr>
          <p:spPr>
            <a:xfrm flipH="1">
              <a:off x="7424056" y="4670162"/>
              <a:ext cx="1" cy="573697"/>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31" name="椭圆 30"/>
            <p:cNvSpPr/>
            <p:nvPr/>
          </p:nvSpPr>
          <p:spPr>
            <a:xfrm>
              <a:off x="7378815" y="5198618"/>
              <a:ext cx="90481" cy="904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4" name="组合 33"/>
          <p:cNvGrpSpPr/>
          <p:nvPr/>
        </p:nvGrpSpPr>
        <p:grpSpPr>
          <a:xfrm>
            <a:off x="9554094" y="3524236"/>
            <a:ext cx="1393371" cy="2065313"/>
            <a:chOff x="9383429" y="967244"/>
            <a:chExt cx="1393371" cy="2065313"/>
          </a:xfrm>
        </p:grpSpPr>
        <p:grpSp>
          <p:nvGrpSpPr>
            <p:cNvPr id="35" name="组合 34"/>
            <p:cNvGrpSpPr/>
            <p:nvPr/>
          </p:nvGrpSpPr>
          <p:grpSpPr>
            <a:xfrm>
              <a:off x="9383429" y="1639186"/>
              <a:ext cx="1393371" cy="1393371"/>
              <a:chOff x="9383429" y="1639186"/>
              <a:chExt cx="1393371" cy="1393371"/>
            </a:xfrm>
          </p:grpSpPr>
          <p:sp>
            <p:nvSpPr>
              <p:cNvPr id="38" name="椭圆 37"/>
              <p:cNvSpPr/>
              <p:nvPr/>
            </p:nvSpPr>
            <p:spPr>
              <a:xfrm>
                <a:off x="9383429" y="1639186"/>
                <a:ext cx="1393371" cy="1393371"/>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9" name="图片 38"/>
              <p:cNvPicPr>
                <a:picLocks noChangeAspect="1"/>
              </p:cNvPicPr>
              <p:nvPr/>
            </p:nvPicPr>
            <p:blipFill>
              <a:blip r:embed="rId4" cstate="screen"/>
              <a:stretch>
                <a:fillRect/>
              </a:stretch>
            </p:blipFill>
            <p:spPr>
              <a:xfrm>
                <a:off x="9726629" y="1992491"/>
                <a:ext cx="616556" cy="686865"/>
              </a:xfrm>
              <a:prstGeom prst="rect">
                <a:avLst/>
              </a:prstGeom>
            </p:spPr>
          </p:pic>
        </p:grpSp>
        <p:cxnSp>
          <p:nvCxnSpPr>
            <p:cNvPr id="36" name="直接连接符 35"/>
            <p:cNvCxnSpPr/>
            <p:nvPr/>
          </p:nvCxnSpPr>
          <p:spPr>
            <a:xfrm flipH="1">
              <a:off x="10034907" y="1022874"/>
              <a:ext cx="1" cy="573697"/>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37" name="椭圆 36"/>
            <p:cNvSpPr/>
            <p:nvPr/>
          </p:nvSpPr>
          <p:spPr>
            <a:xfrm>
              <a:off x="9989634" y="967244"/>
              <a:ext cx="90481" cy="904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5" name="文本框 44"/>
          <p:cNvSpPr txBox="1"/>
          <p:nvPr/>
        </p:nvSpPr>
        <p:spPr>
          <a:xfrm>
            <a:off x="3292755" y="1614964"/>
            <a:ext cx="3047440" cy="2799715"/>
          </a:xfrm>
          <a:prstGeom prst="rect">
            <a:avLst/>
          </a:prstGeom>
          <a:noFill/>
        </p:spPr>
        <p:txBody>
          <a:bodyPr wrap="square" rtlCol="0">
            <a:noAutofit/>
          </a:bodyPr>
          <a:lstStyle/>
          <a:p>
            <a:pPr algn="l"/>
            <a:r>
              <a:rPr lang="zh-CN" altLang="en-US" sz="1600" spc="300" dirty="0">
                <a:cs typeface="+mn-ea"/>
                <a:sym typeface="+mn-lt"/>
              </a:rPr>
              <a:t>训练数据的项目特异性对模型性能的影响提示我们</a:t>
            </a:r>
            <a:r>
              <a:rPr lang="en-US" altLang="zh-CN" sz="1600" spc="300" dirty="0">
                <a:cs typeface="+mn-ea"/>
                <a:sym typeface="+mn-lt"/>
              </a:rPr>
              <a:t>:</a:t>
            </a:r>
            <a:r>
              <a:rPr lang="zh-CN" altLang="en-US" sz="1600" spc="300" dirty="0">
                <a:cs typeface="+mn-ea"/>
                <a:sym typeface="+mn-lt"/>
              </a:rPr>
              <a:t>在构建漏洞检测系统时应尽可能使用与目标项目相似的数据进行训练，同时确保数据集的多样性，以提高模型的泛化能力​。</a:t>
            </a:r>
            <a:endParaRPr lang="zh-CN" altLang="en-US" sz="1600" spc="300" dirty="0">
              <a:cs typeface="+mn-ea"/>
              <a:sym typeface="+mn-lt"/>
            </a:endParaRPr>
          </a:p>
        </p:txBody>
      </p:sp>
      <p:sp>
        <p:nvSpPr>
          <p:cNvPr id="48" name="文本框 47"/>
          <p:cNvSpPr txBox="1"/>
          <p:nvPr/>
        </p:nvSpPr>
        <p:spPr>
          <a:xfrm>
            <a:off x="752053" y="4236541"/>
            <a:ext cx="2457010" cy="1814830"/>
          </a:xfrm>
          <a:prstGeom prst="rect">
            <a:avLst/>
          </a:prstGeom>
          <a:noFill/>
        </p:spPr>
        <p:txBody>
          <a:bodyPr wrap="square" rtlCol="0">
            <a:noAutofit/>
          </a:bodyPr>
          <a:lstStyle/>
          <a:p>
            <a:pPr algn="l"/>
            <a:r>
              <a:rPr lang="zh-CN" altLang="en-US" sz="1200" spc="300" dirty="0">
                <a:cs typeface="+mn-ea"/>
                <a:sym typeface="+mn-lt"/>
              </a:rPr>
              <a:t> </a:t>
            </a:r>
            <a:r>
              <a:rPr lang="zh-CN" altLang="en-US" sz="1600" spc="300" dirty="0">
                <a:cs typeface="+mn-ea"/>
                <a:sym typeface="+mn-lt"/>
              </a:rPr>
              <a:t>不同数据集上的表现有显著差异。对于实际的漏洞检测应用</a:t>
            </a:r>
            <a:r>
              <a:rPr lang="en-US" altLang="zh-CN" sz="1600" spc="300" dirty="0">
                <a:cs typeface="+mn-ea"/>
                <a:sym typeface="+mn-lt"/>
              </a:rPr>
              <a:t>,</a:t>
            </a:r>
            <a:r>
              <a:rPr lang="zh-CN" altLang="en-US" sz="1600" spc="300" dirty="0">
                <a:cs typeface="+mn-ea"/>
                <a:sym typeface="+mn-lt"/>
              </a:rPr>
              <a:t>需要根据具体的应用场景选择合适的模型。</a:t>
            </a:r>
            <a:endParaRPr lang="zh-CN" altLang="en-US" sz="1600" spc="300" dirty="0">
              <a:cs typeface="+mn-ea"/>
              <a:sym typeface="+mn-lt"/>
            </a:endParaRPr>
          </a:p>
        </p:txBody>
      </p:sp>
      <p:sp>
        <p:nvSpPr>
          <p:cNvPr id="51" name="文本框 50"/>
          <p:cNvSpPr txBox="1"/>
          <p:nvPr/>
        </p:nvSpPr>
        <p:spPr>
          <a:xfrm>
            <a:off x="5866727" y="4088640"/>
            <a:ext cx="3189549" cy="2799715"/>
          </a:xfrm>
          <a:prstGeom prst="rect">
            <a:avLst/>
          </a:prstGeom>
          <a:noFill/>
        </p:spPr>
        <p:txBody>
          <a:bodyPr wrap="square" rtlCol="0">
            <a:noAutofit/>
          </a:bodyPr>
          <a:lstStyle/>
          <a:p>
            <a:pPr algn="l"/>
            <a:r>
              <a:rPr lang="zh-CN" altLang="en-US" sz="1200" spc="300" dirty="0">
                <a:cs typeface="+mn-ea"/>
                <a:sym typeface="+mn-lt"/>
              </a:rPr>
              <a:t>  </a:t>
            </a:r>
            <a:r>
              <a:rPr lang="zh-CN" altLang="en-US" sz="1600" spc="300" dirty="0">
                <a:cs typeface="+mn-ea"/>
                <a:sym typeface="+mn-lt"/>
              </a:rPr>
              <a:t>基于项目特定属性（如代码风格、语言特性等）对模型性能的重要性，未来的漏洞检测系统可以考虑开发针对特定项目或领域的定制化模型，以显著提高检测的准确性和效率​。</a:t>
            </a:r>
            <a:endParaRPr lang="zh-CN" altLang="en-US" sz="1600" spc="300" dirty="0">
              <a:cs typeface="+mn-ea"/>
              <a:sym typeface="+mn-lt"/>
            </a:endParaRPr>
          </a:p>
        </p:txBody>
      </p:sp>
      <p:sp>
        <p:nvSpPr>
          <p:cNvPr id="54" name="文本框 53"/>
          <p:cNvSpPr txBox="1"/>
          <p:nvPr/>
        </p:nvSpPr>
        <p:spPr>
          <a:xfrm>
            <a:off x="8802935" y="1272353"/>
            <a:ext cx="2895688" cy="2350106"/>
          </a:xfrm>
          <a:prstGeom prst="rect">
            <a:avLst/>
          </a:prstGeom>
          <a:noFill/>
        </p:spPr>
        <p:txBody>
          <a:bodyPr wrap="square" rtlCol="0">
            <a:noAutofit/>
          </a:bodyPr>
          <a:lstStyle/>
          <a:p>
            <a:pPr algn="l"/>
            <a:r>
              <a:rPr lang="zh-CN" altLang="en-US" sz="1200" spc="300" dirty="0">
                <a:cs typeface="+mn-ea"/>
                <a:sym typeface="+mn-lt"/>
              </a:rPr>
              <a:t> </a:t>
            </a:r>
            <a:r>
              <a:rPr lang="zh-CN" altLang="en-US" sz="1600" spc="300" dirty="0">
                <a:cs typeface="+mn-ea"/>
                <a:sym typeface="+mn-lt"/>
              </a:rPr>
              <a:t> 虽然论文主要关注静态代码分析，但未来的漏洞检测可以结合动态分析方法，利用运行时信息进一步提高检测的准确性和全面性。这种综合方法可以提供更全面的漏洞检测能力，捕捉到静态分析无法发现的问题。</a:t>
            </a:r>
            <a:endParaRPr lang="zh-CN" altLang="en-US" sz="1600" spc="300" dirty="0">
              <a:cs typeface="+mn-ea"/>
              <a:sym typeface="+mn-lt"/>
            </a:endParaRPr>
          </a:p>
        </p:txBody>
      </p:sp>
      <p:sp>
        <p:nvSpPr>
          <p:cNvPr id="55" name="文本框 54"/>
          <p:cNvSpPr txBox="1"/>
          <p:nvPr/>
        </p:nvSpPr>
        <p:spPr>
          <a:xfrm>
            <a:off x="1274560" y="496220"/>
            <a:ext cx="3213100" cy="583565"/>
          </a:xfrm>
          <a:prstGeom prst="rect">
            <a:avLst/>
          </a:prstGeom>
          <a:noFill/>
        </p:spPr>
        <p:txBody>
          <a:bodyPr wrap="square">
            <a:spAutoFit/>
          </a:bodyPr>
          <a:lstStyle/>
          <a:p>
            <a:r>
              <a:rPr lang="zh-CN" altLang="en-US" sz="3200" spc="400" dirty="0">
                <a:solidFill>
                  <a:schemeClr val="tx1">
                    <a:lumMod val="85000"/>
                    <a:lumOff val="15000"/>
                  </a:schemeClr>
                </a:solidFill>
                <a:cs typeface="+mn-ea"/>
                <a:sym typeface="+mn-lt"/>
              </a:rPr>
              <a:t>思考与启发</a:t>
            </a:r>
            <a:endParaRPr lang="zh-CN" altLang="en-US" sz="3200" spc="400" dirty="0">
              <a:solidFill>
                <a:schemeClr val="tx1">
                  <a:lumMod val="85000"/>
                  <a:lumOff val="15000"/>
                </a:schemeClr>
              </a:solidFill>
              <a:cs typeface="+mn-ea"/>
              <a:sym typeface="+mn-lt"/>
            </a:endParaRPr>
          </a:p>
        </p:txBody>
      </p:sp>
      <p:grpSp>
        <p:nvGrpSpPr>
          <p:cNvPr id="56" name="组合 55"/>
          <p:cNvGrpSpPr/>
          <p:nvPr/>
        </p:nvGrpSpPr>
        <p:grpSpPr>
          <a:xfrm>
            <a:off x="470026" y="461154"/>
            <a:ext cx="760161" cy="654908"/>
            <a:chOff x="401056" y="200808"/>
            <a:chExt cx="760161" cy="654908"/>
          </a:xfrm>
        </p:grpSpPr>
        <p:sp>
          <p:nvSpPr>
            <p:cNvPr id="57" name="椭圆 56"/>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left)">
                                      <p:cBhvr>
                                        <p:cTn id="14" dur="500"/>
                                        <p:tgtEl>
                                          <p:spTgt spid="55"/>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par>
                                <p:cTn id="22" presetID="22" presetClass="entr" presetSubtype="4"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down)">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par>
                                <p:cTn id="32" presetID="22" presetClass="entr" presetSubtype="4"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anim calcmode="lin" valueType="num">
                                      <p:cBhvr>
                                        <p:cTn id="40" dur="1000" fill="hold"/>
                                        <p:tgtEl>
                                          <p:spTgt spid="28"/>
                                        </p:tgtEl>
                                        <p:attrNameLst>
                                          <p:attrName>ppt_x</p:attrName>
                                        </p:attrNameLst>
                                      </p:cBhvr>
                                      <p:tavLst>
                                        <p:tav tm="0">
                                          <p:val>
                                            <p:strVal val="#ppt_x"/>
                                          </p:val>
                                        </p:tav>
                                        <p:tav tm="100000">
                                          <p:val>
                                            <p:strVal val="#ppt_x"/>
                                          </p:val>
                                        </p:tav>
                                      </p:tavLst>
                                    </p:anim>
                                    <p:anim calcmode="lin" valueType="num">
                                      <p:cBhvr>
                                        <p:cTn id="41" dur="1000" fill="hold"/>
                                        <p:tgtEl>
                                          <p:spTgt spid="28"/>
                                        </p:tgtEl>
                                        <p:attrNameLst>
                                          <p:attrName>ppt_y</p:attrName>
                                        </p:attrNameLst>
                                      </p:cBhvr>
                                      <p:tavLst>
                                        <p:tav tm="0">
                                          <p:val>
                                            <p:strVal val="#ppt_y-.1"/>
                                          </p:val>
                                        </p:tav>
                                        <p:tav tm="100000">
                                          <p:val>
                                            <p:strVal val="#ppt_y"/>
                                          </p:val>
                                        </p:tav>
                                      </p:tavLst>
                                    </p:anim>
                                  </p:childTnLst>
                                </p:cTn>
                              </p:par>
                              <p:par>
                                <p:cTn id="42" presetID="22" presetClass="entr" presetSubtype="4"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wipe(down)">
                                      <p:cBhvr>
                                        <p:cTn id="44" dur="500"/>
                                        <p:tgtEl>
                                          <p:spTgt spid="51"/>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1000"/>
                                        <p:tgtEl>
                                          <p:spTgt spid="34"/>
                                        </p:tgtEl>
                                      </p:cBhvr>
                                    </p:animEffect>
                                    <p:anim calcmode="lin" valueType="num">
                                      <p:cBhvr>
                                        <p:cTn id="50" dur="1000" fill="hold"/>
                                        <p:tgtEl>
                                          <p:spTgt spid="34"/>
                                        </p:tgtEl>
                                        <p:attrNameLst>
                                          <p:attrName>ppt_x</p:attrName>
                                        </p:attrNameLst>
                                      </p:cBhvr>
                                      <p:tavLst>
                                        <p:tav tm="0">
                                          <p:val>
                                            <p:strVal val="#ppt_x"/>
                                          </p:val>
                                        </p:tav>
                                        <p:tav tm="100000">
                                          <p:val>
                                            <p:strVal val="#ppt_x"/>
                                          </p:val>
                                        </p:tav>
                                      </p:tavLst>
                                    </p:anim>
                                    <p:anim calcmode="lin" valueType="num">
                                      <p:cBhvr>
                                        <p:cTn id="51" dur="1000" fill="hold"/>
                                        <p:tgtEl>
                                          <p:spTgt spid="34"/>
                                        </p:tgtEl>
                                        <p:attrNameLst>
                                          <p:attrName>ppt_y</p:attrName>
                                        </p:attrNameLst>
                                      </p:cBhvr>
                                      <p:tavLst>
                                        <p:tav tm="0">
                                          <p:val>
                                            <p:strVal val="#ppt_y-.1"/>
                                          </p:val>
                                        </p:tav>
                                        <p:tav tm="100000">
                                          <p:val>
                                            <p:strVal val="#ppt_y"/>
                                          </p:val>
                                        </p:tav>
                                      </p:tavLst>
                                    </p:anim>
                                  </p:childTnLst>
                                </p:cTn>
                              </p:par>
                              <p:par>
                                <p:cTn id="52" presetID="22" presetClass="entr" presetSubtype="4"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wipe(down)">
                                      <p:cBhvr>
                                        <p:cTn id="5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48" grpId="0"/>
      <p:bldP spid="45" grpId="0"/>
      <p:bldP spid="51" grpId="0"/>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6108" y="-2181679"/>
            <a:ext cx="4363358" cy="43633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299455" y="356507"/>
            <a:ext cx="1326144" cy="1326144"/>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1954479" y="690568"/>
            <a:ext cx="1759275" cy="877799"/>
            <a:chOff x="2112402" y="975030"/>
            <a:chExt cx="1759275" cy="877799"/>
          </a:xfrm>
        </p:grpSpPr>
        <p:sp>
          <p:nvSpPr>
            <p:cNvPr id="5" name="矩形: 圆角 4"/>
            <p:cNvSpPr/>
            <p:nvPr/>
          </p:nvSpPr>
          <p:spPr>
            <a:xfrm>
              <a:off x="2112402" y="975030"/>
              <a:ext cx="1759275" cy="877799"/>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p:cNvSpPr txBox="1"/>
            <p:nvPr/>
          </p:nvSpPr>
          <p:spPr>
            <a:xfrm>
              <a:off x="2417716" y="1059986"/>
              <a:ext cx="1232264" cy="707886"/>
            </a:xfrm>
            <a:prstGeom prst="rect">
              <a:avLst/>
            </a:prstGeom>
            <a:noFill/>
          </p:spPr>
          <p:txBody>
            <a:bodyPr wrap="square" rtlCol="0">
              <a:spAutoFit/>
            </a:bodyPr>
            <a:lstStyle/>
            <a:p>
              <a:r>
                <a:rPr lang="zh-CN" altLang="en-US" sz="4000" dirty="0">
                  <a:solidFill>
                    <a:schemeClr val="bg1"/>
                  </a:solidFill>
                  <a:effectLst>
                    <a:outerShdw blurRad="38100" dist="38100" dir="2700000" algn="tl">
                      <a:srgbClr val="000000">
                        <a:alpha val="43137"/>
                      </a:srgbClr>
                    </a:outerShdw>
                  </a:effectLst>
                  <a:cs typeface="+mn-ea"/>
                  <a:sym typeface="+mn-lt"/>
                </a:rPr>
                <a:t>目录</a:t>
              </a:r>
              <a:endParaRPr lang="zh-CN" altLang="en-US" sz="4000" dirty="0">
                <a:solidFill>
                  <a:schemeClr val="bg1"/>
                </a:solidFill>
                <a:effectLst>
                  <a:outerShdw blurRad="38100" dist="38100" dir="2700000" algn="tl">
                    <a:srgbClr val="000000">
                      <a:alpha val="43137"/>
                    </a:srgbClr>
                  </a:outerShdw>
                </a:effectLst>
                <a:cs typeface="+mn-ea"/>
                <a:sym typeface="+mn-lt"/>
              </a:endParaRPr>
            </a:p>
          </p:txBody>
        </p:sp>
      </p:grpSp>
      <p:grpSp>
        <p:nvGrpSpPr>
          <p:cNvPr id="12" name="组合 11"/>
          <p:cNvGrpSpPr/>
          <p:nvPr>
            <p:custDataLst>
              <p:tags r:id="rId1"/>
            </p:custDataLst>
          </p:nvPr>
        </p:nvGrpSpPr>
        <p:grpSpPr>
          <a:xfrm>
            <a:off x="1352802" y="3001032"/>
            <a:ext cx="952500" cy="583565"/>
            <a:chOff x="6762561" y="1160797"/>
            <a:chExt cx="952500" cy="583565"/>
          </a:xfrm>
        </p:grpSpPr>
        <p:sp>
          <p:nvSpPr>
            <p:cNvPr id="13" name="矩形 12"/>
            <p:cNvSpPr/>
            <p:nvPr>
              <p:custDataLst>
                <p:tags r:id="rId2"/>
              </p:custDataLst>
            </p:nvPr>
          </p:nvSpPr>
          <p:spPr>
            <a:xfrm>
              <a:off x="6762561" y="1197279"/>
              <a:ext cx="952500" cy="482600"/>
            </a:xfrm>
            <a:prstGeom prst="rect">
              <a:avLst/>
            </a:prstGeom>
            <a:noFill/>
            <a:ln w="22225">
              <a:solidFill>
                <a:srgbClr val="27776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solidFill>
                  <a:srgbClr val="27776D"/>
                </a:solidFill>
                <a:cs typeface="+mn-ea"/>
                <a:sym typeface="+mn-lt"/>
              </a:endParaRPr>
            </a:p>
          </p:txBody>
        </p:sp>
        <p:sp>
          <p:nvSpPr>
            <p:cNvPr id="14" name="文本框 13"/>
            <p:cNvSpPr txBox="1"/>
            <p:nvPr>
              <p:custDataLst>
                <p:tags r:id="rId3"/>
              </p:custDataLst>
            </p:nvPr>
          </p:nvSpPr>
          <p:spPr>
            <a:xfrm>
              <a:off x="6787961" y="1160797"/>
              <a:ext cx="901700" cy="583565"/>
            </a:xfrm>
            <a:prstGeom prst="rect">
              <a:avLst/>
            </a:prstGeom>
            <a:noFill/>
          </p:spPr>
          <p:txBody>
            <a:bodyPr wrap="square" rtlCol="0">
              <a:spAutoFit/>
            </a:bodyPr>
            <a:lstStyle/>
            <a:p>
              <a:pPr algn="l"/>
              <a:r>
                <a:rPr lang="en-US" altLang="zh-CN" sz="3200" dirty="0">
                  <a:solidFill>
                    <a:srgbClr val="27776D"/>
                  </a:solidFill>
                  <a:cs typeface="+mn-ea"/>
                  <a:sym typeface="+mn-lt"/>
                </a:rPr>
                <a:t>01</a:t>
              </a:r>
              <a:endParaRPr lang="zh-CN" altLang="en-US" sz="3200" dirty="0">
                <a:solidFill>
                  <a:srgbClr val="27776D"/>
                </a:solidFill>
                <a:cs typeface="+mn-ea"/>
                <a:sym typeface="+mn-lt"/>
              </a:endParaRPr>
            </a:p>
          </p:txBody>
        </p:sp>
      </p:grpSp>
      <p:sp>
        <p:nvSpPr>
          <p:cNvPr id="16" name="文本框 15"/>
          <p:cNvSpPr txBox="1"/>
          <p:nvPr>
            <p:custDataLst>
              <p:tags r:id="rId4"/>
            </p:custDataLst>
          </p:nvPr>
        </p:nvSpPr>
        <p:spPr>
          <a:xfrm>
            <a:off x="2580113" y="2878460"/>
            <a:ext cx="3459480" cy="645160"/>
          </a:xfrm>
          <a:prstGeom prst="rect">
            <a:avLst/>
          </a:prstGeom>
          <a:noFill/>
        </p:spPr>
        <p:txBody>
          <a:bodyPr wrap="square" rtlCol="0">
            <a:spAutoFit/>
          </a:bodyPr>
          <a:lstStyle/>
          <a:p>
            <a:pPr algn="l"/>
            <a:r>
              <a:rPr lang="zh-CN" altLang="en-US" sz="3600" spc="400" dirty="0">
                <a:solidFill>
                  <a:srgbClr val="27776D"/>
                </a:solidFill>
                <a:effectLst>
                  <a:outerShdw blurRad="76200" dist="38100" dir="5400000" algn="t" rotWithShape="0">
                    <a:prstClr val="black">
                      <a:alpha val="22000"/>
                    </a:prstClr>
                  </a:outerShdw>
                </a:effectLst>
                <a:cs typeface="+mn-ea"/>
                <a:sym typeface="+mn-lt"/>
              </a:rPr>
              <a:t>研究</a:t>
            </a:r>
            <a:r>
              <a:rPr lang="zh-CN" altLang="en-US" sz="3600" spc="400" dirty="0">
                <a:solidFill>
                  <a:srgbClr val="27776D"/>
                </a:solidFill>
                <a:effectLst>
                  <a:outerShdw blurRad="76200" dist="38100" dir="5400000" algn="t" rotWithShape="0">
                    <a:prstClr val="black">
                      <a:alpha val="22000"/>
                    </a:prstClr>
                  </a:outerShdw>
                </a:effectLst>
                <a:cs typeface="+mn-ea"/>
                <a:sym typeface="+mn-lt"/>
              </a:rPr>
              <a:t>内容</a:t>
            </a:r>
            <a:endParaRPr lang="zh-CN" altLang="en-US" sz="3600" spc="400" dirty="0">
              <a:solidFill>
                <a:srgbClr val="27776D"/>
              </a:solidFill>
              <a:effectLst>
                <a:outerShdw blurRad="76200" dist="38100" dir="5400000" algn="t" rotWithShape="0">
                  <a:prstClr val="black">
                    <a:alpha val="22000"/>
                  </a:prstClr>
                </a:outerShdw>
              </a:effectLst>
              <a:cs typeface="+mn-ea"/>
              <a:sym typeface="+mn-lt"/>
            </a:endParaRPr>
          </a:p>
        </p:txBody>
      </p:sp>
      <p:grpSp>
        <p:nvGrpSpPr>
          <p:cNvPr id="24" name="组合 23"/>
          <p:cNvGrpSpPr/>
          <p:nvPr>
            <p:custDataLst>
              <p:tags r:id="rId5"/>
            </p:custDataLst>
          </p:nvPr>
        </p:nvGrpSpPr>
        <p:grpSpPr>
          <a:xfrm>
            <a:off x="6315380" y="2978340"/>
            <a:ext cx="952500" cy="583565"/>
            <a:chOff x="6762561" y="2351806"/>
            <a:chExt cx="952500" cy="583565"/>
          </a:xfrm>
        </p:grpSpPr>
        <p:sp>
          <p:nvSpPr>
            <p:cNvPr id="25" name="矩形 24"/>
            <p:cNvSpPr/>
            <p:nvPr>
              <p:custDataLst>
                <p:tags r:id="rId6"/>
              </p:custDataLst>
            </p:nvPr>
          </p:nvSpPr>
          <p:spPr>
            <a:xfrm>
              <a:off x="6762561" y="2399546"/>
              <a:ext cx="952500" cy="482600"/>
            </a:xfrm>
            <a:prstGeom prst="rect">
              <a:avLst/>
            </a:prstGeom>
            <a:noFill/>
            <a:ln w="22225">
              <a:solidFill>
                <a:srgbClr val="27776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rgbClr val="27776D"/>
                </a:solidFill>
                <a:cs typeface="+mn-ea"/>
                <a:sym typeface="+mn-lt"/>
              </a:endParaRPr>
            </a:p>
          </p:txBody>
        </p:sp>
        <p:sp>
          <p:nvSpPr>
            <p:cNvPr id="26" name="文本框 25"/>
            <p:cNvSpPr txBox="1"/>
            <p:nvPr>
              <p:custDataLst>
                <p:tags r:id="rId7"/>
              </p:custDataLst>
            </p:nvPr>
          </p:nvSpPr>
          <p:spPr>
            <a:xfrm>
              <a:off x="6785507" y="2351806"/>
              <a:ext cx="901700" cy="583565"/>
            </a:xfrm>
            <a:prstGeom prst="rect">
              <a:avLst/>
            </a:prstGeom>
            <a:noFill/>
          </p:spPr>
          <p:txBody>
            <a:bodyPr wrap="square" rtlCol="0">
              <a:spAutoFit/>
            </a:bodyPr>
            <a:lstStyle/>
            <a:p>
              <a:pPr algn="l"/>
              <a:r>
                <a:rPr lang="en-US" altLang="zh-CN" sz="3200" dirty="0">
                  <a:solidFill>
                    <a:srgbClr val="27776D"/>
                  </a:solidFill>
                  <a:cs typeface="+mn-ea"/>
                  <a:sym typeface="+mn-lt"/>
                </a:rPr>
                <a:t>02</a:t>
              </a:r>
              <a:endParaRPr lang="zh-CN" altLang="en-US" sz="3200" dirty="0">
                <a:solidFill>
                  <a:srgbClr val="27776D"/>
                </a:solidFill>
                <a:cs typeface="+mn-ea"/>
                <a:sym typeface="+mn-lt"/>
              </a:endParaRPr>
            </a:p>
          </p:txBody>
        </p:sp>
      </p:grpSp>
      <p:sp>
        <p:nvSpPr>
          <p:cNvPr id="28" name="文本框 27"/>
          <p:cNvSpPr txBox="1"/>
          <p:nvPr>
            <p:custDataLst>
              <p:tags r:id="rId8"/>
            </p:custDataLst>
          </p:nvPr>
        </p:nvSpPr>
        <p:spPr>
          <a:xfrm>
            <a:off x="7543165" y="2867025"/>
            <a:ext cx="3458845" cy="645160"/>
          </a:xfrm>
          <a:prstGeom prst="rect">
            <a:avLst/>
          </a:prstGeom>
          <a:noFill/>
        </p:spPr>
        <p:txBody>
          <a:bodyPr wrap="square" rtlCol="0">
            <a:spAutoFit/>
          </a:bodyPr>
          <a:lstStyle/>
          <a:p>
            <a:pPr algn="l"/>
            <a:r>
              <a:rPr lang="zh-CN" altLang="en-US" sz="3600" spc="400" dirty="0">
                <a:solidFill>
                  <a:srgbClr val="27776D"/>
                </a:solidFill>
                <a:effectLst>
                  <a:outerShdw blurRad="76200" dist="38100" dir="5400000" algn="t" rotWithShape="0">
                    <a:prstClr val="black">
                      <a:alpha val="22000"/>
                    </a:prstClr>
                  </a:outerShdw>
                </a:effectLst>
                <a:cs typeface="+mn-ea"/>
                <a:sym typeface="+mn-lt"/>
              </a:rPr>
              <a:t>研究成果</a:t>
            </a:r>
            <a:endParaRPr lang="zh-CN" altLang="en-US" sz="3600" spc="400" dirty="0">
              <a:solidFill>
                <a:srgbClr val="27776D"/>
              </a:solidFill>
              <a:effectLst>
                <a:outerShdw blurRad="76200" dist="38100" dir="5400000" algn="t" rotWithShape="0">
                  <a:prstClr val="black">
                    <a:alpha val="22000"/>
                  </a:prstClr>
                </a:outerShdw>
              </a:effectLst>
              <a:cs typeface="+mn-ea"/>
              <a:sym typeface="+mn-lt"/>
            </a:endParaRPr>
          </a:p>
        </p:txBody>
      </p:sp>
      <p:grpSp>
        <p:nvGrpSpPr>
          <p:cNvPr id="30" name="组合 29"/>
          <p:cNvGrpSpPr/>
          <p:nvPr>
            <p:custDataLst>
              <p:tags r:id="rId9"/>
            </p:custDataLst>
          </p:nvPr>
        </p:nvGrpSpPr>
        <p:grpSpPr>
          <a:xfrm>
            <a:off x="1352802" y="4472739"/>
            <a:ext cx="952500" cy="583565"/>
            <a:chOff x="6762561" y="3550725"/>
            <a:chExt cx="952500" cy="583565"/>
          </a:xfrm>
        </p:grpSpPr>
        <p:sp>
          <p:nvSpPr>
            <p:cNvPr id="31" name="矩形 30"/>
            <p:cNvSpPr/>
            <p:nvPr>
              <p:custDataLst>
                <p:tags r:id="rId10"/>
              </p:custDataLst>
            </p:nvPr>
          </p:nvSpPr>
          <p:spPr>
            <a:xfrm>
              <a:off x="6762561" y="3601813"/>
              <a:ext cx="952500" cy="482600"/>
            </a:xfrm>
            <a:prstGeom prst="rect">
              <a:avLst/>
            </a:prstGeom>
            <a:noFill/>
            <a:ln w="22225">
              <a:solidFill>
                <a:srgbClr val="27776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rgbClr val="27776D"/>
                </a:solidFill>
                <a:cs typeface="+mn-ea"/>
                <a:sym typeface="+mn-lt"/>
              </a:endParaRPr>
            </a:p>
          </p:txBody>
        </p:sp>
        <p:sp>
          <p:nvSpPr>
            <p:cNvPr id="32" name="文本框 31"/>
            <p:cNvSpPr txBox="1"/>
            <p:nvPr>
              <p:custDataLst>
                <p:tags r:id="rId11"/>
              </p:custDataLst>
            </p:nvPr>
          </p:nvSpPr>
          <p:spPr>
            <a:xfrm>
              <a:off x="6785507" y="3550725"/>
              <a:ext cx="901700" cy="583565"/>
            </a:xfrm>
            <a:prstGeom prst="rect">
              <a:avLst/>
            </a:prstGeom>
            <a:noFill/>
          </p:spPr>
          <p:txBody>
            <a:bodyPr wrap="square" rtlCol="0">
              <a:spAutoFit/>
            </a:bodyPr>
            <a:lstStyle/>
            <a:p>
              <a:pPr algn="l"/>
              <a:r>
                <a:rPr lang="en-US" altLang="zh-CN" sz="3200" dirty="0">
                  <a:solidFill>
                    <a:srgbClr val="27776D"/>
                  </a:solidFill>
                  <a:cs typeface="+mn-ea"/>
                  <a:sym typeface="+mn-lt"/>
                </a:rPr>
                <a:t>03</a:t>
              </a:r>
              <a:endParaRPr lang="zh-CN" altLang="en-US" sz="3200" dirty="0">
                <a:solidFill>
                  <a:srgbClr val="27776D"/>
                </a:solidFill>
                <a:cs typeface="+mn-ea"/>
                <a:sym typeface="+mn-lt"/>
              </a:endParaRPr>
            </a:p>
          </p:txBody>
        </p:sp>
      </p:grpSp>
      <p:sp>
        <p:nvSpPr>
          <p:cNvPr id="34" name="文本框 33"/>
          <p:cNvSpPr txBox="1"/>
          <p:nvPr>
            <p:custDataLst>
              <p:tags r:id="rId12"/>
            </p:custDataLst>
          </p:nvPr>
        </p:nvSpPr>
        <p:spPr>
          <a:xfrm>
            <a:off x="2580113" y="4364360"/>
            <a:ext cx="3459480" cy="645160"/>
          </a:xfrm>
          <a:prstGeom prst="rect">
            <a:avLst/>
          </a:prstGeom>
          <a:noFill/>
        </p:spPr>
        <p:txBody>
          <a:bodyPr wrap="square" rtlCol="0">
            <a:spAutoFit/>
          </a:bodyPr>
          <a:lstStyle/>
          <a:p>
            <a:pPr algn="l"/>
            <a:r>
              <a:rPr lang="zh-CN" altLang="en-US" sz="3600" spc="400" dirty="0">
                <a:solidFill>
                  <a:srgbClr val="27776D"/>
                </a:solidFill>
                <a:effectLst>
                  <a:outerShdw blurRad="76200" dist="38100" dir="5400000" algn="t" rotWithShape="0">
                    <a:prstClr val="black">
                      <a:alpha val="22000"/>
                    </a:prstClr>
                  </a:outerShdw>
                </a:effectLst>
                <a:cs typeface="+mn-ea"/>
                <a:sym typeface="+mn-lt"/>
              </a:rPr>
              <a:t>创新点</a:t>
            </a:r>
            <a:endParaRPr lang="zh-CN" altLang="en-US" sz="3600" spc="400" dirty="0">
              <a:solidFill>
                <a:srgbClr val="27776D"/>
              </a:solidFill>
              <a:effectLst>
                <a:outerShdw blurRad="76200" dist="38100" dir="5400000" algn="t" rotWithShape="0">
                  <a:prstClr val="black">
                    <a:alpha val="22000"/>
                  </a:prstClr>
                </a:outerShdw>
              </a:effectLst>
              <a:cs typeface="+mn-ea"/>
              <a:sym typeface="+mn-lt"/>
            </a:endParaRPr>
          </a:p>
        </p:txBody>
      </p:sp>
      <p:grpSp>
        <p:nvGrpSpPr>
          <p:cNvPr id="36" name="组合 35"/>
          <p:cNvGrpSpPr/>
          <p:nvPr>
            <p:custDataLst>
              <p:tags r:id="rId13"/>
            </p:custDataLst>
          </p:nvPr>
        </p:nvGrpSpPr>
        <p:grpSpPr>
          <a:xfrm>
            <a:off x="6338326" y="4461303"/>
            <a:ext cx="952500" cy="583565"/>
            <a:chOff x="6762561" y="4752991"/>
            <a:chExt cx="952500" cy="583565"/>
          </a:xfrm>
        </p:grpSpPr>
        <p:sp>
          <p:nvSpPr>
            <p:cNvPr id="37" name="矩形 36"/>
            <p:cNvSpPr/>
            <p:nvPr>
              <p:custDataLst>
                <p:tags r:id="rId14"/>
              </p:custDataLst>
            </p:nvPr>
          </p:nvSpPr>
          <p:spPr>
            <a:xfrm>
              <a:off x="6762561" y="4804079"/>
              <a:ext cx="952500" cy="482600"/>
            </a:xfrm>
            <a:prstGeom prst="rect">
              <a:avLst/>
            </a:prstGeom>
            <a:noFill/>
            <a:ln w="22225">
              <a:solidFill>
                <a:srgbClr val="27776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rgbClr val="27776D"/>
                </a:solidFill>
                <a:cs typeface="+mn-ea"/>
                <a:sym typeface="+mn-lt"/>
              </a:endParaRPr>
            </a:p>
          </p:txBody>
        </p:sp>
        <p:sp>
          <p:nvSpPr>
            <p:cNvPr id="38" name="文本框 37"/>
            <p:cNvSpPr txBox="1"/>
            <p:nvPr>
              <p:custDataLst>
                <p:tags r:id="rId15"/>
              </p:custDataLst>
            </p:nvPr>
          </p:nvSpPr>
          <p:spPr>
            <a:xfrm>
              <a:off x="6786937" y="4752991"/>
              <a:ext cx="901700" cy="583565"/>
            </a:xfrm>
            <a:prstGeom prst="rect">
              <a:avLst/>
            </a:prstGeom>
            <a:noFill/>
          </p:spPr>
          <p:txBody>
            <a:bodyPr wrap="square" rtlCol="0">
              <a:spAutoFit/>
            </a:bodyPr>
            <a:lstStyle/>
            <a:p>
              <a:pPr algn="l"/>
              <a:r>
                <a:rPr lang="en-US" altLang="zh-CN" sz="3200" dirty="0">
                  <a:solidFill>
                    <a:srgbClr val="27776D"/>
                  </a:solidFill>
                  <a:cs typeface="+mn-ea"/>
                  <a:sym typeface="+mn-lt"/>
                </a:rPr>
                <a:t>04</a:t>
              </a:r>
              <a:endParaRPr lang="zh-CN" altLang="en-US" sz="3200" dirty="0">
                <a:solidFill>
                  <a:srgbClr val="27776D"/>
                </a:solidFill>
                <a:cs typeface="+mn-ea"/>
                <a:sym typeface="+mn-lt"/>
              </a:endParaRPr>
            </a:p>
          </p:txBody>
        </p:sp>
      </p:grpSp>
      <p:sp>
        <p:nvSpPr>
          <p:cNvPr id="40" name="文本框 39"/>
          <p:cNvSpPr txBox="1"/>
          <p:nvPr>
            <p:custDataLst>
              <p:tags r:id="rId16"/>
            </p:custDataLst>
          </p:nvPr>
        </p:nvSpPr>
        <p:spPr>
          <a:xfrm>
            <a:off x="7566025" y="4352925"/>
            <a:ext cx="3693795" cy="1198880"/>
          </a:xfrm>
          <a:prstGeom prst="rect">
            <a:avLst/>
          </a:prstGeom>
          <a:noFill/>
        </p:spPr>
        <p:txBody>
          <a:bodyPr wrap="square" rtlCol="0">
            <a:noAutofit/>
          </a:bodyPr>
          <a:lstStyle/>
          <a:p>
            <a:pPr algn="l"/>
            <a:r>
              <a:rPr lang="zh-CN" altLang="en-US" sz="3600" spc="400" dirty="0">
                <a:solidFill>
                  <a:srgbClr val="27776D"/>
                </a:solidFill>
                <a:effectLst>
                  <a:outerShdw blurRad="76200" dist="38100" dir="5400000" algn="t" rotWithShape="0">
                    <a:prstClr val="black">
                      <a:alpha val="22000"/>
                    </a:prstClr>
                  </a:outerShdw>
                </a:effectLst>
                <a:cs typeface="+mn-ea"/>
                <a:sym typeface="+mn-lt"/>
              </a:rPr>
              <a:t>思考&amp;改进</a:t>
            </a:r>
            <a:r>
              <a:rPr lang="zh-CN" altLang="en-US" sz="3600" spc="400" dirty="0">
                <a:solidFill>
                  <a:srgbClr val="27776D"/>
                </a:solidFill>
                <a:effectLst>
                  <a:outerShdw blurRad="76200" dist="38100" dir="5400000" algn="t" rotWithShape="0">
                    <a:prstClr val="black">
                      <a:alpha val="22000"/>
                    </a:prstClr>
                  </a:outerShdw>
                </a:effectLst>
                <a:cs typeface="+mn-ea"/>
                <a:sym typeface="+mn-lt"/>
              </a:rPr>
              <a:t>意见</a:t>
            </a:r>
            <a:endParaRPr lang="zh-CN" altLang="en-US" sz="3600" spc="400" dirty="0">
              <a:solidFill>
                <a:srgbClr val="27776D"/>
              </a:solidFill>
              <a:effectLst>
                <a:outerShdw blurRad="76200" dist="38100" dir="5400000" algn="t" rotWithShape="0">
                  <a:prstClr val="black">
                    <a:alpha val="22000"/>
                  </a:prstClr>
                </a:outerShdw>
              </a:effectLst>
              <a:cs typeface="+mn-ea"/>
              <a:sym typeface="+mn-lt"/>
            </a:endParaRPr>
          </a:p>
        </p:txBody>
      </p:sp>
      <p:sp>
        <p:nvSpPr>
          <p:cNvPr id="42" name="椭圆 41"/>
          <p:cNvSpPr/>
          <p:nvPr/>
        </p:nvSpPr>
        <p:spPr>
          <a:xfrm>
            <a:off x="10299343" y="5470946"/>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9983151" y="5171760"/>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500"/>
                                        <p:tgtEl>
                                          <p:spTgt spid="3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down)">
                                      <p:cBhvr>
                                        <p:cTn id="22" dur="500"/>
                                        <p:tgtEl>
                                          <p:spTgt spid="40"/>
                                        </p:tgtEl>
                                      </p:cBhvr>
                                    </p:animEffect>
                                  </p:childTnLst>
                                </p:cTn>
                              </p:par>
                              <p:par>
                                <p:cTn id="23" presetID="22" presetClass="entr" presetSubtype="4"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down)">
                                      <p:cBhvr>
                                        <p:cTn id="25" dur="500"/>
                                        <p:tgtEl>
                                          <p:spTgt spid="36"/>
                                        </p:tgtEl>
                                      </p:cBhvr>
                                    </p:animEffect>
                                  </p:childTnLst>
                                </p:cTn>
                              </p:par>
                              <p:par>
                                <p:cTn id="26" presetID="22" presetClass="entr" presetSubtype="4"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down)">
                                      <p:cBhvr>
                                        <p:cTn id="28" dur="500"/>
                                        <p:tgtEl>
                                          <p:spTgt spid="3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down)">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4" grpId="0"/>
      <p:bldP spid="40"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 name="椭圆 48"/>
          <p:cNvSpPr/>
          <p:nvPr/>
        </p:nvSpPr>
        <p:spPr>
          <a:xfrm>
            <a:off x="-1699937" y="764464"/>
            <a:ext cx="5776637" cy="5776637"/>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542373" y="-514350"/>
            <a:ext cx="1905000" cy="1905000"/>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8" name="组合 77"/>
          <p:cNvGrpSpPr/>
          <p:nvPr/>
        </p:nvGrpSpPr>
        <p:grpSpPr>
          <a:xfrm>
            <a:off x="1566734" y="526325"/>
            <a:ext cx="1494609" cy="475207"/>
            <a:chOff x="2156286" y="1716460"/>
            <a:chExt cx="1494609" cy="475207"/>
          </a:xfrm>
        </p:grpSpPr>
        <p:sp>
          <p:nvSpPr>
            <p:cNvPr id="10" name="文本框 9"/>
            <p:cNvSpPr txBox="1"/>
            <p:nvPr/>
          </p:nvSpPr>
          <p:spPr>
            <a:xfrm>
              <a:off x="2156286" y="1716460"/>
              <a:ext cx="381000" cy="460375"/>
            </a:xfrm>
            <a:prstGeom prst="rect">
              <a:avLst/>
            </a:prstGeom>
            <a:noFill/>
          </p:spPr>
          <p:txBody>
            <a:bodyPr wrap="square" rtlCol="0">
              <a:spAutoFit/>
            </a:bodyPr>
            <a:lstStyle/>
            <a:p>
              <a:pPr algn="ctr"/>
              <a:r>
                <a:rPr lang="zh-CN" altLang="en-US" sz="2400" dirty="0">
                  <a:solidFill>
                    <a:srgbClr val="3E7871"/>
                  </a:solidFill>
                  <a:effectLst>
                    <a:outerShdw blurRad="38100" dist="38100" dir="2700000" algn="tl">
                      <a:srgbClr val="000000">
                        <a:alpha val="43137"/>
                      </a:srgbClr>
                    </a:outerShdw>
                  </a:effectLst>
                  <a:cs typeface="+mn-ea"/>
                  <a:sym typeface="+mn-lt"/>
                </a:rPr>
                <a:t>论</a:t>
              </a:r>
              <a:endParaRPr lang="zh-CN" altLang="en-US" sz="2400" dirty="0">
                <a:solidFill>
                  <a:srgbClr val="3E7871"/>
                </a:solidFill>
                <a:effectLst>
                  <a:outerShdw blurRad="38100" dist="38100" dir="2700000" algn="tl">
                    <a:srgbClr val="000000">
                      <a:alpha val="43137"/>
                    </a:srgbClr>
                  </a:outerShdw>
                </a:effectLst>
                <a:cs typeface="+mn-ea"/>
                <a:sym typeface="+mn-lt"/>
              </a:endParaRPr>
            </a:p>
          </p:txBody>
        </p:sp>
        <p:sp>
          <p:nvSpPr>
            <p:cNvPr id="54" name="文本框 53"/>
            <p:cNvSpPr txBox="1"/>
            <p:nvPr/>
          </p:nvSpPr>
          <p:spPr>
            <a:xfrm>
              <a:off x="2527890" y="1716460"/>
              <a:ext cx="377190" cy="461010"/>
            </a:xfrm>
            <a:prstGeom prst="rect">
              <a:avLst/>
            </a:prstGeom>
            <a:noFill/>
          </p:spPr>
          <p:txBody>
            <a:bodyPr wrap="square" rtlCol="0">
              <a:noAutofit/>
            </a:bodyPr>
            <a:lstStyle/>
            <a:p>
              <a:pPr algn="ctr"/>
              <a:r>
                <a:rPr lang="zh-CN" altLang="en-US" sz="2400" dirty="0">
                  <a:solidFill>
                    <a:srgbClr val="3E7871"/>
                  </a:solidFill>
                  <a:effectLst>
                    <a:outerShdw blurRad="38100" dist="38100" dir="2700000" algn="tl">
                      <a:srgbClr val="000000">
                        <a:alpha val="43137"/>
                      </a:srgbClr>
                    </a:outerShdw>
                  </a:effectLst>
                  <a:cs typeface="+mn-ea"/>
                  <a:sym typeface="+mn-lt"/>
                </a:rPr>
                <a:t>文</a:t>
              </a:r>
              <a:endParaRPr lang="zh-CN" altLang="en-US" sz="2400" dirty="0">
                <a:solidFill>
                  <a:srgbClr val="3E7871"/>
                </a:solidFill>
                <a:effectLst>
                  <a:outerShdw blurRad="38100" dist="38100" dir="2700000" algn="tl">
                    <a:srgbClr val="000000">
                      <a:alpha val="43137"/>
                    </a:srgbClr>
                  </a:outerShdw>
                </a:effectLst>
                <a:cs typeface="+mn-ea"/>
                <a:sym typeface="+mn-lt"/>
              </a:endParaRPr>
            </a:p>
          </p:txBody>
        </p:sp>
        <p:sp>
          <p:nvSpPr>
            <p:cNvPr id="55" name="文本框 54"/>
            <p:cNvSpPr txBox="1"/>
            <p:nvPr/>
          </p:nvSpPr>
          <p:spPr>
            <a:xfrm>
              <a:off x="2905079" y="1731292"/>
              <a:ext cx="381000" cy="460375"/>
            </a:xfrm>
            <a:prstGeom prst="rect">
              <a:avLst/>
            </a:prstGeom>
            <a:noFill/>
          </p:spPr>
          <p:txBody>
            <a:bodyPr wrap="square" rtlCol="0">
              <a:spAutoFit/>
            </a:bodyPr>
            <a:lstStyle/>
            <a:p>
              <a:pPr algn="ctr"/>
              <a:r>
                <a:rPr lang="zh-CN" altLang="en-US" sz="2400" dirty="0">
                  <a:solidFill>
                    <a:srgbClr val="3E7871"/>
                  </a:solidFill>
                  <a:effectLst>
                    <a:outerShdw blurRad="38100" dist="38100" dir="2700000" algn="tl">
                      <a:srgbClr val="000000">
                        <a:alpha val="43137"/>
                      </a:srgbClr>
                    </a:outerShdw>
                  </a:effectLst>
                  <a:cs typeface="+mn-ea"/>
                  <a:sym typeface="+mn-lt"/>
                </a:rPr>
                <a:t>汇</a:t>
              </a:r>
              <a:endParaRPr lang="zh-CN" altLang="en-US" sz="2400" dirty="0">
                <a:solidFill>
                  <a:srgbClr val="3E7871"/>
                </a:solidFill>
                <a:effectLst>
                  <a:outerShdw blurRad="38100" dist="38100" dir="2700000" algn="tl">
                    <a:srgbClr val="000000">
                      <a:alpha val="43137"/>
                    </a:srgbClr>
                  </a:outerShdw>
                </a:effectLst>
                <a:cs typeface="+mn-ea"/>
                <a:sym typeface="+mn-lt"/>
              </a:endParaRPr>
            </a:p>
          </p:txBody>
        </p:sp>
        <p:sp>
          <p:nvSpPr>
            <p:cNvPr id="56" name="文本框 55"/>
            <p:cNvSpPr txBox="1"/>
            <p:nvPr/>
          </p:nvSpPr>
          <p:spPr>
            <a:xfrm>
              <a:off x="3269895" y="1731292"/>
              <a:ext cx="381000" cy="460375"/>
            </a:xfrm>
            <a:prstGeom prst="rect">
              <a:avLst/>
            </a:prstGeom>
            <a:noFill/>
          </p:spPr>
          <p:txBody>
            <a:bodyPr wrap="square" rtlCol="0">
              <a:spAutoFit/>
            </a:bodyPr>
            <a:lstStyle/>
            <a:p>
              <a:pPr algn="ctr"/>
              <a:r>
                <a:rPr lang="zh-CN" altLang="en-US" sz="2400" dirty="0">
                  <a:solidFill>
                    <a:srgbClr val="3E7871"/>
                  </a:solidFill>
                  <a:effectLst>
                    <a:outerShdw blurRad="38100" dist="38100" dir="2700000" algn="tl">
                      <a:srgbClr val="000000">
                        <a:alpha val="43137"/>
                      </a:srgbClr>
                    </a:outerShdw>
                  </a:effectLst>
                  <a:cs typeface="+mn-ea"/>
                  <a:sym typeface="+mn-lt"/>
                </a:rPr>
                <a:t>报</a:t>
              </a:r>
              <a:endParaRPr lang="zh-CN" altLang="en-US" sz="2400" dirty="0">
                <a:solidFill>
                  <a:srgbClr val="3E7871"/>
                </a:solidFill>
                <a:effectLst>
                  <a:outerShdw blurRad="38100" dist="38100" dir="2700000" algn="tl">
                    <a:srgbClr val="000000">
                      <a:alpha val="43137"/>
                    </a:srgbClr>
                  </a:outerShdw>
                </a:effectLst>
                <a:cs typeface="+mn-ea"/>
                <a:sym typeface="+mn-lt"/>
              </a:endParaRPr>
            </a:p>
          </p:txBody>
        </p:sp>
      </p:grpSp>
      <p:sp>
        <p:nvSpPr>
          <p:cNvPr id="11" name="文本框 10"/>
          <p:cNvSpPr txBox="1"/>
          <p:nvPr/>
        </p:nvSpPr>
        <p:spPr>
          <a:xfrm>
            <a:off x="863987" y="1486716"/>
            <a:ext cx="10203655" cy="1748927"/>
          </a:xfrm>
          <a:prstGeom prst="rect">
            <a:avLst/>
          </a:prstGeom>
          <a:noFill/>
        </p:spPr>
        <p:txBody>
          <a:bodyPr wrap="square" rtlCol="0">
            <a:noAutofit/>
          </a:bodyPr>
          <a:lstStyle/>
          <a:p>
            <a:pPr algn="ctr"/>
            <a:r>
              <a:rPr lang="zh-CN" altLang="en-US" sz="3600" spc="300" dirty="0">
                <a:latin typeface="Helvetica" charset="0"/>
                <a:ea typeface="Helvetica" charset="0"/>
                <a:cs typeface="Helvetica" charset="0"/>
                <a:sym typeface="+mn-lt"/>
              </a:rPr>
              <a:t>An Empirical Study of Deep Learning Models for Vulnerability Detection</a:t>
            </a:r>
            <a:endParaRPr lang="zh-CN" altLang="en-US" sz="3600" spc="300" dirty="0">
              <a:latin typeface="Helvetica" charset="0"/>
              <a:ea typeface="Helvetica" charset="0"/>
              <a:cs typeface="Helvetica" charset="0"/>
              <a:sym typeface="+mn-lt"/>
            </a:endParaRPr>
          </a:p>
        </p:txBody>
      </p:sp>
      <p:sp>
        <p:nvSpPr>
          <p:cNvPr id="32" name="椭圆 31"/>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p:cNvSpPr txBox="1"/>
          <p:nvPr/>
        </p:nvSpPr>
        <p:spPr>
          <a:xfrm>
            <a:off x="714093" y="2792956"/>
            <a:ext cx="11127387" cy="829945"/>
          </a:xfrm>
          <a:prstGeom prst="rect">
            <a:avLst/>
          </a:prstGeom>
          <a:noFill/>
        </p:spPr>
        <p:txBody>
          <a:bodyPr wrap="square" rtlCol="0">
            <a:noAutofit/>
          </a:bodyPr>
          <a:lstStyle/>
          <a:p>
            <a:r>
              <a:rPr sz="2400"/>
              <a:t>Benjamin Steenhoek，Md Mahbubur Rahman，Richard Jiles，Wei Le</a:t>
            </a:r>
            <a:endParaRPr sz="2400"/>
          </a:p>
        </p:txBody>
      </p:sp>
      <p:grpSp>
        <p:nvGrpSpPr>
          <p:cNvPr id="69" name="组合 68"/>
          <p:cNvGrpSpPr/>
          <p:nvPr/>
        </p:nvGrpSpPr>
        <p:grpSpPr>
          <a:xfrm>
            <a:off x="2577133" y="5591284"/>
            <a:ext cx="1954725" cy="437287"/>
            <a:chOff x="1654175" y="4908884"/>
            <a:chExt cx="1997995" cy="400110"/>
          </a:xfrm>
        </p:grpSpPr>
        <p:sp>
          <p:nvSpPr>
            <p:cNvPr id="65" name="矩形: 圆角 64"/>
            <p:cNvSpPr/>
            <p:nvPr/>
          </p:nvSpPr>
          <p:spPr>
            <a:xfrm>
              <a:off x="1654175" y="4908884"/>
              <a:ext cx="1997995" cy="400110"/>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文本框 65"/>
            <p:cNvSpPr txBox="1"/>
            <p:nvPr/>
          </p:nvSpPr>
          <p:spPr>
            <a:xfrm>
              <a:off x="1654236" y="4950820"/>
              <a:ext cx="1923018" cy="316296"/>
            </a:xfrm>
            <a:prstGeom prst="rect">
              <a:avLst/>
            </a:prstGeom>
            <a:noFill/>
          </p:spPr>
          <p:txBody>
            <a:bodyPr wrap="square" rtlCol="0">
              <a:noAutofit/>
            </a:bodyPr>
            <a:lstStyle/>
            <a:p>
              <a:pPr algn="dist"/>
              <a:r>
                <a:rPr lang="en-US" altLang="zh-CN" sz="1600" dirty="0" smtClean="0">
                  <a:solidFill>
                    <a:schemeClr val="bg1"/>
                  </a:solidFill>
                  <a:cs typeface="+mn-ea"/>
                  <a:sym typeface="+mn-lt"/>
                </a:rPr>
                <a:t>2213038 </a:t>
              </a:r>
              <a:r>
                <a:rPr lang="zh-CN" altLang="en-US" sz="1600" dirty="0" smtClean="0">
                  <a:solidFill>
                    <a:schemeClr val="bg1"/>
                  </a:solidFill>
                  <a:cs typeface="+mn-ea"/>
                  <a:sym typeface="+mn-lt"/>
                </a:rPr>
                <a:t>宋常秀</a:t>
              </a:r>
              <a:endParaRPr lang="zh-CN" altLang="en-US" sz="1600" dirty="0">
                <a:solidFill>
                  <a:schemeClr val="bg1"/>
                </a:solidFill>
                <a:cs typeface="+mn-ea"/>
                <a:sym typeface="+mn-lt"/>
              </a:endParaRPr>
            </a:p>
          </p:txBody>
        </p:sp>
      </p:grpSp>
      <p:sp>
        <p:nvSpPr>
          <p:cNvPr id="77" name="椭圆 76"/>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2592977" y="6115846"/>
            <a:ext cx="1865639" cy="663679"/>
            <a:chOff x="1654175" y="4908884"/>
            <a:chExt cx="1905245" cy="681873"/>
          </a:xfrm>
        </p:grpSpPr>
        <p:sp>
          <p:nvSpPr>
            <p:cNvPr id="8" name="矩形: 圆角 64"/>
            <p:cNvSpPr/>
            <p:nvPr/>
          </p:nvSpPr>
          <p:spPr>
            <a:xfrm>
              <a:off x="1654175" y="4908884"/>
              <a:ext cx="1905245" cy="400110"/>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9" name="文本框 8"/>
            <p:cNvSpPr txBox="1"/>
            <p:nvPr/>
          </p:nvSpPr>
          <p:spPr>
            <a:xfrm>
              <a:off x="1722036" y="4945597"/>
              <a:ext cx="1735504" cy="645160"/>
            </a:xfrm>
            <a:prstGeom prst="rect">
              <a:avLst/>
            </a:prstGeom>
            <a:noFill/>
          </p:spPr>
          <p:txBody>
            <a:bodyPr wrap="square" rtlCol="0">
              <a:noAutofit/>
            </a:bodyPr>
            <a:p>
              <a:pPr algn="dist"/>
              <a:r>
                <a:rPr lang="en-US" altLang="zh-CN" sz="1600" dirty="0" smtClean="0">
                  <a:solidFill>
                    <a:schemeClr val="bg1"/>
                  </a:solidFill>
                  <a:cs typeface="+mn-ea"/>
                  <a:sym typeface="+mn-lt"/>
                </a:rPr>
                <a:t>2212794  </a:t>
              </a:r>
              <a:r>
                <a:rPr lang="zh-CN" altLang="en-US" sz="1600" dirty="0" smtClean="0">
                  <a:solidFill>
                    <a:schemeClr val="bg1"/>
                  </a:solidFill>
                  <a:cs typeface="+mn-ea"/>
                  <a:sym typeface="+mn-lt"/>
                </a:rPr>
                <a:t>曹瑜 </a:t>
              </a:r>
              <a:endParaRPr lang="zh-CN" altLang="en-US" sz="1600" dirty="0">
                <a:solidFill>
                  <a:schemeClr val="bg1"/>
                </a:solidFill>
                <a:cs typeface="+mn-ea"/>
                <a:sym typeface="+mn-lt"/>
              </a:endParaRPr>
            </a:p>
          </p:txBody>
        </p:sp>
      </p:grpSp>
      <p:grpSp>
        <p:nvGrpSpPr>
          <p:cNvPr id="12" name="组合 11"/>
          <p:cNvGrpSpPr/>
          <p:nvPr/>
        </p:nvGrpSpPr>
        <p:grpSpPr>
          <a:xfrm>
            <a:off x="4531859" y="6115846"/>
            <a:ext cx="1886445" cy="425226"/>
            <a:chOff x="1654175" y="4908884"/>
            <a:chExt cx="2218758" cy="436883"/>
          </a:xfrm>
        </p:grpSpPr>
        <p:sp>
          <p:nvSpPr>
            <p:cNvPr id="13" name="矩形: 圆角 64"/>
            <p:cNvSpPr/>
            <p:nvPr/>
          </p:nvSpPr>
          <p:spPr>
            <a:xfrm>
              <a:off x="1654175" y="4908884"/>
              <a:ext cx="2218714" cy="400110"/>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4" name="文本框 13"/>
            <p:cNvSpPr txBox="1"/>
            <p:nvPr/>
          </p:nvSpPr>
          <p:spPr>
            <a:xfrm>
              <a:off x="1750612" y="4945597"/>
              <a:ext cx="2122321" cy="400170"/>
            </a:xfrm>
            <a:prstGeom prst="rect">
              <a:avLst/>
            </a:prstGeom>
            <a:noFill/>
          </p:spPr>
          <p:txBody>
            <a:bodyPr wrap="square" rtlCol="0">
              <a:noAutofit/>
            </a:bodyPr>
            <a:p>
              <a:pPr algn="dist"/>
              <a:r>
                <a:rPr lang="en-US" altLang="zh-CN" sz="1600" dirty="0" smtClean="0">
                  <a:solidFill>
                    <a:schemeClr val="bg1"/>
                  </a:solidFill>
                  <a:cs typeface="+mn-ea"/>
                  <a:sym typeface="+mn-lt"/>
                </a:rPr>
                <a:t>2213473 </a:t>
              </a:r>
              <a:r>
                <a:rPr lang="zh-CN" altLang="en-US" sz="1600" dirty="0" smtClean="0">
                  <a:solidFill>
                    <a:schemeClr val="bg1"/>
                  </a:solidFill>
                  <a:cs typeface="+mn-ea"/>
                  <a:sym typeface="+mn-lt"/>
                </a:rPr>
                <a:t>陈育全</a:t>
              </a:r>
              <a:endParaRPr lang="zh-CN" altLang="en-US" sz="1600" dirty="0">
                <a:solidFill>
                  <a:schemeClr val="bg1"/>
                </a:solidFill>
                <a:cs typeface="+mn-ea"/>
                <a:sym typeface="+mn-lt"/>
              </a:endParaRPr>
            </a:p>
          </p:txBody>
        </p:sp>
      </p:grpSp>
      <p:sp>
        <p:nvSpPr>
          <p:cNvPr id="15" name="圆角矩形 14"/>
          <p:cNvSpPr/>
          <p:nvPr userDrawn="1"/>
        </p:nvSpPr>
        <p:spPr>
          <a:xfrm>
            <a:off x="1378271" y="6115866"/>
            <a:ext cx="858876" cy="328024"/>
          </a:xfrm>
          <a:prstGeom prst="roundRect">
            <a:avLst/>
          </a:prstGeom>
          <a:solidFill>
            <a:srgbClr val="27776D">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r>
              <a:rPr lang="zh-CN" altLang="en-US">
                <a:solidFill>
                  <a:srgbClr val="FFFFFF"/>
                </a:solidFill>
              </a:rPr>
              <a:t>  组员：</a:t>
            </a:r>
            <a:endParaRPr lang="zh-CN" altLang="en-US">
              <a:solidFill>
                <a:srgbClr val="FFFFFF"/>
              </a:solidFill>
            </a:endParaRPr>
          </a:p>
        </p:txBody>
      </p:sp>
      <p:sp>
        <p:nvSpPr>
          <p:cNvPr id="16" name="圆角矩形 15"/>
          <p:cNvSpPr/>
          <p:nvPr userDrawn="1"/>
        </p:nvSpPr>
        <p:spPr>
          <a:xfrm>
            <a:off x="1255262" y="5591311"/>
            <a:ext cx="1104894" cy="389397"/>
          </a:xfrm>
          <a:prstGeom prst="roundRect">
            <a:avLst/>
          </a:prstGeom>
          <a:solidFill>
            <a:srgbClr val="27776D">
              <a:alpha val="100000"/>
            </a:srgbClr>
          </a:solidFill>
          <a:ln w="12700" cap="flat" cmpd="sng" algn="ctr">
            <a:solidFill>
              <a:srgbClr val="AEB5C0">
                <a:alpha val="100000"/>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r>
              <a:rPr lang="zh-CN" altLang="en-US">
                <a:solidFill>
                  <a:srgbClr val="FFFFFF"/>
                </a:solidFill>
              </a:rPr>
              <a:t>  汇报人：</a:t>
            </a:r>
            <a:endParaRPr lang="zh-CN" altLang="en-US">
              <a:solidFill>
                <a:srgbClr val="FFFFFF"/>
              </a:solidFill>
            </a:endParaRPr>
          </a:p>
        </p:txBody>
      </p:sp>
      <p:sp>
        <p:nvSpPr>
          <p:cNvPr id="2" name="文本框 1"/>
          <p:cNvSpPr txBox="1"/>
          <p:nvPr userDrawn="1"/>
        </p:nvSpPr>
        <p:spPr>
          <a:xfrm>
            <a:off x="3431177" y="3472089"/>
            <a:ext cx="6994071" cy="1783443"/>
          </a:xfrm>
          <a:prstGeom prst="rect">
            <a:avLst/>
          </a:prstGeom>
        </p:spPr>
        <p:txBody>
          <a:bodyPr wrap="none" rtlCol="0">
            <a:noAutofit/>
          </a:bodyPr>
          <a:p>
            <a:r>
              <a:rPr lang="zh-CN" altLang="en-US" sz="9000">
                <a:latin typeface="微软雅黑" panose="020B0503020204020204" charset="-122"/>
                <a:ea typeface="微软雅黑" panose="020B0503020204020204" charset="-122"/>
                <a:cs typeface="微软雅黑" panose="020B0503020204020204" charset="-122"/>
              </a:rPr>
              <a:t>感谢聆听</a:t>
            </a:r>
            <a:endParaRPr lang="zh-CN" altLang="en-US" sz="9000">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699937" y="764464"/>
            <a:ext cx="5776637" cy="5776637"/>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542373" y="-514350"/>
            <a:ext cx="1905000" cy="1905000"/>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2406875" y="2817585"/>
            <a:ext cx="6261590" cy="1318985"/>
            <a:chOff x="2406875" y="2817585"/>
            <a:chExt cx="6261590" cy="1318985"/>
          </a:xfrm>
        </p:grpSpPr>
        <p:sp>
          <p:nvSpPr>
            <p:cNvPr id="4" name="矩形: 圆角 3"/>
            <p:cNvSpPr/>
            <p:nvPr/>
          </p:nvSpPr>
          <p:spPr>
            <a:xfrm>
              <a:off x="2540000" y="2817585"/>
              <a:ext cx="6128465" cy="1318985"/>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4197083" y="3044845"/>
              <a:ext cx="3583472" cy="768350"/>
            </a:xfrm>
            <a:prstGeom prst="rect">
              <a:avLst/>
            </a:prstGeom>
            <a:noFill/>
          </p:spPr>
          <p:txBody>
            <a:bodyPr wrap="square" rtlCol="0">
              <a:noAutofit/>
            </a:bodyPr>
            <a:lstStyle/>
            <a:p>
              <a:pPr algn="dist"/>
              <a:r>
                <a:rPr lang="zh-CN" altLang="en-US" sz="4400" spc="400" dirty="0">
                  <a:solidFill>
                    <a:schemeClr val="bg1"/>
                  </a:solidFill>
                  <a:effectLst>
                    <a:outerShdw blurRad="76200" dist="38100" dir="5400000" algn="t" rotWithShape="0">
                      <a:prstClr val="black">
                        <a:alpha val="22000"/>
                      </a:prstClr>
                    </a:outerShdw>
                  </a:effectLst>
                  <a:cs typeface="+mn-ea"/>
                  <a:sym typeface="+mn-lt"/>
                </a:rPr>
                <a:t>研究内容</a:t>
              </a:r>
              <a:endParaRPr lang="zh-CN" altLang="en-US" sz="4400" spc="400" dirty="0">
                <a:solidFill>
                  <a:schemeClr val="bg1"/>
                </a:solidFill>
                <a:effectLst>
                  <a:outerShdw blurRad="76200" dist="38100" dir="5400000" algn="t" rotWithShape="0">
                    <a:prstClr val="black">
                      <a:alpha val="22000"/>
                    </a:prstClr>
                  </a:outerShdw>
                </a:effectLst>
                <a:cs typeface="+mn-ea"/>
                <a:sym typeface="+mn-lt"/>
              </a:endParaRPr>
            </a:p>
          </p:txBody>
        </p:sp>
        <p:sp>
          <p:nvSpPr>
            <p:cNvPr id="12" name="文本框 11"/>
            <p:cNvSpPr txBox="1"/>
            <p:nvPr/>
          </p:nvSpPr>
          <p:spPr>
            <a:xfrm>
              <a:off x="2406875" y="3082647"/>
              <a:ext cx="1504344" cy="959882"/>
            </a:xfrm>
            <a:prstGeom prst="rect">
              <a:avLst/>
            </a:prstGeom>
            <a:noFill/>
          </p:spPr>
          <p:txBody>
            <a:bodyPr wrap="square" rtlCol="0">
              <a:noAutofit/>
            </a:bodyPr>
            <a:lstStyle/>
            <a:p>
              <a:pPr algn="ctr"/>
              <a:r>
                <a:rPr lang="en-US" altLang="zh-CN" sz="4800" dirty="0">
                  <a:solidFill>
                    <a:schemeClr val="bg1"/>
                  </a:solidFill>
                  <a:effectLst>
                    <a:outerShdw blurRad="38100" dist="38100" dir="2700000" algn="tl">
                      <a:srgbClr val="000000">
                        <a:alpha val="43137"/>
                      </a:srgbClr>
                    </a:outerShdw>
                  </a:effectLst>
                  <a:cs typeface="+mn-ea"/>
                  <a:sym typeface="+mn-lt"/>
                </a:rPr>
                <a:t>01</a:t>
              </a:r>
              <a:endParaRPr lang="zh-CN" altLang="en-US" sz="4800" dirty="0">
                <a:solidFill>
                  <a:schemeClr val="bg1"/>
                </a:solidFill>
                <a:effectLst>
                  <a:outerShdw blurRad="38100" dist="38100" dir="2700000" algn="tl">
                    <a:srgbClr val="000000">
                      <a:alpha val="43137"/>
                    </a:srgbClr>
                  </a:outerShdw>
                </a:effectLst>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288300" y="357724"/>
            <a:ext cx="4056743" cy="1076325"/>
          </a:xfrm>
          <a:prstGeom prst="rect">
            <a:avLst/>
          </a:prstGeom>
          <a:noFill/>
        </p:spPr>
        <p:txBody>
          <a:bodyPr wrap="square">
            <a:noAutofit/>
          </a:bodyPr>
          <a:lstStyle/>
          <a:p>
            <a:r>
              <a:rPr lang="zh-CN" altLang="en-US" sz="3200" spc="400" dirty="0">
                <a:solidFill>
                  <a:schemeClr val="tx1">
                    <a:lumMod val="85000"/>
                    <a:lumOff val="15000"/>
                  </a:schemeClr>
                </a:solidFill>
                <a:cs typeface="+mn-ea"/>
                <a:sym typeface="+mn-lt"/>
              </a:rPr>
              <a:t>研究背景&amp;动机：</a:t>
            </a:r>
            <a:endParaRPr lang="zh-CN" altLang="en-US" sz="3200" spc="400" dirty="0">
              <a:solidFill>
                <a:schemeClr val="tx1">
                  <a:lumMod val="85000"/>
                  <a:lumOff val="15000"/>
                </a:schemeClr>
              </a:solidFill>
              <a:cs typeface="+mn-ea"/>
              <a:sym typeface="+mn-lt"/>
            </a:endParaRPr>
          </a:p>
        </p:txBody>
      </p:sp>
      <p:grpSp>
        <p:nvGrpSpPr>
          <p:cNvPr id="74" name="组合 73"/>
          <p:cNvGrpSpPr/>
          <p:nvPr/>
        </p:nvGrpSpPr>
        <p:grpSpPr>
          <a:xfrm>
            <a:off x="776636" y="1343183"/>
            <a:ext cx="4658748" cy="1473602"/>
            <a:chOff x="592201" y="1876825"/>
            <a:chExt cx="4002523" cy="1921246"/>
          </a:xfrm>
        </p:grpSpPr>
        <p:sp>
          <p:nvSpPr>
            <p:cNvPr id="75" name="矩形 74"/>
            <p:cNvSpPr/>
            <p:nvPr/>
          </p:nvSpPr>
          <p:spPr>
            <a:xfrm>
              <a:off x="1067753" y="2499678"/>
              <a:ext cx="3526971" cy="1298393"/>
            </a:xfrm>
            <a:prstGeom prst="rect">
              <a:avLst/>
            </a:prstGeom>
            <a:solidFill>
              <a:schemeClr val="bg1"/>
            </a:solidFill>
            <a:ln>
              <a:noFill/>
            </a:ln>
            <a:effectLst>
              <a:outerShdw blurRad="2667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椭圆 81"/>
            <p:cNvSpPr/>
            <p:nvPr/>
          </p:nvSpPr>
          <p:spPr>
            <a:xfrm>
              <a:off x="592201" y="1876825"/>
              <a:ext cx="563184" cy="769855"/>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8" name="文本框 77"/>
            <p:cNvSpPr txBox="1"/>
            <p:nvPr/>
          </p:nvSpPr>
          <p:spPr>
            <a:xfrm>
              <a:off x="1224643" y="2646635"/>
              <a:ext cx="3174502" cy="1151436"/>
            </a:xfrm>
            <a:prstGeom prst="rect">
              <a:avLst/>
            </a:prstGeom>
            <a:noFill/>
          </p:spPr>
          <p:txBody>
            <a:bodyPr wrap="square" rtlCol="0">
              <a:noAutofit/>
            </a:bodyPr>
            <a:lstStyle/>
            <a:p>
              <a:r>
                <a:rPr lang="zh-CN" altLang="en-US" sz="2000" dirty="0">
                  <a:latin typeface="微软雅黑" panose="020B0503020204020204" charset="-122"/>
                  <a:ea typeface="微软雅黑" panose="020B0503020204020204" charset="-122"/>
                  <a:cs typeface="微软雅黑" panose="020B0503020204020204" charset="-122"/>
                  <a:sym typeface="+mn-lt"/>
                </a:rPr>
                <a:t>深度学习模型在代码漏洞检测方面取得了显著进展</a:t>
              </a:r>
              <a:endParaRPr lang="zh-CN" altLang="en-US" sz="2000" dirty="0">
                <a:latin typeface="微软雅黑" panose="020B0503020204020204" charset="-122"/>
                <a:ea typeface="微软雅黑" panose="020B0503020204020204" charset="-122"/>
                <a:cs typeface="微软雅黑" panose="020B0503020204020204" charset="-122"/>
                <a:sym typeface="+mn-lt"/>
              </a:endParaRPr>
            </a:p>
          </p:txBody>
        </p:sp>
      </p:grpSp>
      <p:grpSp>
        <p:nvGrpSpPr>
          <p:cNvPr id="84" name="组合 83"/>
          <p:cNvGrpSpPr/>
          <p:nvPr/>
        </p:nvGrpSpPr>
        <p:grpSpPr>
          <a:xfrm>
            <a:off x="5927589" y="1377353"/>
            <a:ext cx="3615010" cy="2983806"/>
            <a:chOff x="4550229" y="2336799"/>
            <a:chExt cx="3091542" cy="3101466"/>
          </a:xfrm>
        </p:grpSpPr>
        <p:sp>
          <p:nvSpPr>
            <p:cNvPr id="85" name="矩形 84"/>
            <p:cNvSpPr/>
            <p:nvPr/>
          </p:nvSpPr>
          <p:spPr>
            <a:xfrm>
              <a:off x="4550229" y="2336799"/>
              <a:ext cx="3091542" cy="2529195"/>
            </a:xfrm>
            <a:prstGeom prst="rect">
              <a:avLst/>
            </a:prstGeom>
            <a:solidFill>
              <a:schemeClr val="bg1"/>
            </a:solidFill>
            <a:ln>
              <a:noFill/>
            </a:ln>
            <a:effectLst>
              <a:outerShdw blurRad="2667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8" name="文本框 87"/>
            <p:cNvSpPr txBox="1"/>
            <p:nvPr/>
          </p:nvSpPr>
          <p:spPr>
            <a:xfrm>
              <a:off x="4689320" y="2649779"/>
              <a:ext cx="2871414" cy="2788486"/>
            </a:xfrm>
            <a:prstGeom prst="rect">
              <a:avLst/>
            </a:prstGeom>
            <a:noFill/>
          </p:spPr>
          <p:txBody>
            <a:bodyPr wrap="square" rtlCol="0">
              <a:noAutofit/>
            </a:bodyPr>
            <a:lstStyle/>
            <a:p>
              <a:r>
                <a:rPr lang="zh-CN" altLang="en-US" sz="2000" dirty="0">
                  <a:cs typeface="+mn-ea"/>
                  <a:sym typeface="+mn-lt"/>
                </a:rPr>
                <a:t>论文复现并评估了9种最新的深度学习模型</a:t>
              </a:r>
              <a:endParaRPr lang="zh-CN" altLang="en-US" sz="2000" dirty="0">
                <a:cs typeface="+mn-ea"/>
                <a:sym typeface="+mn-lt"/>
              </a:endParaRPr>
            </a:p>
            <a:p>
              <a:endParaRPr lang="zh-CN" altLang="en-US" sz="2000" dirty="0">
                <a:cs typeface="+mn-ea"/>
                <a:sym typeface="+mn-lt"/>
              </a:endParaRPr>
            </a:p>
            <a:p>
              <a:r>
                <a:rPr lang="zh-CN" altLang="en-US" sz="2000" dirty="0">
                  <a:cs typeface="+mn-ea"/>
                  <a:sym typeface="+mn-lt"/>
                </a:rPr>
                <a:t>在两个常用漏洞检测数据集</a:t>
              </a:r>
              <a:endParaRPr lang="zh-CN" altLang="en-US" sz="2000" dirty="0">
                <a:cs typeface="+mn-ea"/>
                <a:sym typeface="+mn-lt"/>
              </a:endParaRPr>
            </a:p>
            <a:p>
              <a:r>
                <a:rPr lang="zh-CN" altLang="en-US" sz="2000" dirty="0">
                  <a:cs typeface="+mn-ea"/>
                  <a:sym typeface="+mn-lt"/>
                </a:rPr>
                <a:t>Devign和MSR上的表现</a:t>
              </a:r>
              <a:endParaRPr lang="zh-CN" altLang="en-US" sz="2000" dirty="0">
                <a:cs typeface="+mn-ea"/>
                <a:sym typeface="+mn-lt"/>
              </a:endParaRPr>
            </a:p>
          </p:txBody>
        </p:sp>
      </p:grpSp>
      <p:grpSp>
        <p:nvGrpSpPr>
          <p:cNvPr id="94" name="组合 93"/>
          <p:cNvGrpSpPr/>
          <p:nvPr/>
        </p:nvGrpSpPr>
        <p:grpSpPr>
          <a:xfrm>
            <a:off x="5911315" y="4090080"/>
            <a:ext cx="3647666" cy="1855483"/>
            <a:chOff x="8062689" y="2348778"/>
            <a:chExt cx="3091542" cy="2318126"/>
          </a:xfrm>
        </p:grpSpPr>
        <p:sp>
          <p:nvSpPr>
            <p:cNvPr id="95" name="矩形 94"/>
            <p:cNvSpPr/>
            <p:nvPr/>
          </p:nvSpPr>
          <p:spPr>
            <a:xfrm>
              <a:off x="8062689" y="2348778"/>
              <a:ext cx="3091542" cy="2318126"/>
            </a:xfrm>
            <a:prstGeom prst="rect">
              <a:avLst/>
            </a:prstGeom>
            <a:solidFill>
              <a:schemeClr val="bg1"/>
            </a:solidFill>
            <a:ln>
              <a:noFill/>
            </a:ln>
            <a:effectLst>
              <a:outerShdw blurRad="2667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文本框 97"/>
            <p:cNvSpPr txBox="1"/>
            <p:nvPr/>
          </p:nvSpPr>
          <p:spPr>
            <a:xfrm>
              <a:off x="8211529" y="2891063"/>
              <a:ext cx="2755228" cy="1233572"/>
            </a:xfrm>
            <a:prstGeom prst="rect">
              <a:avLst/>
            </a:prstGeom>
            <a:noFill/>
          </p:spPr>
          <p:txBody>
            <a:bodyPr wrap="square" rtlCol="0">
              <a:noAutofit/>
            </a:bodyPr>
            <a:lstStyle/>
            <a:p>
              <a:pPr algn="ctr"/>
              <a:r>
                <a:rPr lang="en-US" altLang="zh-CN" sz="2000" dirty="0">
                  <a:cs typeface="+mn-ea"/>
                  <a:sym typeface="+mn-lt"/>
                </a:rPr>
                <a:t>3</a:t>
              </a:r>
              <a:r>
                <a:rPr lang="zh-CN" altLang="en-US" sz="2000" dirty="0">
                  <a:cs typeface="+mn-ea"/>
                  <a:sym typeface="+mn-lt"/>
                </a:rPr>
                <a:t>个方面</a:t>
              </a:r>
              <a:endParaRPr lang="zh-CN" altLang="en-US" sz="2000" dirty="0">
                <a:cs typeface="+mn-ea"/>
                <a:sym typeface="+mn-lt"/>
              </a:endParaRPr>
            </a:p>
            <a:p>
              <a:pPr algn="ctr"/>
              <a:r>
                <a:rPr lang="zh-CN" altLang="en-US" sz="2000" dirty="0">
                  <a:cs typeface="+mn-ea"/>
                  <a:sym typeface="+mn-lt"/>
                </a:rPr>
                <a:t>6个研究问题（RQ）</a:t>
              </a:r>
              <a:endParaRPr lang="zh-CN" altLang="en-US" sz="2000" dirty="0">
                <a:cs typeface="+mn-ea"/>
                <a:sym typeface="+mn-lt"/>
              </a:endParaRPr>
            </a:p>
          </p:txBody>
        </p:sp>
      </p:grpSp>
      <p:grpSp>
        <p:nvGrpSpPr>
          <p:cNvPr id="5" name="组合 4"/>
          <p:cNvGrpSpPr/>
          <p:nvPr/>
        </p:nvGrpSpPr>
        <p:grpSpPr>
          <a:xfrm>
            <a:off x="483766" y="322658"/>
            <a:ext cx="760161" cy="654908"/>
            <a:chOff x="401056" y="200808"/>
            <a:chExt cx="760161" cy="654908"/>
          </a:xfrm>
        </p:grpSpPr>
        <p:sp>
          <p:nvSpPr>
            <p:cNvPr id="43" name="椭圆 42"/>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 name="组合 1"/>
          <p:cNvGrpSpPr/>
          <p:nvPr/>
        </p:nvGrpSpPr>
        <p:grpSpPr>
          <a:xfrm>
            <a:off x="703345" y="2964661"/>
            <a:ext cx="4727554" cy="1483757"/>
            <a:chOff x="525372" y="2021971"/>
            <a:chExt cx="4069352" cy="1424627"/>
          </a:xfrm>
        </p:grpSpPr>
        <p:sp>
          <p:nvSpPr>
            <p:cNvPr id="3" name="矩形 2"/>
            <p:cNvSpPr/>
            <p:nvPr/>
          </p:nvSpPr>
          <p:spPr>
            <a:xfrm>
              <a:off x="1067753" y="2499678"/>
              <a:ext cx="3526971" cy="946920"/>
            </a:xfrm>
            <a:prstGeom prst="rect">
              <a:avLst/>
            </a:prstGeom>
            <a:solidFill>
              <a:schemeClr val="bg1"/>
            </a:solidFill>
            <a:ln>
              <a:noFill/>
            </a:ln>
            <a:effectLst>
              <a:outerShdw blurRad="2667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4" name="组合 3"/>
            <p:cNvGrpSpPr/>
            <p:nvPr/>
          </p:nvGrpSpPr>
          <p:grpSpPr>
            <a:xfrm>
              <a:off x="525372" y="2021971"/>
              <a:ext cx="584194" cy="624664"/>
              <a:chOff x="525372" y="2021971"/>
              <a:chExt cx="584194" cy="624664"/>
            </a:xfrm>
          </p:grpSpPr>
          <p:sp>
            <p:nvSpPr>
              <p:cNvPr id="7" name="椭圆 6"/>
              <p:cNvSpPr/>
              <p:nvPr/>
            </p:nvSpPr>
            <p:spPr>
              <a:xfrm>
                <a:off x="525372" y="2021971"/>
                <a:ext cx="584194" cy="624664"/>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8" name="图片 7"/>
              <p:cNvPicPr>
                <a:picLocks noChangeAspect="1"/>
              </p:cNvPicPr>
              <p:nvPr/>
            </p:nvPicPr>
            <p:blipFill>
              <a:blip r:embed="rId1" cstate="screen"/>
              <a:stretch>
                <a:fillRect/>
              </a:stretch>
            </p:blipFill>
            <p:spPr>
              <a:xfrm>
                <a:off x="679843" y="2187485"/>
                <a:ext cx="277292" cy="293603"/>
              </a:xfrm>
              <a:prstGeom prst="rect">
                <a:avLst/>
              </a:prstGeom>
            </p:spPr>
          </p:pic>
        </p:grpSp>
        <p:sp>
          <p:nvSpPr>
            <p:cNvPr id="9" name="文本框 8"/>
            <p:cNvSpPr txBox="1"/>
            <p:nvPr/>
          </p:nvSpPr>
          <p:spPr>
            <a:xfrm>
              <a:off x="1224643" y="2646635"/>
              <a:ext cx="3370081" cy="799963"/>
            </a:xfrm>
            <a:prstGeom prst="rect">
              <a:avLst/>
            </a:prstGeom>
            <a:noFill/>
          </p:spPr>
          <p:txBody>
            <a:bodyPr wrap="square" rtlCol="0">
              <a:noAutofit/>
            </a:bodyPr>
            <a:p>
              <a:r>
                <a:rPr lang="zh-CN" altLang="en-US" sz="2000" dirty="0">
                  <a:latin typeface="微软雅黑" panose="020B0503020204020204" charset="-122"/>
                  <a:ea typeface="微软雅黑" panose="020B0503020204020204" charset="-122"/>
                  <a:cs typeface="微软雅黑" panose="020B0503020204020204" charset="-122"/>
                  <a:sym typeface="+mn-lt"/>
                </a:rPr>
                <a:t>与静态分析工具相比，DL模型在某些情况下表现更优</a:t>
              </a:r>
              <a:endParaRPr lang="zh-CN" altLang="en-US" sz="2000" dirty="0">
                <a:latin typeface="微软雅黑" panose="020B0503020204020204" charset="-122"/>
                <a:ea typeface="微软雅黑" panose="020B0503020204020204" charset="-122"/>
                <a:cs typeface="微软雅黑" panose="020B0503020204020204" charset="-122"/>
                <a:sym typeface="+mn-lt"/>
              </a:endParaRPr>
            </a:p>
          </p:txBody>
        </p:sp>
      </p:grpSp>
      <p:grpSp>
        <p:nvGrpSpPr>
          <p:cNvPr id="11" name="组合 10"/>
          <p:cNvGrpSpPr/>
          <p:nvPr/>
        </p:nvGrpSpPr>
        <p:grpSpPr>
          <a:xfrm>
            <a:off x="1336174" y="4959775"/>
            <a:ext cx="4130551" cy="1370307"/>
            <a:chOff x="1067753" y="2499678"/>
            <a:chExt cx="3526971" cy="1572849"/>
          </a:xfrm>
        </p:grpSpPr>
        <p:sp>
          <p:nvSpPr>
            <p:cNvPr id="12" name="矩形 11"/>
            <p:cNvSpPr/>
            <p:nvPr/>
          </p:nvSpPr>
          <p:spPr>
            <a:xfrm>
              <a:off x="1067753" y="2499678"/>
              <a:ext cx="3526971" cy="1572849"/>
            </a:xfrm>
            <a:prstGeom prst="rect">
              <a:avLst/>
            </a:prstGeom>
            <a:solidFill>
              <a:schemeClr val="bg1"/>
            </a:solidFill>
            <a:ln>
              <a:noFill/>
            </a:ln>
            <a:effectLst>
              <a:outerShdw blurRad="2667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6" name="文本框 15"/>
            <p:cNvSpPr txBox="1"/>
            <p:nvPr/>
          </p:nvSpPr>
          <p:spPr>
            <a:xfrm>
              <a:off x="1224452" y="2646907"/>
              <a:ext cx="3369836" cy="1154511"/>
            </a:xfrm>
            <a:prstGeom prst="rect">
              <a:avLst/>
            </a:prstGeom>
            <a:noFill/>
          </p:spPr>
          <p:txBody>
            <a:bodyPr wrap="square" rtlCol="0">
              <a:noAutofit/>
            </a:bodyPr>
            <a:p>
              <a:r>
                <a:rPr lang="zh-CN" altLang="en-US" sz="2000" dirty="0">
                  <a:latin typeface="微软雅黑" panose="020B0503020204020204" charset="-122"/>
                  <a:ea typeface="微软雅黑" panose="020B0503020204020204" charset="-122"/>
                  <a:cs typeface="微软雅黑" panose="020B0503020204020204" charset="-122"/>
                  <a:sym typeface="+mn-lt"/>
                </a:rPr>
                <a:t>对模型的理解还不够深入，限制了模型的鲁棒性、调试和部署的进一步提升</a:t>
              </a:r>
              <a:endParaRPr lang="zh-CN" altLang="en-US" sz="2000" dirty="0">
                <a:latin typeface="微软雅黑" panose="020B0503020204020204" charset="-122"/>
                <a:ea typeface="微软雅黑" panose="020B0503020204020204" charset="-122"/>
                <a:cs typeface="微软雅黑" panose="020B0503020204020204" charset="-122"/>
                <a:sym typeface="+mn-lt"/>
              </a:endParaRPr>
            </a:p>
          </p:txBody>
        </p:sp>
      </p:grpSp>
      <p:pic>
        <p:nvPicPr>
          <p:cNvPr id="17" name="图片 16" descr="upload_post_object_v2_1563540479"/>
          <p:cNvPicPr>
            <a:picLocks noChangeAspect="1"/>
          </p:cNvPicPr>
          <p:nvPr/>
        </p:nvPicPr>
        <p:blipFill>
          <a:blip r:embed="rId2"/>
          <a:stretch>
            <a:fillRect/>
          </a:stretch>
        </p:blipFill>
        <p:spPr>
          <a:xfrm>
            <a:off x="9832993" y="1434052"/>
            <a:ext cx="2124755" cy="3477714"/>
          </a:xfrm>
          <a:prstGeom prst="rect">
            <a:avLst/>
          </a:prstGeom>
        </p:spPr>
      </p:pic>
      <p:pic>
        <p:nvPicPr>
          <p:cNvPr id="10" name="图片 9"/>
          <p:cNvPicPr>
            <a:picLocks noChangeAspect="1"/>
          </p:cNvPicPr>
          <p:nvPr/>
        </p:nvPicPr>
        <p:blipFill>
          <a:blip r:embed="rId1" cstate="screen"/>
          <a:stretch>
            <a:fillRect/>
          </a:stretch>
        </p:blipFill>
        <p:spPr>
          <a:xfrm>
            <a:off x="943305" y="1485529"/>
            <a:ext cx="322143" cy="305789"/>
          </a:xfrm>
          <a:prstGeom prst="rect">
            <a:avLst/>
          </a:prstGeom>
        </p:spPr>
      </p:pic>
      <p:sp>
        <p:nvSpPr>
          <p:cNvPr id="19" name="椭圆 18"/>
          <p:cNvSpPr/>
          <p:nvPr/>
        </p:nvSpPr>
        <p:spPr>
          <a:xfrm>
            <a:off x="694416" y="4513783"/>
            <a:ext cx="678685" cy="650591"/>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pic>
        <p:nvPicPr>
          <p:cNvPr id="18" name="图片 17"/>
          <p:cNvPicPr>
            <a:picLocks noChangeAspect="1"/>
          </p:cNvPicPr>
          <p:nvPr/>
        </p:nvPicPr>
        <p:blipFill>
          <a:blip r:embed="rId1" cstate="screen"/>
          <a:stretch>
            <a:fillRect/>
          </a:stretch>
        </p:blipFill>
        <p:spPr>
          <a:xfrm>
            <a:off x="872701" y="4686167"/>
            <a:ext cx="322143" cy="305789"/>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wipe(down)">
                                      <p:cBhvr>
                                        <p:cTn id="13" dur="500"/>
                                        <p:tgtEl>
                                          <p:spTgt spid="74"/>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par>
                                <p:cTn id="23" presetID="22" presetClass="entr" presetSubtype="4" fill="hold" nodeType="with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wipe(down)">
                                      <p:cBhvr>
                                        <p:cTn id="25" dur="500"/>
                                        <p:tgtEl>
                                          <p:spTgt spid="94"/>
                                        </p:tgtEl>
                                      </p:cBhvr>
                                    </p:animEffect>
                                  </p:childTnLst>
                                </p:cTn>
                              </p:par>
                              <p:par>
                                <p:cTn id="26" presetID="22" presetClass="entr" presetSubtype="4"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wipe(down)">
                                      <p:cBhvr>
                                        <p:cTn id="28" dur="500"/>
                                        <p:tgtEl>
                                          <p:spTgt spid="84"/>
                                        </p:tgtEl>
                                      </p:cBhvr>
                                    </p:animEffect>
                                  </p:childTnLst>
                                </p:cTn>
                              </p:par>
                              <p:par>
                                <p:cTn id="29" presetID="2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par>
                                <p:cTn id="32" presetID="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p:cNvSpPr txBox="1"/>
          <p:nvPr/>
        </p:nvSpPr>
        <p:spPr>
          <a:xfrm>
            <a:off x="1224640" y="335911"/>
            <a:ext cx="3213100" cy="583565"/>
          </a:xfrm>
          <a:prstGeom prst="rect">
            <a:avLst/>
          </a:prstGeom>
          <a:noFill/>
        </p:spPr>
        <p:txBody>
          <a:bodyPr wrap="square">
            <a:spAutoFit/>
          </a:bodyPr>
          <a:lstStyle/>
          <a:p>
            <a:r>
              <a:rPr lang="zh-CN" altLang="en-US" sz="3200" spc="400" dirty="0">
                <a:solidFill>
                  <a:schemeClr val="tx1">
                    <a:lumMod val="85000"/>
                    <a:lumOff val="15000"/>
                  </a:schemeClr>
                </a:solidFill>
                <a:cs typeface="+mn-ea"/>
                <a:sym typeface="+mn-lt"/>
              </a:rPr>
              <a:t>研究内容：</a:t>
            </a:r>
            <a:endParaRPr lang="zh-CN" altLang="en-US" sz="3200" spc="400" dirty="0">
              <a:solidFill>
                <a:schemeClr val="tx1">
                  <a:lumMod val="85000"/>
                  <a:lumOff val="15000"/>
                </a:schemeClr>
              </a:solidFill>
              <a:cs typeface="+mn-ea"/>
              <a:sym typeface="+mn-lt"/>
            </a:endParaRPr>
          </a:p>
        </p:txBody>
      </p:sp>
      <p:grpSp>
        <p:nvGrpSpPr>
          <p:cNvPr id="33" name="组合 32"/>
          <p:cNvGrpSpPr/>
          <p:nvPr/>
        </p:nvGrpSpPr>
        <p:grpSpPr>
          <a:xfrm>
            <a:off x="420106" y="300845"/>
            <a:ext cx="760161" cy="654908"/>
            <a:chOff x="401056" y="200808"/>
            <a:chExt cx="760161" cy="654908"/>
          </a:xfrm>
        </p:grpSpPr>
        <p:sp>
          <p:nvSpPr>
            <p:cNvPr id="34" name="椭圆 33"/>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 name="椭圆 2"/>
          <p:cNvSpPr/>
          <p:nvPr>
            <p:custDataLst>
              <p:tags r:id="rId1"/>
            </p:custDataLst>
          </p:nvPr>
        </p:nvSpPr>
        <p:spPr>
          <a:xfrm>
            <a:off x="1653540" y="1494758"/>
            <a:ext cx="1923415" cy="1731010"/>
          </a:xfrm>
          <a:prstGeom prst="ellipse">
            <a:avLst/>
          </a:prstGeom>
          <a:solidFill>
            <a:srgbClr val="27776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文本框 3"/>
          <p:cNvSpPr txBox="1"/>
          <p:nvPr>
            <p:custDataLst>
              <p:tags r:id="rId2"/>
            </p:custDataLst>
          </p:nvPr>
        </p:nvSpPr>
        <p:spPr>
          <a:xfrm>
            <a:off x="1931035" y="2099278"/>
            <a:ext cx="1520825" cy="460375"/>
          </a:xfrm>
          <a:prstGeom prst="rect">
            <a:avLst/>
          </a:prstGeom>
          <a:noFill/>
        </p:spPr>
        <p:txBody>
          <a:bodyPr wrap="square" rtlCol="0">
            <a:spAutoFit/>
          </a:bodyPr>
          <a:p>
            <a:r>
              <a:rPr lang="zh-CN" altLang="en-US" sz="2400">
                <a:solidFill>
                  <a:schemeClr val="bg1"/>
                </a:solidFill>
              </a:rPr>
              <a:t>模型能力</a:t>
            </a:r>
            <a:endParaRPr lang="zh-CN" altLang="en-US" sz="2400">
              <a:solidFill>
                <a:schemeClr val="bg1"/>
              </a:solidFill>
            </a:endParaRPr>
          </a:p>
        </p:txBody>
      </p:sp>
      <p:sp>
        <p:nvSpPr>
          <p:cNvPr id="6" name="椭圆 5"/>
          <p:cNvSpPr/>
          <p:nvPr>
            <p:custDataLst>
              <p:tags r:id="rId3"/>
            </p:custDataLst>
          </p:nvPr>
        </p:nvSpPr>
        <p:spPr>
          <a:xfrm>
            <a:off x="5182475" y="3792505"/>
            <a:ext cx="1923415" cy="1731010"/>
          </a:xfrm>
          <a:prstGeom prst="ellipse">
            <a:avLst/>
          </a:prstGeom>
          <a:solidFill>
            <a:srgbClr val="9DC0BC"/>
          </a:solidFill>
          <a:ln>
            <a:solidFill>
              <a:srgbClr val="FFFF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custDataLst>
              <p:tags r:id="rId4"/>
            </p:custDataLst>
          </p:nvPr>
        </p:nvSpPr>
        <p:spPr>
          <a:xfrm>
            <a:off x="5383770" y="4421155"/>
            <a:ext cx="1520825" cy="460375"/>
          </a:xfrm>
          <a:prstGeom prst="rect">
            <a:avLst/>
          </a:prstGeom>
          <a:noFill/>
        </p:spPr>
        <p:txBody>
          <a:bodyPr wrap="square" rtlCol="0">
            <a:spAutoFit/>
          </a:bodyPr>
          <a:p>
            <a:r>
              <a:rPr lang="zh-CN" altLang="en-US" sz="2400">
                <a:solidFill>
                  <a:schemeClr val="bg1"/>
                </a:solidFill>
              </a:rPr>
              <a:t>训练数据</a:t>
            </a:r>
            <a:endParaRPr lang="zh-CN" altLang="en-US" sz="2400">
              <a:solidFill>
                <a:schemeClr val="bg1"/>
              </a:solidFill>
            </a:endParaRPr>
          </a:p>
        </p:txBody>
      </p:sp>
      <p:sp>
        <p:nvSpPr>
          <p:cNvPr id="8" name="椭圆 7"/>
          <p:cNvSpPr/>
          <p:nvPr>
            <p:custDataLst>
              <p:tags r:id="rId5"/>
            </p:custDataLst>
          </p:nvPr>
        </p:nvSpPr>
        <p:spPr>
          <a:xfrm>
            <a:off x="8901430" y="1666843"/>
            <a:ext cx="1923415" cy="1731010"/>
          </a:xfrm>
          <a:prstGeom prst="ellipse">
            <a:avLst/>
          </a:prstGeom>
          <a:solidFill>
            <a:srgbClr val="9DD5D6"/>
          </a:solidFill>
          <a:ln>
            <a:solidFill>
              <a:srgbClr val="FFFFF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custDataLst>
              <p:tags r:id="rId6"/>
            </p:custDataLst>
          </p:nvPr>
        </p:nvSpPr>
        <p:spPr>
          <a:xfrm>
            <a:off x="9001760" y="2302478"/>
            <a:ext cx="1722120" cy="460375"/>
          </a:xfrm>
          <a:prstGeom prst="rect">
            <a:avLst/>
          </a:prstGeom>
          <a:noFill/>
        </p:spPr>
        <p:txBody>
          <a:bodyPr wrap="square" rtlCol="0">
            <a:spAutoFit/>
          </a:bodyPr>
          <a:p>
            <a:r>
              <a:rPr lang="zh-CN" altLang="en-US" sz="2400">
                <a:solidFill>
                  <a:schemeClr val="bg1"/>
                </a:solidFill>
              </a:rPr>
              <a:t>模型解释性</a:t>
            </a:r>
            <a:endParaRPr lang="zh-CN" altLang="en-US" sz="2400">
              <a:solidFill>
                <a:schemeClr val="bg1"/>
              </a:solidFill>
            </a:endParaRPr>
          </a:p>
        </p:txBody>
      </p:sp>
      <p:cxnSp>
        <p:nvCxnSpPr>
          <p:cNvPr id="10" name="直接连接符 9"/>
          <p:cNvCxnSpPr>
            <a:stCxn id="3" idx="4"/>
          </p:cNvCxnSpPr>
          <p:nvPr>
            <p:custDataLst>
              <p:tags r:id="rId7"/>
            </p:custDataLst>
          </p:nvPr>
        </p:nvCxnSpPr>
        <p:spPr>
          <a:xfrm flipH="1">
            <a:off x="2599690" y="3225800"/>
            <a:ext cx="15875" cy="1325245"/>
          </a:xfrm>
          <a:prstGeom prst="line">
            <a:avLst/>
          </a:prstGeom>
        </p:spPr>
        <p:style>
          <a:lnRef idx="2">
            <a:schemeClr val="accent1"/>
          </a:lnRef>
          <a:fillRef idx="0">
            <a:srgbClr val="FFFFFF"/>
          </a:fillRef>
          <a:effectRef idx="0">
            <a:srgbClr val="FFFFFF"/>
          </a:effectRef>
          <a:fontRef idx="minor">
            <a:schemeClr val="tx1"/>
          </a:fontRef>
        </p:style>
      </p:cxnSp>
      <p:grpSp>
        <p:nvGrpSpPr>
          <p:cNvPr id="11" name="组合 10" descr="7b0a202020202274657874626f78223a2022220a7d0a"/>
          <p:cNvGrpSpPr/>
          <p:nvPr>
            <p:custDataLst>
              <p:tags r:id="rId8"/>
            </p:custDataLst>
          </p:nvPr>
        </p:nvGrpSpPr>
        <p:grpSpPr>
          <a:xfrm>
            <a:off x="674370" y="4385278"/>
            <a:ext cx="3449320" cy="1607820"/>
            <a:chOff x="5370" y="3510"/>
            <a:chExt cx="8461" cy="3780"/>
          </a:xfrm>
        </p:grpSpPr>
        <p:grpSp>
          <p:nvGrpSpPr>
            <p:cNvPr id="12" name="组合 11"/>
            <p:cNvGrpSpPr/>
            <p:nvPr/>
          </p:nvGrpSpPr>
          <p:grpSpPr>
            <a:xfrm>
              <a:off x="5370" y="3510"/>
              <a:ext cx="8461" cy="3780"/>
              <a:chOff x="3409950" y="2228850"/>
              <a:chExt cx="5372735" cy="2400300"/>
            </a:xfrm>
          </p:grpSpPr>
          <p:sp>
            <p:nvSpPr>
              <p:cNvPr id="13" name="剪去单角的矩形 12"/>
              <p:cNvSpPr/>
              <p:nvPr>
                <p:custDataLst>
                  <p:tags r:id="rId9"/>
                </p:custDataLst>
              </p:nvPr>
            </p:nvSpPr>
            <p:spPr>
              <a:xfrm>
                <a:off x="3409950" y="2228850"/>
                <a:ext cx="5372735" cy="2400300"/>
              </a:xfrm>
              <a:prstGeom prst="snip1Rect">
                <a:avLst>
                  <a:gd name="adj" fmla="val 26957"/>
                </a:avLst>
              </a:prstGeom>
              <a:solidFill>
                <a:schemeClr val="bg1"/>
              </a:solidFill>
              <a:ln w="25400">
                <a:solidFill>
                  <a:srgbClr val="5B71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14" name="直接连接符 13"/>
              <p:cNvCxnSpPr/>
              <p:nvPr>
                <p:custDataLst>
                  <p:tags r:id="rId10"/>
                </p:custDataLst>
              </p:nvPr>
            </p:nvCxnSpPr>
            <p:spPr>
              <a:xfrm>
                <a:off x="3409950" y="2383155"/>
                <a:ext cx="3086735" cy="0"/>
              </a:xfrm>
              <a:prstGeom prst="line">
                <a:avLst/>
              </a:prstGeom>
              <a:ln w="19050">
                <a:solidFill>
                  <a:srgbClr val="5B717E"/>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11"/>
                </p:custDataLst>
              </p:nvPr>
            </p:nvCxnSpPr>
            <p:spPr>
              <a:xfrm>
                <a:off x="5695950" y="4490720"/>
                <a:ext cx="3086735" cy="0"/>
              </a:xfrm>
              <a:prstGeom prst="line">
                <a:avLst/>
              </a:prstGeom>
              <a:ln w="19050">
                <a:solidFill>
                  <a:srgbClr val="5B717E"/>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custDataLst>
                <p:tags r:id="rId12"/>
              </p:custDataLst>
            </p:nvPr>
          </p:nvSpPr>
          <p:spPr>
            <a:xfrm>
              <a:off x="6073" y="4569"/>
              <a:ext cx="7055" cy="1662"/>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en-US" altLang="zh-CN" sz="2000" dirty="0">
                  <a:latin typeface="汉仪旗黑-55简" panose="00020600040101010101" charset="-122"/>
                  <a:ea typeface="汉仪旗黑-55简" panose="00020600040101010101" charset="-122"/>
                  <a:cs typeface="汉仪旗黑-55简" panose="00020600040101010101" charset="-122"/>
                  <a:sym typeface="+mn-ea"/>
                </a:rPr>
                <a:t>DL</a:t>
              </a:r>
              <a:r>
                <a:rPr sz="2000" dirty="0">
                  <a:latin typeface="汉仪旗黑-55简" panose="00020600040101010101" charset="-122"/>
                  <a:cs typeface="汉仪旗黑-55简" panose="00020600040101010101" charset="-122"/>
                  <a:sym typeface="+mn-ea"/>
                </a:rPr>
                <a:t>模型处理漏洞检测的能力</a:t>
              </a:r>
              <a:endParaRPr lang="en-US" altLang="zh-CN" sz="2000" dirty="0">
                <a:latin typeface="汉仪旗黑-55简" panose="00020600040101010101" charset="-122"/>
                <a:ea typeface="汉仪旗黑-55简" panose="00020600040101010101" charset="-122"/>
                <a:cs typeface="汉仪旗黑-55简" panose="00020600040101010101" charset="-122"/>
                <a:sym typeface="+mn-ea"/>
              </a:endParaRPr>
            </a:p>
          </p:txBody>
        </p:sp>
      </p:grpSp>
      <p:cxnSp>
        <p:nvCxnSpPr>
          <p:cNvPr id="16" name="直接连接符 15"/>
          <p:cNvCxnSpPr>
            <a:stCxn id="6" idx="0"/>
          </p:cNvCxnSpPr>
          <p:nvPr>
            <p:custDataLst>
              <p:tags r:id="rId13"/>
            </p:custDataLst>
          </p:nvPr>
        </p:nvCxnSpPr>
        <p:spPr>
          <a:xfrm flipV="1">
            <a:off x="6144260" y="3020695"/>
            <a:ext cx="4445" cy="771525"/>
          </a:xfrm>
          <a:prstGeom prst="line">
            <a:avLst/>
          </a:prstGeom>
        </p:spPr>
        <p:style>
          <a:lnRef idx="2">
            <a:schemeClr val="accent1"/>
          </a:lnRef>
          <a:fillRef idx="0">
            <a:srgbClr val="FFFFFF"/>
          </a:fillRef>
          <a:effectRef idx="0">
            <a:srgbClr val="FFFFFF"/>
          </a:effectRef>
          <a:fontRef idx="minor">
            <a:schemeClr val="tx1"/>
          </a:fontRef>
        </p:style>
      </p:cxnSp>
      <p:grpSp>
        <p:nvGrpSpPr>
          <p:cNvPr id="17" name="组合 16" descr="7b0a202020202274657874626f78223a2022220a7d0a"/>
          <p:cNvGrpSpPr/>
          <p:nvPr>
            <p:custDataLst>
              <p:tags r:id="rId14"/>
            </p:custDataLst>
          </p:nvPr>
        </p:nvGrpSpPr>
        <p:grpSpPr>
          <a:xfrm>
            <a:off x="4371580" y="1413160"/>
            <a:ext cx="3449320" cy="1607820"/>
            <a:chOff x="5370" y="3510"/>
            <a:chExt cx="8461" cy="3780"/>
          </a:xfrm>
        </p:grpSpPr>
        <p:grpSp>
          <p:nvGrpSpPr>
            <p:cNvPr id="19" name="组合 18"/>
            <p:cNvGrpSpPr/>
            <p:nvPr/>
          </p:nvGrpSpPr>
          <p:grpSpPr>
            <a:xfrm>
              <a:off x="5370" y="3510"/>
              <a:ext cx="8461" cy="3780"/>
              <a:chOff x="3409950" y="2228850"/>
              <a:chExt cx="5372735" cy="2400300"/>
            </a:xfrm>
          </p:grpSpPr>
          <p:sp>
            <p:nvSpPr>
              <p:cNvPr id="39" name="剪去单角的矩形 38"/>
              <p:cNvSpPr/>
              <p:nvPr>
                <p:custDataLst>
                  <p:tags r:id="rId15"/>
                </p:custDataLst>
              </p:nvPr>
            </p:nvSpPr>
            <p:spPr>
              <a:xfrm>
                <a:off x="3409950" y="2228850"/>
                <a:ext cx="5372735" cy="2400300"/>
              </a:xfrm>
              <a:prstGeom prst="snip1Rect">
                <a:avLst>
                  <a:gd name="adj" fmla="val 26957"/>
                </a:avLst>
              </a:prstGeom>
              <a:solidFill>
                <a:schemeClr val="bg1"/>
              </a:solidFill>
              <a:ln w="25400">
                <a:solidFill>
                  <a:srgbClr val="5B71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40" name="直接连接符 39"/>
              <p:cNvCxnSpPr/>
              <p:nvPr>
                <p:custDataLst>
                  <p:tags r:id="rId16"/>
                </p:custDataLst>
              </p:nvPr>
            </p:nvCxnSpPr>
            <p:spPr>
              <a:xfrm>
                <a:off x="3409950" y="2383155"/>
                <a:ext cx="3086735" cy="0"/>
              </a:xfrm>
              <a:prstGeom prst="line">
                <a:avLst/>
              </a:prstGeom>
              <a:ln w="19050">
                <a:solidFill>
                  <a:srgbClr val="5B717E"/>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custDataLst>
                  <p:tags r:id="rId17"/>
                </p:custDataLst>
              </p:nvPr>
            </p:nvCxnSpPr>
            <p:spPr>
              <a:xfrm>
                <a:off x="5695950" y="4490720"/>
                <a:ext cx="3086735" cy="0"/>
              </a:xfrm>
              <a:prstGeom prst="line">
                <a:avLst/>
              </a:prstGeom>
              <a:ln w="19050">
                <a:solidFill>
                  <a:srgbClr val="5B717E"/>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custDataLst>
                <p:tags r:id="rId18"/>
              </p:custDataLst>
            </p:nvPr>
          </p:nvSpPr>
          <p:spPr>
            <a:xfrm>
              <a:off x="6073" y="3845"/>
              <a:ext cx="7055" cy="3108"/>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sz="2000" dirty="0">
                  <a:latin typeface="汉仪旗黑-55简" panose="00020600040101010101" charset="-122"/>
                  <a:cs typeface="汉仪旗黑-55简" panose="00020600040101010101" charset="-122"/>
                  <a:sym typeface="+mn-ea"/>
                </a:rPr>
                <a:t>分析训练数据量对模型性能的贡献，以及训练数据的项目多样性对模型泛化能力的影响</a:t>
              </a:r>
              <a:endParaRPr sz="2000" dirty="0">
                <a:latin typeface="汉仪旗黑-55简" panose="00020600040101010101" charset="-122"/>
                <a:cs typeface="汉仪旗黑-55简" panose="00020600040101010101" charset="-122"/>
                <a:sym typeface="+mn-ea"/>
              </a:endParaRPr>
            </a:p>
          </p:txBody>
        </p:sp>
      </p:grpSp>
      <p:grpSp>
        <p:nvGrpSpPr>
          <p:cNvPr id="43" name="组合 42" descr="7b0a202020202274657874626f78223a2022220a7d0a"/>
          <p:cNvGrpSpPr/>
          <p:nvPr>
            <p:custDataLst>
              <p:tags r:id="rId19"/>
            </p:custDataLst>
          </p:nvPr>
        </p:nvGrpSpPr>
        <p:grpSpPr>
          <a:xfrm>
            <a:off x="8068310" y="4292568"/>
            <a:ext cx="3449320" cy="1607820"/>
            <a:chOff x="5780" y="4031"/>
            <a:chExt cx="8461" cy="3780"/>
          </a:xfrm>
        </p:grpSpPr>
        <p:grpSp>
          <p:nvGrpSpPr>
            <p:cNvPr id="44" name="组合 43"/>
            <p:cNvGrpSpPr/>
            <p:nvPr/>
          </p:nvGrpSpPr>
          <p:grpSpPr>
            <a:xfrm>
              <a:off x="5780" y="4031"/>
              <a:ext cx="8461" cy="3780"/>
              <a:chOff x="3670081" y="2559697"/>
              <a:chExt cx="5372735" cy="2400300"/>
            </a:xfrm>
          </p:grpSpPr>
          <p:sp>
            <p:nvSpPr>
              <p:cNvPr id="45" name="剪去单角的矩形 44"/>
              <p:cNvSpPr/>
              <p:nvPr>
                <p:custDataLst>
                  <p:tags r:id="rId20"/>
                </p:custDataLst>
              </p:nvPr>
            </p:nvSpPr>
            <p:spPr>
              <a:xfrm>
                <a:off x="3670081" y="2559697"/>
                <a:ext cx="5372735" cy="2400300"/>
              </a:xfrm>
              <a:prstGeom prst="snip1Rect">
                <a:avLst>
                  <a:gd name="adj" fmla="val 26957"/>
                </a:avLst>
              </a:prstGeom>
              <a:solidFill>
                <a:schemeClr val="bg1"/>
              </a:solidFill>
              <a:ln w="25400">
                <a:solidFill>
                  <a:srgbClr val="5B71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46" name="直接连接符 45"/>
              <p:cNvCxnSpPr/>
              <p:nvPr>
                <p:custDataLst>
                  <p:tags r:id="rId21"/>
                </p:custDataLst>
              </p:nvPr>
            </p:nvCxnSpPr>
            <p:spPr>
              <a:xfrm>
                <a:off x="3670081" y="2697886"/>
                <a:ext cx="3086735" cy="0"/>
              </a:xfrm>
              <a:prstGeom prst="line">
                <a:avLst/>
              </a:prstGeom>
              <a:ln w="19050">
                <a:solidFill>
                  <a:srgbClr val="5B717E"/>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custDataLst>
                  <p:tags r:id="rId22"/>
                </p:custDataLst>
              </p:nvPr>
            </p:nvCxnSpPr>
            <p:spPr>
              <a:xfrm>
                <a:off x="5956081" y="4766584"/>
                <a:ext cx="3086735" cy="0"/>
              </a:xfrm>
              <a:prstGeom prst="line">
                <a:avLst/>
              </a:prstGeom>
              <a:ln w="19050">
                <a:solidFill>
                  <a:srgbClr val="5B717E"/>
                </a:solidFill>
              </a:ln>
            </p:spPr>
            <p:style>
              <a:lnRef idx="1">
                <a:schemeClr val="accent1"/>
              </a:lnRef>
              <a:fillRef idx="0">
                <a:schemeClr val="accent1"/>
              </a:fillRef>
              <a:effectRef idx="0">
                <a:schemeClr val="accent1"/>
              </a:effectRef>
              <a:fontRef idx="minor">
                <a:schemeClr val="tx1"/>
              </a:fontRef>
            </p:style>
          </p:cxnSp>
        </p:grpSp>
        <p:sp>
          <p:nvSpPr>
            <p:cNvPr id="48" name="文本框 47"/>
            <p:cNvSpPr txBox="1"/>
            <p:nvPr>
              <p:custDataLst>
                <p:tags r:id="rId23"/>
              </p:custDataLst>
            </p:nvPr>
          </p:nvSpPr>
          <p:spPr>
            <a:xfrm>
              <a:off x="6124" y="4398"/>
              <a:ext cx="7771" cy="3108"/>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sz="2000" dirty="0">
                  <a:latin typeface="汉仪旗黑-55简" panose="00020600040101010101" charset="-122"/>
                  <a:cs typeface="汉仪旗黑-55简" panose="00020600040101010101" charset="-122"/>
                  <a:sym typeface="+mn-ea"/>
                </a:rPr>
                <a:t>使用解释工具来理解模型如何利用源代码信息进行预测，并探索不同模型在重要特征选择上的共识</a:t>
              </a:r>
              <a:endParaRPr sz="2000" dirty="0">
                <a:latin typeface="汉仪旗黑-55简" panose="00020600040101010101" charset="-122"/>
                <a:cs typeface="汉仪旗黑-55简" panose="00020600040101010101" charset="-122"/>
                <a:sym typeface="+mn-ea"/>
              </a:endParaRPr>
            </a:p>
          </p:txBody>
        </p:sp>
      </p:grpSp>
      <p:cxnSp>
        <p:nvCxnSpPr>
          <p:cNvPr id="49" name="直接连接符 48"/>
          <p:cNvCxnSpPr>
            <a:stCxn id="8" idx="4"/>
          </p:cNvCxnSpPr>
          <p:nvPr>
            <p:custDataLst>
              <p:tags r:id="rId24"/>
            </p:custDataLst>
          </p:nvPr>
        </p:nvCxnSpPr>
        <p:spPr>
          <a:xfrm>
            <a:off x="9863455" y="3397885"/>
            <a:ext cx="6350" cy="879475"/>
          </a:xfrm>
          <a:prstGeom prst="line">
            <a:avLst/>
          </a:prstGeom>
        </p:spPr>
        <p:style>
          <a:lnRef idx="2">
            <a:schemeClr val="accent1"/>
          </a:lnRef>
          <a:fillRef idx="0">
            <a:srgbClr val="FFFFFF"/>
          </a:fillRef>
          <a:effectRef idx="0">
            <a:srgbClr val="FFFFFF"/>
          </a:effectRef>
          <a:fontRef idx="minor">
            <a:schemeClr val="tx1"/>
          </a:fontRef>
        </p:style>
      </p:cxnSp>
    </p:spTree>
    <p:custDataLst>
      <p:tags r:id="rId2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custDataLst>
              <p:tags r:id="rId1"/>
            </p:custDataLst>
          </p:nvPr>
        </p:nvGrpSpPr>
        <p:grpSpPr>
          <a:xfrm>
            <a:off x="9614202" y="4752386"/>
            <a:ext cx="3295250" cy="3278244"/>
            <a:chOff x="9614202" y="4752386"/>
            <a:chExt cx="3295250" cy="3278244"/>
          </a:xfrm>
        </p:grpSpPr>
        <p:sp>
          <p:nvSpPr>
            <p:cNvPr id="101" name="椭圆 100"/>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椭圆 102"/>
            <p:cNvSpPr/>
            <p:nvPr>
              <p:custDataLst>
                <p:tags r:id="rId2"/>
              </p:custDataLst>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 name="组合 15"/>
          <p:cNvGrpSpPr/>
          <p:nvPr>
            <p:custDataLst>
              <p:tags r:id="rId3"/>
            </p:custDataLst>
          </p:nvPr>
        </p:nvGrpSpPr>
        <p:grpSpPr>
          <a:xfrm>
            <a:off x="4357265" y="1583151"/>
            <a:ext cx="1231900" cy="1231900"/>
            <a:chOff x="1479550" y="3302000"/>
            <a:chExt cx="1231900" cy="1231900"/>
          </a:xfrm>
        </p:grpSpPr>
        <p:grpSp>
          <p:nvGrpSpPr>
            <p:cNvPr id="17" name="组合 16"/>
            <p:cNvGrpSpPr/>
            <p:nvPr/>
          </p:nvGrpSpPr>
          <p:grpSpPr>
            <a:xfrm>
              <a:off x="1479550" y="3302000"/>
              <a:ext cx="1231900" cy="1231900"/>
              <a:chOff x="1479550" y="3302000"/>
              <a:chExt cx="1231900" cy="1231900"/>
            </a:xfrm>
          </p:grpSpPr>
          <p:sp>
            <p:nvSpPr>
              <p:cNvPr id="20" name="椭圆 19"/>
              <p:cNvSpPr/>
              <p:nvPr>
                <p:custDataLst>
                  <p:tags r:id="rId4"/>
                </p:custDataLst>
              </p:nvPr>
            </p:nvSpPr>
            <p:spPr>
              <a:xfrm>
                <a:off x="1543050" y="3365500"/>
                <a:ext cx="1123950" cy="1123950"/>
              </a:xfrm>
              <a:prstGeom prst="ellipse">
                <a:avLst/>
              </a:prstGeom>
              <a:solidFill>
                <a:srgbClr val="27776D">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p:cNvSpPr/>
              <p:nvPr>
                <p:custDataLst>
                  <p:tags r:id="rId5"/>
                </p:custDataLst>
              </p:nvPr>
            </p:nvSpPr>
            <p:spPr>
              <a:xfrm>
                <a:off x="1708150" y="3530600"/>
                <a:ext cx="793750" cy="793750"/>
              </a:xfrm>
              <a:prstGeom prst="ellipse">
                <a:avLst/>
              </a:prstGeom>
              <a:solidFill>
                <a:srgbClr val="27776D">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custDataLst>
                  <p:tags r:id="rId6"/>
                </p:custDataLst>
              </p:nvPr>
            </p:nvSpPr>
            <p:spPr>
              <a:xfrm>
                <a:off x="1498600" y="3321050"/>
                <a:ext cx="1212850" cy="121285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custDataLst>
                  <p:tags r:id="rId7"/>
                </p:custDataLst>
              </p:nvPr>
            </p:nvSpPr>
            <p:spPr>
              <a:xfrm>
                <a:off x="1479550" y="3765550"/>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custDataLst>
                  <p:tags r:id="rId8"/>
                </p:custDataLst>
              </p:nvPr>
            </p:nvSpPr>
            <p:spPr>
              <a:xfrm>
                <a:off x="2158206" y="3302000"/>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 name="文本框 17"/>
            <p:cNvSpPr txBox="1"/>
            <p:nvPr>
              <p:custDataLst>
                <p:tags r:id="rId9"/>
              </p:custDataLst>
            </p:nvPr>
          </p:nvSpPr>
          <p:spPr>
            <a:xfrm>
              <a:off x="1609725" y="3611653"/>
              <a:ext cx="990600" cy="583565"/>
            </a:xfrm>
            <a:prstGeom prst="rect">
              <a:avLst/>
            </a:prstGeom>
            <a:noFill/>
          </p:spPr>
          <p:txBody>
            <a:bodyPr wrap="square" rtlCol="0">
              <a:spAutoFit/>
            </a:bodyPr>
            <a:lstStyle/>
            <a:p>
              <a:pPr algn="ctr"/>
              <a:r>
                <a:rPr lang="en-US" altLang="zh-CN" sz="3200" dirty="0">
                  <a:solidFill>
                    <a:schemeClr val="bg1"/>
                  </a:solidFill>
                  <a:effectLst>
                    <a:outerShdw blurRad="38100" dist="38100" dir="2700000" algn="tl">
                      <a:srgbClr val="000000">
                        <a:alpha val="43137"/>
                      </a:srgbClr>
                    </a:outerShdw>
                  </a:effectLst>
                  <a:cs typeface="+mn-ea"/>
                  <a:sym typeface="+mn-lt"/>
                </a:rPr>
                <a:t>01</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grpSp>
      <p:grpSp>
        <p:nvGrpSpPr>
          <p:cNvPr id="24" name="组合 23"/>
          <p:cNvGrpSpPr/>
          <p:nvPr>
            <p:custDataLst>
              <p:tags r:id="rId10"/>
            </p:custDataLst>
          </p:nvPr>
        </p:nvGrpSpPr>
        <p:grpSpPr>
          <a:xfrm>
            <a:off x="4376315" y="3336002"/>
            <a:ext cx="1231900" cy="1212850"/>
            <a:chOff x="1498600" y="3321050"/>
            <a:chExt cx="1231900" cy="1212850"/>
          </a:xfrm>
        </p:grpSpPr>
        <p:grpSp>
          <p:nvGrpSpPr>
            <p:cNvPr id="25" name="组合 24"/>
            <p:cNvGrpSpPr/>
            <p:nvPr/>
          </p:nvGrpSpPr>
          <p:grpSpPr>
            <a:xfrm>
              <a:off x="1498600" y="3321050"/>
              <a:ext cx="1231900" cy="1212850"/>
              <a:chOff x="1498600" y="3321050"/>
              <a:chExt cx="1231900" cy="1212850"/>
            </a:xfrm>
          </p:grpSpPr>
          <p:sp>
            <p:nvSpPr>
              <p:cNvPr id="28" name="椭圆 27"/>
              <p:cNvSpPr/>
              <p:nvPr>
                <p:custDataLst>
                  <p:tags r:id="rId11"/>
                </p:custDataLst>
              </p:nvPr>
            </p:nvSpPr>
            <p:spPr>
              <a:xfrm>
                <a:off x="1543050" y="3365500"/>
                <a:ext cx="1123950" cy="1123950"/>
              </a:xfrm>
              <a:prstGeom prst="ellipse">
                <a:avLst/>
              </a:prstGeom>
              <a:solidFill>
                <a:srgbClr val="0077C1">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椭圆 26"/>
              <p:cNvSpPr/>
              <p:nvPr>
                <p:custDataLst>
                  <p:tags r:id="rId12"/>
                </p:custDataLst>
              </p:nvPr>
            </p:nvSpPr>
            <p:spPr>
              <a:xfrm>
                <a:off x="1708150" y="3530600"/>
                <a:ext cx="793750" cy="79375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custDataLst>
                  <p:tags r:id="rId13"/>
                </p:custDataLst>
              </p:nvPr>
            </p:nvSpPr>
            <p:spPr>
              <a:xfrm>
                <a:off x="1498600" y="3321050"/>
                <a:ext cx="1212850" cy="121285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custDataLst>
                  <p:tags r:id="rId14"/>
                </p:custDataLst>
              </p:nvPr>
            </p:nvSpPr>
            <p:spPr>
              <a:xfrm>
                <a:off x="2667000" y="4051300"/>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custDataLst>
                  <p:tags r:id="rId15"/>
                </p:custDataLst>
              </p:nvPr>
            </p:nvSpPr>
            <p:spPr>
              <a:xfrm>
                <a:off x="2519362" y="3483731"/>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6" name="文本框 25"/>
            <p:cNvSpPr txBox="1"/>
            <p:nvPr>
              <p:custDataLst>
                <p:tags r:id="rId16"/>
              </p:custDataLst>
            </p:nvPr>
          </p:nvSpPr>
          <p:spPr>
            <a:xfrm>
              <a:off x="1609725" y="3611653"/>
              <a:ext cx="990600" cy="584775"/>
            </a:xfrm>
            <a:prstGeom prst="rect">
              <a:avLst/>
            </a:prstGeom>
            <a:noFill/>
          </p:spPr>
          <p:txBody>
            <a:bodyPr wrap="square" rtlCol="0">
              <a:spAutoFit/>
            </a:bodyPr>
            <a:lstStyle/>
            <a:p>
              <a:pPr algn="ctr"/>
              <a:r>
                <a:rPr lang="en-US" altLang="zh-CN" sz="3200" dirty="0">
                  <a:solidFill>
                    <a:schemeClr val="bg1"/>
                  </a:solidFill>
                  <a:effectLst>
                    <a:outerShdw blurRad="38100" dist="38100" dir="2700000" algn="tl">
                      <a:srgbClr val="000000">
                        <a:alpha val="43137"/>
                      </a:srgbClr>
                    </a:outerShdw>
                  </a:effectLst>
                  <a:cs typeface="+mn-ea"/>
                  <a:sym typeface="+mn-lt"/>
                </a:rPr>
                <a:t>02</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grpSp>
      <p:grpSp>
        <p:nvGrpSpPr>
          <p:cNvPr id="32" name="组合 31"/>
          <p:cNvGrpSpPr/>
          <p:nvPr>
            <p:custDataLst>
              <p:tags r:id="rId17"/>
            </p:custDataLst>
          </p:nvPr>
        </p:nvGrpSpPr>
        <p:grpSpPr>
          <a:xfrm>
            <a:off x="6396262" y="776941"/>
            <a:ext cx="1212850" cy="1212850"/>
            <a:chOff x="1498600" y="3321050"/>
            <a:chExt cx="1212850" cy="1212850"/>
          </a:xfrm>
        </p:grpSpPr>
        <p:grpSp>
          <p:nvGrpSpPr>
            <p:cNvPr id="33" name="组合 32"/>
            <p:cNvGrpSpPr/>
            <p:nvPr/>
          </p:nvGrpSpPr>
          <p:grpSpPr>
            <a:xfrm>
              <a:off x="1498600" y="3321050"/>
              <a:ext cx="1212850" cy="1212850"/>
              <a:chOff x="1498600" y="3321050"/>
              <a:chExt cx="1212850" cy="1212850"/>
            </a:xfrm>
          </p:grpSpPr>
          <p:sp>
            <p:nvSpPr>
              <p:cNvPr id="36" name="椭圆 35"/>
              <p:cNvSpPr/>
              <p:nvPr>
                <p:custDataLst>
                  <p:tags r:id="rId18"/>
                </p:custDataLst>
              </p:nvPr>
            </p:nvSpPr>
            <p:spPr>
              <a:xfrm>
                <a:off x="1543050" y="3365500"/>
                <a:ext cx="1123950" cy="1123950"/>
              </a:xfrm>
              <a:prstGeom prst="ellipse">
                <a:avLst/>
              </a:prstGeom>
              <a:solidFill>
                <a:srgbClr val="0077C1">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椭圆 34"/>
              <p:cNvSpPr/>
              <p:nvPr>
                <p:custDataLst>
                  <p:tags r:id="rId19"/>
                </p:custDataLst>
              </p:nvPr>
            </p:nvSpPr>
            <p:spPr>
              <a:xfrm>
                <a:off x="1708150" y="3530600"/>
                <a:ext cx="793750" cy="79375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custDataLst>
                  <p:tags r:id="rId20"/>
                </p:custDataLst>
              </p:nvPr>
            </p:nvSpPr>
            <p:spPr>
              <a:xfrm>
                <a:off x="1498600" y="3321050"/>
                <a:ext cx="1212850" cy="121285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custDataLst>
                  <p:tags r:id="rId21"/>
                </p:custDataLst>
              </p:nvPr>
            </p:nvSpPr>
            <p:spPr>
              <a:xfrm>
                <a:off x="1704975" y="4372769"/>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custDataLst>
                  <p:tags r:id="rId22"/>
                </p:custDataLst>
              </p:nvPr>
            </p:nvSpPr>
            <p:spPr>
              <a:xfrm>
                <a:off x="2501900" y="4324350"/>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文本框 33"/>
            <p:cNvSpPr txBox="1"/>
            <p:nvPr>
              <p:custDataLst>
                <p:tags r:id="rId23"/>
              </p:custDataLst>
            </p:nvPr>
          </p:nvSpPr>
          <p:spPr>
            <a:xfrm>
              <a:off x="1609725" y="3611653"/>
              <a:ext cx="990600" cy="584775"/>
            </a:xfrm>
            <a:prstGeom prst="rect">
              <a:avLst/>
            </a:prstGeom>
            <a:noFill/>
          </p:spPr>
          <p:txBody>
            <a:bodyPr wrap="square" rtlCol="0">
              <a:spAutoFit/>
            </a:bodyPr>
            <a:lstStyle/>
            <a:p>
              <a:pPr algn="ctr"/>
              <a:r>
                <a:rPr lang="en-US" altLang="zh-CN" sz="3200" dirty="0">
                  <a:solidFill>
                    <a:schemeClr val="bg1"/>
                  </a:solidFill>
                  <a:effectLst>
                    <a:outerShdw blurRad="38100" dist="38100" dir="2700000" algn="tl">
                      <a:srgbClr val="000000">
                        <a:alpha val="43137"/>
                      </a:srgbClr>
                    </a:outerShdw>
                  </a:effectLst>
                  <a:cs typeface="+mn-ea"/>
                  <a:sym typeface="+mn-lt"/>
                </a:rPr>
                <a:t>04</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grpSp>
      <p:grpSp>
        <p:nvGrpSpPr>
          <p:cNvPr id="40" name="组合 39"/>
          <p:cNvGrpSpPr/>
          <p:nvPr>
            <p:custDataLst>
              <p:tags r:id="rId24"/>
            </p:custDataLst>
          </p:nvPr>
        </p:nvGrpSpPr>
        <p:grpSpPr>
          <a:xfrm>
            <a:off x="6396262" y="2593292"/>
            <a:ext cx="1212850" cy="1212850"/>
            <a:chOff x="1498600" y="3321050"/>
            <a:chExt cx="1212850" cy="1212850"/>
          </a:xfrm>
        </p:grpSpPr>
        <p:grpSp>
          <p:nvGrpSpPr>
            <p:cNvPr id="41" name="组合 40"/>
            <p:cNvGrpSpPr/>
            <p:nvPr/>
          </p:nvGrpSpPr>
          <p:grpSpPr>
            <a:xfrm>
              <a:off x="1498600" y="3321050"/>
              <a:ext cx="1212850" cy="1212850"/>
              <a:chOff x="1498600" y="3321050"/>
              <a:chExt cx="1212850" cy="1212850"/>
            </a:xfrm>
          </p:grpSpPr>
          <p:sp>
            <p:nvSpPr>
              <p:cNvPr id="44" name="椭圆 43"/>
              <p:cNvSpPr/>
              <p:nvPr>
                <p:custDataLst>
                  <p:tags r:id="rId25"/>
                </p:custDataLst>
              </p:nvPr>
            </p:nvSpPr>
            <p:spPr>
              <a:xfrm>
                <a:off x="1543050" y="3365500"/>
                <a:ext cx="1123950" cy="1123950"/>
              </a:xfrm>
              <a:prstGeom prst="ellipse">
                <a:avLst/>
              </a:prstGeom>
              <a:solidFill>
                <a:srgbClr val="0077C1">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椭圆 42"/>
              <p:cNvSpPr/>
              <p:nvPr>
                <p:custDataLst>
                  <p:tags r:id="rId26"/>
                </p:custDataLst>
              </p:nvPr>
            </p:nvSpPr>
            <p:spPr>
              <a:xfrm>
                <a:off x="1708150" y="3530600"/>
                <a:ext cx="793750" cy="79375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custDataLst>
                  <p:tags r:id="rId27"/>
                </p:custDataLst>
              </p:nvPr>
            </p:nvSpPr>
            <p:spPr>
              <a:xfrm>
                <a:off x="1498600" y="3321050"/>
                <a:ext cx="1212850" cy="121285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custDataLst>
                  <p:tags r:id="rId28"/>
                </p:custDataLst>
              </p:nvPr>
            </p:nvSpPr>
            <p:spPr>
              <a:xfrm>
                <a:off x="1577975" y="3548153"/>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custDataLst>
                  <p:tags r:id="rId29"/>
                </p:custDataLst>
              </p:nvPr>
            </p:nvSpPr>
            <p:spPr>
              <a:xfrm>
                <a:off x="1511300" y="4164678"/>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2" name="文本框 41"/>
            <p:cNvSpPr txBox="1"/>
            <p:nvPr>
              <p:custDataLst>
                <p:tags r:id="rId30"/>
              </p:custDataLst>
            </p:nvPr>
          </p:nvSpPr>
          <p:spPr>
            <a:xfrm>
              <a:off x="1609725" y="3611653"/>
              <a:ext cx="990600" cy="584775"/>
            </a:xfrm>
            <a:prstGeom prst="rect">
              <a:avLst/>
            </a:prstGeom>
            <a:noFill/>
          </p:spPr>
          <p:txBody>
            <a:bodyPr wrap="square" rtlCol="0">
              <a:spAutoFit/>
            </a:bodyPr>
            <a:lstStyle/>
            <a:p>
              <a:pPr algn="ctr"/>
              <a:r>
                <a:rPr lang="en-US" altLang="zh-CN" sz="3200" dirty="0">
                  <a:solidFill>
                    <a:schemeClr val="bg1"/>
                  </a:solidFill>
                  <a:effectLst>
                    <a:outerShdw blurRad="38100" dist="38100" dir="2700000" algn="tl">
                      <a:srgbClr val="000000">
                        <a:alpha val="43137"/>
                      </a:srgbClr>
                    </a:outerShdw>
                  </a:effectLst>
                  <a:cs typeface="+mn-ea"/>
                  <a:sym typeface="+mn-lt"/>
                </a:rPr>
                <a:t>05</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grpSp>
      <p:grpSp>
        <p:nvGrpSpPr>
          <p:cNvPr id="48" name="组合 47"/>
          <p:cNvGrpSpPr/>
          <p:nvPr>
            <p:custDataLst>
              <p:tags r:id="rId31"/>
            </p:custDataLst>
          </p:nvPr>
        </p:nvGrpSpPr>
        <p:grpSpPr>
          <a:xfrm>
            <a:off x="534397" y="1523526"/>
            <a:ext cx="3700070" cy="1322069"/>
            <a:chOff x="-406980" y="4317884"/>
            <a:chExt cx="3134375" cy="1322069"/>
          </a:xfrm>
        </p:grpSpPr>
        <p:sp>
          <p:nvSpPr>
            <p:cNvPr id="49" name="文本框 48"/>
            <p:cNvSpPr txBox="1"/>
            <p:nvPr>
              <p:custDataLst>
                <p:tags r:id="rId32"/>
              </p:custDataLst>
            </p:nvPr>
          </p:nvSpPr>
          <p:spPr>
            <a:xfrm>
              <a:off x="884560" y="4317884"/>
              <a:ext cx="1786733" cy="398780"/>
            </a:xfrm>
            <a:prstGeom prst="rect">
              <a:avLst/>
            </a:prstGeom>
            <a:noFill/>
          </p:spPr>
          <p:txBody>
            <a:bodyPr wrap="square" rtlCol="0">
              <a:spAutoFit/>
            </a:bodyPr>
            <a:lstStyle/>
            <a:p>
              <a:pPr algn="r"/>
              <a:r>
                <a:rPr lang="en-US" altLang="zh-CN" sz="2000" dirty="0">
                  <a:solidFill>
                    <a:schemeClr val="tx1">
                      <a:lumMod val="85000"/>
                      <a:lumOff val="15000"/>
                    </a:schemeClr>
                  </a:solidFill>
                </a:rPr>
                <a:t>RQ</a:t>
              </a:r>
              <a:r>
                <a:rPr lang="en-US" altLang="zh-CN" sz="2000" dirty="0">
                  <a:solidFill>
                    <a:schemeClr val="tx1">
                      <a:lumMod val="85000"/>
                      <a:lumOff val="15000"/>
                    </a:schemeClr>
                  </a:solidFill>
                  <a:cs typeface="+mn-ea"/>
                  <a:sym typeface="+mn-lt"/>
                </a:rPr>
                <a:t>1</a:t>
              </a:r>
              <a:r>
                <a:rPr lang="zh-CN" altLang="en-US" sz="2000" dirty="0">
                  <a:solidFill>
                    <a:schemeClr val="tx1">
                      <a:lumMod val="85000"/>
                      <a:lumOff val="15000"/>
                    </a:schemeClr>
                  </a:solidFill>
                  <a:cs typeface="+mn-ea"/>
                  <a:sym typeface="+mn-lt"/>
                </a:rPr>
                <a:t>：</a:t>
              </a:r>
              <a:endParaRPr lang="zh-CN" altLang="en-US" sz="2000" dirty="0">
                <a:solidFill>
                  <a:schemeClr val="tx1">
                    <a:lumMod val="85000"/>
                    <a:lumOff val="15000"/>
                  </a:schemeClr>
                </a:solidFill>
                <a:cs typeface="+mn-ea"/>
                <a:sym typeface="+mn-lt"/>
              </a:endParaRPr>
            </a:p>
          </p:txBody>
        </p:sp>
        <p:sp>
          <p:nvSpPr>
            <p:cNvPr id="50" name="文本框 49"/>
            <p:cNvSpPr txBox="1"/>
            <p:nvPr>
              <p:custDataLst>
                <p:tags r:id="rId33"/>
              </p:custDataLst>
            </p:nvPr>
          </p:nvSpPr>
          <p:spPr>
            <a:xfrm>
              <a:off x="-406980" y="4717933"/>
              <a:ext cx="3134375" cy="922020"/>
            </a:xfrm>
            <a:prstGeom prst="rect">
              <a:avLst/>
            </a:prstGeom>
            <a:noFill/>
          </p:spPr>
          <p:txBody>
            <a:bodyPr wrap="square" rtlCol="0">
              <a:noAutofit/>
            </a:bodyPr>
            <a:lstStyle/>
            <a:p>
              <a:pPr algn="l"/>
              <a:r>
                <a:rPr lang="zh-CN" altLang="en-US" dirty="0">
                  <a:solidFill>
                    <a:schemeClr val="tx1">
                      <a:lumMod val="85000"/>
                      <a:lumOff val="15000"/>
                    </a:schemeClr>
                  </a:solidFill>
                  <a:cs typeface="+mn-ea"/>
                  <a:sym typeface="+mn-lt"/>
                </a:rPr>
                <a:t>不同模型对漏洞检测结果是否一致？一个模型的不同运行和不同模型结果的影响？ </a:t>
              </a:r>
              <a:endParaRPr lang="zh-CN" altLang="en-US" dirty="0">
                <a:solidFill>
                  <a:schemeClr val="tx1">
                    <a:lumMod val="85000"/>
                    <a:lumOff val="15000"/>
                  </a:schemeClr>
                </a:solidFill>
                <a:cs typeface="+mn-ea"/>
                <a:sym typeface="+mn-lt"/>
              </a:endParaRPr>
            </a:p>
          </p:txBody>
        </p:sp>
      </p:grpSp>
      <p:grpSp>
        <p:nvGrpSpPr>
          <p:cNvPr id="51" name="组合 50"/>
          <p:cNvGrpSpPr/>
          <p:nvPr>
            <p:custDataLst>
              <p:tags r:id="rId34"/>
            </p:custDataLst>
          </p:nvPr>
        </p:nvGrpSpPr>
        <p:grpSpPr>
          <a:xfrm>
            <a:off x="526970" y="3190073"/>
            <a:ext cx="3803855" cy="2030095"/>
            <a:chOff x="-1054560" y="4317883"/>
            <a:chExt cx="3782114" cy="2030095"/>
          </a:xfrm>
        </p:grpSpPr>
        <p:sp>
          <p:nvSpPr>
            <p:cNvPr id="52" name="文本框 51"/>
            <p:cNvSpPr txBox="1"/>
            <p:nvPr>
              <p:custDataLst>
                <p:tags r:id="rId35"/>
              </p:custDataLst>
            </p:nvPr>
          </p:nvSpPr>
          <p:spPr>
            <a:xfrm>
              <a:off x="940821" y="4317883"/>
              <a:ext cx="1786733" cy="398780"/>
            </a:xfrm>
            <a:prstGeom prst="rect">
              <a:avLst/>
            </a:prstGeom>
            <a:noFill/>
          </p:spPr>
          <p:txBody>
            <a:bodyPr wrap="square" rtlCol="0">
              <a:spAutoFit/>
            </a:bodyPr>
            <a:lstStyle/>
            <a:p>
              <a:pPr algn="r"/>
              <a:r>
                <a:rPr lang="en-US" altLang="zh-CN" sz="2000" dirty="0">
                  <a:solidFill>
                    <a:schemeClr val="tx1">
                      <a:lumMod val="85000"/>
                      <a:lumOff val="15000"/>
                    </a:schemeClr>
                  </a:solidFill>
                </a:rPr>
                <a:t>RQ</a:t>
              </a:r>
              <a:r>
                <a:rPr lang="en-US" altLang="zh-CN" sz="2000" dirty="0">
                  <a:solidFill>
                    <a:schemeClr val="tx1">
                      <a:lumMod val="85000"/>
                      <a:lumOff val="15000"/>
                    </a:schemeClr>
                  </a:solidFill>
                  <a:cs typeface="+mn-ea"/>
                  <a:sym typeface="+mn-lt"/>
                </a:rPr>
                <a:t>2</a:t>
              </a:r>
              <a:r>
                <a:rPr lang="zh-CN" altLang="en-US" sz="2000" dirty="0">
                  <a:solidFill>
                    <a:schemeClr val="tx1">
                      <a:lumMod val="85000"/>
                      <a:lumOff val="15000"/>
                    </a:schemeClr>
                  </a:solidFill>
                  <a:cs typeface="+mn-ea"/>
                  <a:sym typeface="+mn-lt"/>
                </a:rPr>
                <a:t>：</a:t>
              </a:r>
              <a:endParaRPr lang="zh-CN" altLang="en-US" sz="2000" dirty="0">
                <a:solidFill>
                  <a:schemeClr val="tx1">
                    <a:lumMod val="85000"/>
                    <a:lumOff val="15000"/>
                  </a:schemeClr>
                </a:solidFill>
                <a:cs typeface="+mn-ea"/>
                <a:sym typeface="+mn-lt"/>
              </a:endParaRPr>
            </a:p>
          </p:txBody>
        </p:sp>
        <p:sp>
          <p:nvSpPr>
            <p:cNvPr id="53" name="文本框 52"/>
            <p:cNvSpPr txBox="1"/>
            <p:nvPr>
              <p:custDataLst>
                <p:tags r:id="rId36"/>
              </p:custDataLst>
            </p:nvPr>
          </p:nvSpPr>
          <p:spPr>
            <a:xfrm>
              <a:off x="-1054560" y="4717933"/>
              <a:ext cx="3781955" cy="1630045"/>
            </a:xfrm>
            <a:prstGeom prst="rect">
              <a:avLst/>
            </a:prstGeom>
            <a:noFill/>
          </p:spPr>
          <p:txBody>
            <a:bodyPr wrap="square" rtlCol="0">
              <a:noAutofit/>
            </a:bodyPr>
            <a:lstStyle/>
            <a:p>
              <a:pPr algn="l"/>
              <a:r>
                <a:rPr lang="zh-CN" altLang="en-US" dirty="0">
                  <a:solidFill>
                    <a:schemeClr val="tx1">
                      <a:lumMod val="85000"/>
                      <a:lumOff val="15000"/>
                    </a:schemeClr>
                  </a:solidFill>
                  <a:cs typeface="+mn-ea"/>
                  <a:sym typeface="+mn-lt"/>
                </a:rPr>
                <a:t>某些类型的漏洞是否更容易检测？为每种类型的漏洞建立模型？还是应该建立可以检测所有漏洞的模型？</a:t>
              </a:r>
              <a:endParaRPr lang="zh-CN" altLang="en-US" dirty="0">
                <a:solidFill>
                  <a:schemeClr val="tx1">
                    <a:lumMod val="85000"/>
                    <a:lumOff val="15000"/>
                  </a:schemeClr>
                </a:solidFill>
                <a:cs typeface="+mn-ea"/>
                <a:sym typeface="+mn-lt"/>
              </a:endParaRPr>
            </a:p>
          </p:txBody>
        </p:sp>
      </p:grpSp>
      <p:grpSp>
        <p:nvGrpSpPr>
          <p:cNvPr id="54" name="组合 53"/>
          <p:cNvGrpSpPr/>
          <p:nvPr>
            <p:custDataLst>
              <p:tags r:id="rId37"/>
            </p:custDataLst>
          </p:nvPr>
        </p:nvGrpSpPr>
        <p:grpSpPr>
          <a:xfrm>
            <a:off x="8005790" y="921248"/>
            <a:ext cx="3652837" cy="1045270"/>
            <a:chOff x="15310" y="4317883"/>
            <a:chExt cx="2712243" cy="1045270"/>
          </a:xfrm>
        </p:grpSpPr>
        <p:sp>
          <p:nvSpPr>
            <p:cNvPr id="55" name="文本框 54"/>
            <p:cNvSpPr txBox="1"/>
            <p:nvPr>
              <p:custDataLst>
                <p:tags r:id="rId38"/>
              </p:custDataLst>
            </p:nvPr>
          </p:nvSpPr>
          <p:spPr>
            <a:xfrm>
              <a:off x="15310" y="4317883"/>
              <a:ext cx="1786733" cy="398780"/>
            </a:xfrm>
            <a:prstGeom prst="rect">
              <a:avLst/>
            </a:prstGeom>
            <a:noFill/>
          </p:spPr>
          <p:txBody>
            <a:bodyPr wrap="square" rtlCol="0">
              <a:spAutoFit/>
            </a:bodyPr>
            <a:lstStyle/>
            <a:p>
              <a:r>
                <a:rPr lang="en-US" altLang="zh-CN" sz="2000" dirty="0">
                  <a:solidFill>
                    <a:schemeClr val="tx1">
                      <a:lumMod val="85000"/>
                      <a:lumOff val="15000"/>
                    </a:schemeClr>
                  </a:solidFill>
                </a:rPr>
                <a:t>RQ4</a:t>
              </a:r>
              <a:r>
                <a:rPr lang="zh-CN" altLang="en-US" sz="2000" dirty="0">
                  <a:solidFill>
                    <a:schemeClr val="tx1">
                      <a:lumMod val="85000"/>
                      <a:lumOff val="15000"/>
                    </a:schemeClr>
                  </a:solidFill>
                </a:rPr>
                <a:t>：</a:t>
              </a:r>
              <a:endParaRPr lang="zh-CN" altLang="en-US" sz="2000" dirty="0">
                <a:solidFill>
                  <a:schemeClr val="tx1">
                    <a:lumMod val="85000"/>
                    <a:lumOff val="15000"/>
                  </a:schemeClr>
                </a:solidFill>
              </a:endParaRPr>
            </a:p>
          </p:txBody>
        </p:sp>
        <p:sp>
          <p:nvSpPr>
            <p:cNvPr id="56" name="文本框 55"/>
            <p:cNvSpPr txBox="1"/>
            <p:nvPr>
              <p:custDataLst>
                <p:tags r:id="rId39"/>
              </p:custDataLst>
            </p:nvPr>
          </p:nvSpPr>
          <p:spPr>
            <a:xfrm>
              <a:off x="15310" y="4717993"/>
              <a:ext cx="2712243" cy="645160"/>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数据集大小对模型的漏洞检测性能有影响吗？</a:t>
              </a:r>
              <a:endParaRPr lang="zh-CN" altLang="en-US" dirty="0">
                <a:solidFill>
                  <a:schemeClr val="tx1">
                    <a:lumMod val="85000"/>
                    <a:lumOff val="15000"/>
                  </a:schemeClr>
                </a:solidFill>
                <a:cs typeface="+mn-ea"/>
                <a:sym typeface="+mn-lt"/>
              </a:endParaRPr>
            </a:p>
          </p:txBody>
        </p:sp>
      </p:grpSp>
      <p:grpSp>
        <p:nvGrpSpPr>
          <p:cNvPr id="57" name="组合 56"/>
          <p:cNvGrpSpPr/>
          <p:nvPr>
            <p:custDataLst>
              <p:tags r:id="rId40"/>
            </p:custDataLst>
          </p:nvPr>
        </p:nvGrpSpPr>
        <p:grpSpPr>
          <a:xfrm>
            <a:off x="8005790" y="2593369"/>
            <a:ext cx="3438524" cy="1045270"/>
            <a:chOff x="15310" y="4317883"/>
            <a:chExt cx="2712243" cy="1045270"/>
          </a:xfrm>
        </p:grpSpPr>
        <p:sp>
          <p:nvSpPr>
            <p:cNvPr id="58" name="文本框 57"/>
            <p:cNvSpPr txBox="1"/>
            <p:nvPr>
              <p:custDataLst>
                <p:tags r:id="rId41"/>
              </p:custDataLst>
            </p:nvPr>
          </p:nvSpPr>
          <p:spPr>
            <a:xfrm>
              <a:off x="15310" y="4317883"/>
              <a:ext cx="1786733" cy="398780"/>
            </a:xfrm>
            <a:prstGeom prst="rect">
              <a:avLst/>
            </a:prstGeom>
            <a:noFill/>
          </p:spPr>
          <p:txBody>
            <a:bodyPr wrap="square" rtlCol="0">
              <a:spAutoFit/>
            </a:bodyPr>
            <a:lstStyle/>
            <a:p>
              <a:r>
                <a:rPr lang="en-US" altLang="zh-CN" sz="2000" dirty="0">
                  <a:solidFill>
                    <a:schemeClr val="tx1">
                      <a:lumMod val="85000"/>
                      <a:lumOff val="15000"/>
                    </a:schemeClr>
                  </a:solidFill>
                </a:rPr>
                <a:t>RQ</a:t>
              </a:r>
              <a:r>
                <a:rPr lang="en-US" altLang="zh-CN" sz="2000" dirty="0">
                  <a:solidFill>
                    <a:schemeClr val="tx1">
                      <a:lumMod val="85000"/>
                      <a:lumOff val="15000"/>
                    </a:schemeClr>
                  </a:solidFill>
                  <a:cs typeface="+mn-ea"/>
                  <a:sym typeface="+mn-lt"/>
                </a:rPr>
                <a:t>5</a:t>
              </a:r>
              <a:r>
                <a:rPr lang="zh-CN" altLang="en-US" sz="2000" dirty="0">
                  <a:solidFill>
                    <a:schemeClr val="tx1">
                      <a:lumMod val="85000"/>
                      <a:lumOff val="15000"/>
                    </a:schemeClr>
                  </a:solidFill>
                  <a:cs typeface="+mn-ea"/>
                  <a:sym typeface="+mn-lt"/>
                </a:rPr>
                <a:t>：</a:t>
              </a:r>
              <a:endParaRPr lang="zh-CN" altLang="en-US" sz="2000" dirty="0">
                <a:solidFill>
                  <a:schemeClr val="tx1">
                    <a:lumMod val="85000"/>
                    <a:lumOff val="15000"/>
                  </a:schemeClr>
                </a:solidFill>
                <a:cs typeface="+mn-ea"/>
                <a:sym typeface="+mn-lt"/>
              </a:endParaRPr>
            </a:p>
          </p:txBody>
        </p:sp>
        <p:sp>
          <p:nvSpPr>
            <p:cNvPr id="59" name="文本框 58"/>
            <p:cNvSpPr txBox="1"/>
            <p:nvPr>
              <p:custDataLst>
                <p:tags r:id="rId42"/>
              </p:custDataLst>
            </p:nvPr>
          </p:nvSpPr>
          <p:spPr>
            <a:xfrm>
              <a:off x="15310" y="4717993"/>
              <a:ext cx="2712243" cy="645160"/>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训练数据集中的项目组成如何影响模型的性能？</a:t>
              </a:r>
              <a:endParaRPr lang="zh-CN" altLang="en-US" dirty="0">
                <a:solidFill>
                  <a:schemeClr val="tx1">
                    <a:lumMod val="85000"/>
                    <a:lumOff val="15000"/>
                  </a:schemeClr>
                </a:solidFill>
                <a:cs typeface="+mn-ea"/>
                <a:sym typeface="+mn-lt"/>
              </a:endParaRPr>
            </a:p>
          </p:txBody>
        </p:sp>
      </p:grpSp>
      <p:grpSp>
        <p:nvGrpSpPr>
          <p:cNvPr id="79" name="组合 78"/>
          <p:cNvGrpSpPr/>
          <p:nvPr>
            <p:custDataLst>
              <p:tags r:id="rId43"/>
            </p:custDataLst>
          </p:nvPr>
        </p:nvGrpSpPr>
        <p:grpSpPr>
          <a:xfrm>
            <a:off x="4401715" y="5051210"/>
            <a:ext cx="1231900" cy="1212850"/>
            <a:chOff x="1498600" y="3321050"/>
            <a:chExt cx="1231900" cy="1212850"/>
          </a:xfrm>
        </p:grpSpPr>
        <p:grpSp>
          <p:nvGrpSpPr>
            <p:cNvPr id="80" name="组合 79"/>
            <p:cNvGrpSpPr/>
            <p:nvPr/>
          </p:nvGrpSpPr>
          <p:grpSpPr>
            <a:xfrm>
              <a:off x="1498600" y="3321050"/>
              <a:ext cx="1231900" cy="1212850"/>
              <a:chOff x="1498600" y="3321050"/>
              <a:chExt cx="1231900" cy="1212850"/>
            </a:xfrm>
          </p:grpSpPr>
          <p:sp>
            <p:nvSpPr>
              <p:cNvPr id="83" name="椭圆 82"/>
              <p:cNvSpPr/>
              <p:nvPr>
                <p:custDataLst>
                  <p:tags r:id="rId44"/>
                </p:custDataLst>
              </p:nvPr>
            </p:nvSpPr>
            <p:spPr>
              <a:xfrm>
                <a:off x="1543050" y="3365500"/>
                <a:ext cx="1123950" cy="1123950"/>
              </a:xfrm>
              <a:prstGeom prst="ellipse">
                <a:avLst/>
              </a:prstGeom>
              <a:solidFill>
                <a:srgbClr val="0077C1">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2" name="椭圆 81"/>
              <p:cNvSpPr/>
              <p:nvPr>
                <p:custDataLst>
                  <p:tags r:id="rId45"/>
                </p:custDataLst>
              </p:nvPr>
            </p:nvSpPr>
            <p:spPr>
              <a:xfrm>
                <a:off x="1708150" y="3530600"/>
                <a:ext cx="793750" cy="79375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椭圆 83"/>
              <p:cNvSpPr/>
              <p:nvPr>
                <p:custDataLst>
                  <p:tags r:id="rId46"/>
                </p:custDataLst>
              </p:nvPr>
            </p:nvSpPr>
            <p:spPr>
              <a:xfrm>
                <a:off x="1498600" y="3321050"/>
                <a:ext cx="1212850" cy="121285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椭圆 84"/>
              <p:cNvSpPr/>
              <p:nvPr>
                <p:custDataLst>
                  <p:tags r:id="rId47"/>
                </p:custDataLst>
              </p:nvPr>
            </p:nvSpPr>
            <p:spPr>
              <a:xfrm>
                <a:off x="2667000" y="4051300"/>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椭圆 85"/>
              <p:cNvSpPr/>
              <p:nvPr>
                <p:custDataLst>
                  <p:tags r:id="rId48"/>
                </p:custDataLst>
              </p:nvPr>
            </p:nvSpPr>
            <p:spPr>
              <a:xfrm>
                <a:off x="2519362" y="3483731"/>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1" name="文本框 80"/>
            <p:cNvSpPr txBox="1"/>
            <p:nvPr>
              <p:custDataLst>
                <p:tags r:id="rId49"/>
              </p:custDataLst>
            </p:nvPr>
          </p:nvSpPr>
          <p:spPr>
            <a:xfrm>
              <a:off x="1609725" y="3611653"/>
              <a:ext cx="990600" cy="584775"/>
            </a:xfrm>
            <a:prstGeom prst="rect">
              <a:avLst/>
            </a:prstGeom>
            <a:noFill/>
          </p:spPr>
          <p:txBody>
            <a:bodyPr wrap="square" rtlCol="0">
              <a:spAutoFit/>
            </a:bodyPr>
            <a:lstStyle/>
            <a:p>
              <a:pPr algn="ctr"/>
              <a:r>
                <a:rPr lang="en-US" altLang="zh-CN" sz="3200" dirty="0">
                  <a:solidFill>
                    <a:schemeClr val="bg1"/>
                  </a:solidFill>
                  <a:effectLst>
                    <a:outerShdw blurRad="38100" dist="38100" dir="2700000" algn="tl">
                      <a:srgbClr val="000000">
                        <a:alpha val="43137"/>
                      </a:srgbClr>
                    </a:outerShdw>
                  </a:effectLst>
                  <a:cs typeface="+mn-ea"/>
                  <a:sym typeface="+mn-lt"/>
                </a:rPr>
                <a:t>03</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grpSp>
      <p:grpSp>
        <p:nvGrpSpPr>
          <p:cNvPr id="87" name="组合 86"/>
          <p:cNvGrpSpPr/>
          <p:nvPr>
            <p:custDataLst>
              <p:tags r:id="rId50"/>
            </p:custDataLst>
          </p:nvPr>
        </p:nvGrpSpPr>
        <p:grpSpPr>
          <a:xfrm>
            <a:off x="6396262" y="4396130"/>
            <a:ext cx="1212850" cy="1212850"/>
            <a:chOff x="1498600" y="3321050"/>
            <a:chExt cx="1212850" cy="1212850"/>
          </a:xfrm>
        </p:grpSpPr>
        <p:grpSp>
          <p:nvGrpSpPr>
            <p:cNvPr id="88" name="组合 87"/>
            <p:cNvGrpSpPr/>
            <p:nvPr/>
          </p:nvGrpSpPr>
          <p:grpSpPr>
            <a:xfrm>
              <a:off x="1498600" y="3321050"/>
              <a:ext cx="1212850" cy="1212850"/>
              <a:chOff x="1498600" y="3321050"/>
              <a:chExt cx="1212850" cy="1212850"/>
            </a:xfrm>
          </p:grpSpPr>
          <p:sp>
            <p:nvSpPr>
              <p:cNvPr id="91" name="椭圆 90"/>
              <p:cNvSpPr/>
              <p:nvPr>
                <p:custDataLst>
                  <p:tags r:id="rId51"/>
                </p:custDataLst>
              </p:nvPr>
            </p:nvSpPr>
            <p:spPr>
              <a:xfrm>
                <a:off x="1543050" y="3365500"/>
                <a:ext cx="1123950" cy="1123950"/>
              </a:xfrm>
              <a:prstGeom prst="ellipse">
                <a:avLst/>
              </a:prstGeom>
              <a:solidFill>
                <a:srgbClr val="0077C1">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0" name="椭圆 89"/>
              <p:cNvSpPr/>
              <p:nvPr>
                <p:custDataLst>
                  <p:tags r:id="rId52"/>
                </p:custDataLst>
              </p:nvPr>
            </p:nvSpPr>
            <p:spPr>
              <a:xfrm>
                <a:off x="1708150" y="3530600"/>
                <a:ext cx="793750" cy="79375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椭圆 91"/>
              <p:cNvSpPr/>
              <p:nvPr>
                <p:custDataLst>
                  <p:tags r:id="rId53"/>
                </p:custDataLst>
              </p:nvPr>
            </p:nvSpPr>
            <p:spPr>
              <a:xfrm>
                <a:off x="1498600" y="3321050"/>
                <a:ext cx="1212850" cy="121285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椭圆 92"/>
              <p:cNvSpPr/>
              <p:nvPr>
                <p:custDataLst>
                  <p:tags r:id="rId54"/>
                </p:custDataLst>
              </p:nvPr>
            </p:nvSpPr>
            <p:spPr>
              <a:xfrm>
                <a:off x="1577975" y="3548153"/>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4" name="椭圆 93"/>
              <p:cNvSpPr/>
              <p:nvPr>
                <p:custDataLst>
                  <p:tags r:id="rId55"/>
                </p:custDataLst>
              </p:nvPr>
            </p:nvSpPr>
            <p:spPr>
              <a:xfrm>
                <a:off x="1511300" y="4164678"/>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9" name="文本框 88"/>
            <p:cNvSpPr txBox="1"/>
            <p:nvPr>
              <p:custDataLst>
                <p:tags r:id="rId56"/>
              </p:custDataLst>
            </p:nvPr>
          </p:nvSpPr>
          <p:spPr>
            <a:xfrm>
              <a:off x="1609725" y="3611653"/>
              <a:ext cx="990600" cy="584775"/>
            </a:xfrm>
            <a:prstGeom prst="rect">
              <a:avLst/>
            </a:prstGeom>
            <a:noFill/>
          </p:spPr>
          <p:txBody>
            <a:bodyPr wrap="square" rtlCol="0">
              <a:spAutoFit/>
            </a:bodyPr>
            <a:lstStyle/>
            <a:p>
              <a:pPr algn="ctr"/>
              <a:r>
                <a:rPr lang="en-US" altLang="zh-CN" sz="3200" dirty="0">
                  <a:solidFill>
                    <a:schemeClr val="bg1"/>
                  </a:solidFill>
                  <a:effectLst>
                    <a:outerShdw blurRad="38100" dist="38100" dir="2700000" algn="tl">
                      <a:srgbClr val="000000">
                        <a:alpha val="43137"/>
                      </a:srgbClr>
                    </a:outerShdw>
                  </a:effectLst>
                  <a:cs typeface="+mn-ea"/>
                  <a:sym typeface="+mn-lt"/>
                </a:rPr>
                <a:t>06</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grpSp>
      <p:grpSp>
        <p:nvGrpSpPr>
          <p:cNvPr id="95" name="组合 94"/>
          <p:cNvGrpSpPr/>
          <p:nvPr>
            <p:custDataLst>
              <p:tags r:id="rId57"/>
            </p:custDataLst>
          </p:nvPr>
        </p:nvGrpSpPr>
        <p:grpSpPr>
          <a:xfrm>
            <a:off x="508939" y="4970739"/>
            <a:ext cx="3750946" cy="1414780"/>
            <a:chOff x="-1054560" y="4317883"/>
            <a:chExt cx="3782114" cy="1414780"/>
          </a:xfrm>
        </p:grpSpPr>
        <p:sp>
          <p:nvSpPr>
            <p:cNvPr id="96" name="文本框 95"/>
            <p:cNvSpPr txBox="1"/>
            <p:nvPr>
              <p:custDataLst>
                <p:tags r:id="rId58"/>
              </p:custDataLst>
            </p:nvPr>
          </p:nvSpPr>
          <p:spPr>
            <a:xfrm>
              <a:off x="940821" y="4317883"/>
              <a:ext cx="1786733" cy="398780"/>
            </a:xfrm>
            <a:prstGeom prst="rect">
              <a:avLst/>
            </a:prstGeom>
            <a:noFill/>
          </p:spPr>
          <p:txBody>
            <a:bodyPr wrap="square" rtlCol="0">
              <a:spAutoFit/>
            </a:bodyPr>
            <a:lstStyle/>
            <a:p>
              <a:pPr algn="r"/>
              <a:r>
                <a:rPr lang="en-US" altLang="zh-CN" sz="2000" dirty="0">
                  <a:solidFill>
                    <a:schemeClr val="tx1">
                      <a:lumMod val="85000"/>
                      <a:lumOff val="15000"/>
                    </a:schemeClr>
                  </a:solidFill>
                </a:rPr>
                <a:t>RQ</a:t>
              </a:r>
              <a:r>
                <a:rPr lang="en-US" altLang="zh-CN" sz="2000" dirty="0">
                  <a:solidFill>
                    <a:schemeClr val="tx1">
                      <a:lumMod val="85000"/>
                      <a:lumOff val="15000"/>
                    </a:schemeClr>
                  </a:solidFill>
                  <a:cs typeface="+mn-ea"/>
                  <a:sym typeface="+mn-lt"/>
                </a:rPr>
                <a:t>3</a:t>
              </a:r>
              <a:r>
                <a:rPr lang="zh-CN" altLang="en-US" sz="2000" dirty="0">
                  <a:solidFill>
                    <a:schemeClr val="tx1">
                      <a:lumMod val="85000"/>
                      <a:lumOff val="15000"/>
                    </a:schemeClr>
                  </a:solidFill>
                  <a:cs typeface="+mn-ea"/>
                  <a:sym typeface="+mn-lt"/>
                </a:rPr>
                <a:t>：</a:t>
              </a:r>
              <a:endParaRPr lang="zh-CN" altLang="en-US" sz="2000" dirty="0">
                <a:solidFill>
                  <a:schemeClr val="tx1">
                    <a:lumMod val="85000"/>
                    <a:lumOff val="15000"/>
                  </a:schemeClr>
                </a:solidFill>
                <a:cs typeface="+mn-ea"/>
                <a:sym typeface="+mn-lt"/>
              </a:endParaRPr>
            </a:p>
          </p:txBody>
        </p:sp>
        <p:sp>
          <p:nvSpPr>
            <p:cNvPr id="97" name="文本框 96"/>
            <p:cNvSpPr txBox="1"/>
            <p:nvPr>
              <p:custDataLst>
                <p:tags r:id="rId59"/>
              </p:custDataLst>
            </p:nvPr>
          </p:nvSpPr>
          <p:spPr>
            <a:xfrm>
              <a:off x="-1054560" y="4717933"/>
              <a:ext cx="3781955" cy="1014730"/>
            </a:xfrm>
            <a:prstGeom prst="rect">
              <a:avLst/>
            </a:prstGeom>
            <a:noFill/>
          </p:spPr>
          <p:txBody>
            <a:bodyPr wrap="square" rtlCol="0">
              <a:noAutofit/>
            </a:bodyPr>
            <a:lstStyle/>
            <a:p>
              <a:pPr algn="l"/>
              <a:r>
                <a:rPr lang="zh-CN" altLang="en-US" dirty="0">
                  <a:solidFill>
                    <a:schemeClr val="tx1">
                      <a:lumMod val="85000"/>
                      <a:lumOff val="15000"/>
                    </a:schemeClr>
                  </a:solidFill>
                  <a:cs typeface="+mn-ea"/>
                  <a:sym typeface="+mn-lt"/>
                </a:rPr>
                <a:t>具有某些代码特性的程序是否很难被当前模型正确预测，如果是，这些代码特性是什么？</a:t>
              </a:r>
              <a:endParaRPr lang="zh-CN" altLang="en-US" dirty="0">
                <a:solidFill>
                  <a:schemeClr val="tx1">
                    <a:lumMod val="85000"/>
                    <a:lumOff val="15000"/>
                  </a:schemeClr>
                </a:solidFill>
                <a:cs typeface="+mn-ea"/>
                <a:sym typeface="+mn-lt"/>
              </a:endParaRPr>
            </a:p>
          </p:txBody>
        </p:sp>
      </p:grpSp>
      <p:grpSp>
        <p:nvGrpSpPr>
          <p:cNvPr id="98" name="组合 97"/>
          <p:cNvGrpSpPr/>
          <p:nvPr>
            <p:custDataLst>
              <p:tags r:id="rId60"/>
            </p:custDataLst>
          </p:nvPr>
        </p:nvGrpSpPr>
        <p:grpSpPr>
          <a:xfrm>
            <a:off x="8005790" y="4173957"/>
            <a:ext cx="3367087" cy="1322130"/>
            <a:chOff x="15310" y="4317883"/>
            <a:chExt cx="2712243" cy="1322130"/>
          </a:xfrm>
        </p:grpSpPr>
        <p:sp>
          <p:nvSpPr>
            <p:cNvPr id="99" name="文本框 98"/>
            <p:cNvSpPr txBox="1"/>
            <p:nvPr>
              <p:custDataLst>
                <p:tags r:id="rId61"/>
              </p:custDataLst>
            </p:nvPr>
          </p:nvSpPr>
          <p:spPr>
            <a:xfrm>
              <a:off x="15310" y="4317883"/>
              <a:ext cx="1786733" cy="398780"/>
            </a:xfrm>
            <a:prstGeom prst="rect">
              <a:avLst/>
            </a:prstGeom>
            <a:noFill/>
          </p:spPr>
          <p:txBody>
            <a:bodyPr wrap="square" rtlCol="0">
              <a:spAutoFit/>
            </a:bodyPr>
            <a:lstStyle/>
            <a:p>
              <a:r>
                <a:rPr lang="en-US" altLang="zh-CN" sz="2000" dirty="0">
                  <a:solidFill>
                    <a:schemeClr val="tx1">
                      <a:lumMod val="85000"/>
                      <a:lumOff val="15000"/>
                    </a:schemeClr>
                  </a:solidFill>
                </a:rPr>
                <a:t>RQ</a:t>
              </a:r>
              <a:r>
                <a:rPr lang="en-US" altLang="zh-CN" sz="2000" dirty="0">
                  <a:solidFill>
                    <a:schemeClr val="tx1">
                      <a:lumMod val="85000"/>
                      <a:lumOff val="15000"/>
                    </a:schemeClr>
                  </a:solidFill>
                  <a:cs typeface="+mn-ea"/>
                  <a:sym typeface="+mn-lt"/>
                </a:rPr>
                <a:t>6</a:t>
              </a:r>
              <a:r>
                <a:rPr lang="zh-CN" altLang="en-US" sz="2000" dirty="0">
                  <a:solidFill>
                    <a:schemeClr val="tx1">
                      <a:lumMod val="85000"/>
                      <a:lumOff val="15000"/>
                    </a:schemeClr>
                  </a:solidFill>
                  <a:cs typeface="+mn-ea"/>
                  <a:sym typeface="+mn-lt"/>
                </a:rPr>
                <a:t>：</a:t>
              </a:r>
              <a:endParaRPr lang="zh-CN" altLang="en-US" sz="2000" dirty="0">
                <a:solidFill>
                  <a:schemeClr val="tx1">
                    <a:lumMod val="85000"/>
                    <a:lumOff val="15000"/>
                  </a:schemeClr>
                </a:solidFill>
                <a:cs typeface="+mn-ea"/>
                <a:sym typeface="+mn-lt"/>
              </a:endParaRPr>
            </a:p>
          </p:txBody>
        </p:sp>
        <p:sp>
          <p:nvSpPr>
            <p:cNvPr id="100" name="文本框 99"/>
            <p:cNvSpPr txBox="1"/>
            <p:nvPr>
              <p:custDataLst>
                <p:tags r:id="rId62"/>
              </p:custDataLst>
            </p:nvPr>
          </p:nvSpPr>
          <p:spPr>
            <a:xfrm>
              <a:off x="15310" y="4717993"/>
              <a:ext cx="2712243" cy="922020"/>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模型用什么源代码信息来预测 ? 不同模型在重要特征上是否一致？</a:t>
              </a:r>
              <a:endParaRPr lang="zh-CN" altLang="en-US" dirty="0">
                <a:solidFill>
                  <a:schemeClr val="tx1">
                    <a:lumMod val="85000"/>
                    <a:lumOff val="15000"/>
                  </a:schemeClr>
                </a:solidFill>
                <a:cs typeface="+mn-ea"/>
                <a:sym typeface="+mn-lt"/>
              </a:endParaRPr>
            </a:p>
          </p:txBody>
        </p:sp>
      </p:grpSp>
      <p:grpSp>
        <p:nvGrpSpPr>
          <p:cNvPr id="105" name="组合 104"/>
          <p:cNvGrpSpPr/>
          <p:nvPr/>
        </p:nvGrpSpPr>
        <p:grpSpPr>
          <a:xfrm>
            <a:off x="420106" y="300845"/>
            <a:ext cx="760161" cy="654908"/>
            <a:chOff x="401056" y="200808"/>
            <a:chExt cx="760161" cy="654908"/>
          </a:xfrm>
        </p:grpSpPr>
        <p:sp>
          <p:nvSpPr>
            <p:cNvPr id="106" name="椭圆 105"/>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7" name="椭圆 106"/>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1"/>
          <p:cNvSpPr txBox="1"/>
          <p:nvPr/>
        </p:nvSpPr>
        <p:spPr>
          <a:xfrm>
            <a:off x="1080770" y="300990"/>
            <a:ext cx="6096000" cy="583565"/>
          </a:xfrm>
          <a:prstGeom prst="rect">
            <a:avLst/>
          </a:prstGeom>
          <a:noFill/>
        </p:spPr>
        <p:txBody>
          <a:bodyPr wrap="square" rtlCol="0" anchor="t">
            <a:spAutoFit/>
          </a:bodyPr>
          <a:p>
            <a:r>
              <a:rPr lang="zh-CN" altLang="en-US" sz="3200" spc="400" dirty="0">
                <a:solidFill>
                  <a:schemeClr val="tx1">
                    <a:lumMod val="85000"/>
                    <a:lumOff val="15000"/>
                  </a:schemeClr>
                </a:solidFill>
                <a:cs typeface="+mn-ea"/>
                <a:sym typeface="+mn-lt"/>
              </a:rPr>
              <a:t>研究问题：</a:t>
            </a:r>
            <a:endParaRPr lang="zh-CN" altLang="en-US" sz="3200" spc="400" dirty="0">
              <a:solidFill>
                <a:schemeClr val="tx1">
                  <a:lumMod val="85000"/>
                  <a:lumOff val="15000"/>
                </a:schemeClr>
              </a:solidFill>
              <a:cs typeface="+mn-ea"/>
              <a:sym typeface="+mn-lt"/>
            </a:endParaRPr>
          </a:p>
        </p:txBody>
      </p:sp>
    </p:spTree>
    <p:custDataLst>
      <p:tags r:id="rId6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p:cTn id="7" dur="500" fill="hold"/>
                                        <p:tgtEl>
                                          <p:spTgt spid="79"/>
                                        </p:tgtEl>
                                        <p:attrNameLst>
                                          <p:attrName>ppt_w</p:attrName>
                                        </p:attrNameLst>
                                      </p:cBhvr>
                                      <p:tavLst>
                                        <p:tav tm="0">
                                          <p:val>
                                            <p:fltVal val="0"/>
                                          </p:val>
                                        </p:tav>
                                        <p:tav tm="100000">
                                          <p:val>
                                            <p:strVal val="#ppt_w"/>
                                          </p:val>
                                        </p:tav>
                                      </p:tavLst>
                                    </p:anim>
                                    <p:anim calcmode="lin" valueType="num">
                                      <p:cBhvr>
                                        <p:cTn id="8" dur="500" fill="hold"/>
                                        <p:tgtEl>
                                          <p:spTgt spid="79"/>
                                        </p:tgtEl>
                                        <p:attrNameLst>
                                          <p:attrName>ppt_h</p:attrName>
                                        </p:attrNameLst>
                                      </p:cBhvr>
                                      <p:tavLst>
                                        <p:tav tm="0">
                                          <p:val>
                                            <p:fltVal val="0"/>
                                          </p:val>
                                        </p:tav>
                                        <p:tav tm="100000">
                                          <p:val>
                                            <p:strVal val="#ppt_h"/>
                                          </p:val>
                                        </p:tav>
                                      </p:tavLst>
                                    </p:anim>
                                    <p:animEffect transition="in" filter="fade">
                                      <p:cBhvr>
                                        <p:cTn id="9" dur="500"/>
                                        <p:tgtEl>
                                          <p:spTgt spid="79"/>
                                        </p:tgtEl>
                                      </p:cBhvr>
                                    </p:animEffect>
                                  </p:childTnLst>
                                </p:cTn>
                              </p:par>
                              <p:par>
                                <p:cTn id="10" presetID="53" presetClass="entr" presetSubtype="16"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par>
                                <p:cTn id="15" presetID="53" presetClass="entr" presetSubtype="16"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Effect transition="in" filter="fade">
                                      <p:cBhvr>
                                        <p:cTn id="29" dur="500"/>
                                        <p:tgtEl>
                                          <p:spTgt spid="40"/>
                                        </p:tgtEl>
                                      </p:cBhvr>
                                    </p:animEffect>
                                  </p:childTnLst>
                                </p:cTn>
                              </p:par>
                              <p:par>
                                <p:cTn id="30" presetID="53" presetClass="entr" presetSubtype="16" fill="hold" nodeType="withEffect">
                                  <p:stCondLst>
                                    <p:cond delay="0"/>
                                  </p:stCondLst>
                                  <p:childTnLst>
                                    <p:set>
                                      <p:cBhvr>
                                        <p:cTn id="31" dur="1" fill="hold">
                                          <p:stCondLst>
                                            <p:cond delay="0"/>
                                          </p:stCondLst>
                                        </p:cTn>
                                        <p:tgtEl>
                                          <p:spTgt spid="87"/>
                                        </p:tgtEl>
                                        <p:attrNameLst>
                                          <p:attrName>style.visibility</p:attrName>
                                        </p:attrNameLst>
                                      </p:cBhvr>
                                      <p:to>
                                        <p:strVal val="visible"/>
                                      </p:to>
                                    </p:set>
                                    <p:anim calcmode="lin" valueType="num">
                                      <p:cBhvr>
                                        <p:cTn id="32" dur="500" fill="hold"/>
                                        <p:tgtEl>
                                          <p:spTgt spid="87"/>
                                        </p:tgtEl>
                                        <p:attrNameLst>
                                          <p:attrName>ppt_w</p:attrName>
                                        </p:attrNameLst>
                                      </p:cBhvr>
                                      <p:tavLst>
                                        <p:tav tm="0">
                                          <p:val>
                                            <p:fltVal val="0"/>
                                          </p:val>
                                        </p:tav>
                                        <p:tav tm="100000">
                                          <p:val>
                                            <p:strVal val="#ppt_w"/>
                                          </p:val>
                                        </p:tav>
                                      </p:tavLst>
                                    </p:anim>
                                    <p:anim calcmode="lin" valueType="num">
                                      <p:cBhvr>
                                        <p:cTn id="33" dur="500" fill="hold"/>
                                        <p:tgtEl>
                                          <p:spTgt spid="87"/>
                                        </p:tgtEl>
                                        <p:attrNameLst>
                                          <p:attrName>ppt_h</p:attrName>
                                        </p:attrNameLst>
                                      </p:cBhvr>
                                      <p:tavLst>
                                        <p:tav tm="0">
                                          <p:val>
                                            <p:fltVal val="0"/>
                                          </p:val>
                                        </p:tav>
                                        <p:tav tm="100000">
                                          <p:val>
                                            <p:strVal val="#ppt_h"/>
                                          </p:val>
                                        </p:tav>
                                      </p:tavLst>
                                    </p:anim>
                                    <p:animEffect transition="in" filter="fade">
                                      <p:cBhvr>
                                        <p:cTn id="34" dur="500"/>
                                        <p:tgtEl>
                                          <p:spTgt spid="87"/>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0-#ppt_w/2"/>
                                          </p:val>
                                        </p:tav>
                                        <p:tav tm="100000">
                                          <p:val>
                                            <p:strVal val="#ppt_x"/>
                                          </p:val>
                                        </p:tav>
                                      </p:tavLst>
                                    </p:anim>
                                    <p:anim calcmode="lin" valueType="num">
                                      <p:cBhvr additive="base">
                                        <p:cTn id="40" dur="500" fill="hold"/>
                                        <p:tgtEl>
                                          <p:spTgt spid="48"/>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additive="base">
                                        <p:cTn id="43" dur="500" fill="hold"/>
                                        <p:tgtEl>
                                          <p:spTgt spid="51"/>
                                        </p:tgtEl>
                                        <p:attrNameLst>
                                          <p:attrName>ppt_x</p:attrName>
                                        </p:attrNameLst>
                                      </p:cBhvr>
                                      <p:tavLst>
                                        <p:tav tm="0">
                                          <p:val>
                                            <p:strVal val="0-#ppt_w/2"/>
                                          </p:val>
                                        </p:tav>
                                        <p:tav tm="100000">
                                          <p:val>
                                            <p:strVal val="#ppt_x"/>
                                          </p:val>
                                        </p:tav>
                                      </p:tavLst>
                                    </p:anim>
                                    <p:anim calcmode="lin" valueType="num">
                                      <p:cBhvr additive="base">
                                        <p:cTn id="44" dur="500" fill="hold"/>
                                        <p:tgtEl>
                                          <p:spTgt spid="51"/>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95"/>
                                        </p:tgtEl>
                                        <p:attrNameLst>
                                          <p:attrName>style.visibility</p:attrName>
                                        </p:attrNameLst>
                                      </p:cBhvr>
                                      <p:to>
                                        <p:strVal val="visible"/>
                                      </p:to>
                                    </p:set>
                                    <p:anim calcmode="lin" valueType="num">
                                      <p:cBhvr additive="base">
                                        <p:cTn id="47" dur="500" fill="hold"/>
                                        <p:tgtEl>
                                          <p:spTgt spid="95"/>
                                        </p:tgtEl>
                                        <p:attrNameLst>
                                          <p:attrName>ppt_x</p:attrName>
                                        </p:attrNameLst>
                                      </p:cBhvr>
                                      <p:tavLst>
                                        <p:tav tm="0">
                                          <p:val>
                                            <p:strVal val="0-#ppt_w/2"/>
                                          </p:val>
                                        </p:tav>
                                        <p:tav tm="100000">
                                          <p:val>
                                            <p:strVal val="#ppt_x"/>
                                          </p:val>
                                        </p:tav>
                                      </p:tavLst>
                                    </p:anim>
                                    <p:anim calcmode="lin" valueType="num">
                                      <p:cBhvr additive="base">
                                        <p:cTn id="48" dur="500" fill="hold"/>
                                        <p:tgtEl>
                                          <p:spTgt spid="95"/>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98"/>
                                        </p:tgtEl>
                                        <p:attrNameLst>
                                          <p:attrName>style.visibility</p:attrName>
                                        </p:attrNameLst>
                                      </p:cBhvr>
                                      <p:to>
                                        <p:strVal val="visible"/>
                                      </p:to>
                                    </p:set>
                                    <p:anim calcmode="lin" valueType="num">
                                      <p:cBhvr additive="base">
                                        <p:cTn id="51" dur="500" fill="hold"/>
                                        <p:tgtEl>
                                          <p:spTgt spid="98"/>
                                        </p:tgtEl>
                                        <p:attrNameLst>
                                          <p:attrName>ppt_x</p:attrName>
                                        </p:attrNameLst>
                                      </p:cBhvr>
                                      <p:tavLst>
                                        <p:tav tm="0">
                                          <p:val>
                                            <p:strVal val="1+#ppt_w/2"/>
                                          </p:val>
                                        </p:tav>
                                        <p:tav tm="100000">
                                          <p:val>
                                            <p:strVal val="#ppt_x"/>
                                          </p:val>
                                        </p:tav>
                                      </p:tavLst>
                                    </p:anim>
                                    <p:anim calcmode="lin" valueType="num">
                                      <p:cBhvr additive="base">
                                        <p:cTn id="52" dur="500" fill="hold"/>
                                        <p:tgtEl>
                                          <p:spTgt spid="98"/>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anim calcmode="lin" valueType="num">
                                      <p:cBhvr additive="base">
                                        <p:cTn id="55" dur="500" fill="hold"/>
                                        <p:tgtEl>
                                          <p:spTgt spid="57"/>
                                        </p:tgtEl>
                                        <p:attrNameLst>
                                          <p:attrName>ppt_x</p:attrName>
                                        </p:attrNameLst>
                                      </p:cBhvr>
                                      <p:tavLst>
                                        <p:tav tm="0">
                                          <p:val>
                                            <p:strVal val="1+#ppt_w/2"/>
                                          </p:val>
                                        </p:tav>
                                        <p:tav tm="100000">
                                          <p:val>
                                            <p:strVal val="#ppt_x"/>
                                          </p:val>
                                        </p:tav>
                                      </p:tavLst>
                                    </p:anim>
                                    <p:anim calcmode="lin" valueType="num">
                                      <p:cBhvr additive="base">
                                        <p:cTn id="56" dur="500" fill="hold"/>
                                        <p:tgtEl>
                                          <p:spTgt spid="57"/>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anim calcmode="lin" valueType="num">
                                      <p:cBhvr additive="base">
                                        <p:cTn id="59" dur="500" fill="hold"/>
                                        <p:tgtEl>
                                          <p:spTgt spid="54"/>
                                        </p:tgtEl>
                                        <p:attrNameLst>
                                          <p:attrName>ppt_x</p:attrName>
                                        </p:attrNameLst>
                                      </p:cBhvr>
                                      <p:tavLst>
                                        <p:tav tm="0">
                                          <p:val>
                                            <p:strVal val="1+#ppt_w/2"/>
                                          </p:val>
                                        </p:tav>
                                        <p:tav tm="100000">
                                          <p:val>
                                            <p:strVal val="#ppt_x"/>
                                          </p:val>
                                        </p:tav>
                                      </p:tavLst>
                                    </p:anim>
                                    <p:anim calcmode="lin" valueType="num">
                                      <p:cBhvr additive="base">
                                        <p:cTn id="60"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699937" y="764464"/>
            <a:ext cx="5776637" cy="5776637"/>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椭圆 2"/>
          <p:cNvSpPr/>
          <p:nvPr/>
        </p:nvSpPr>
        <p:spPr>
          <a:xfrm>
            <a:off x="-542373" y="-514350"/>
            <a:ext cx="1905000" cy="1905000"/>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椭圆 4"/>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椭圆 6"/>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3" name="组合 12"/>
          <p:cNvGrpSpPr/>
          <p:nvPr/>
        </p:nvGrpSpPr>
        <p:grpSpPr>
          <a:xfrm>
            <a:off x="2540000" y="2817585"/>
            <a:ext cx="5870074" cy="1318985"/>
            <a:chOff x="2540000" y="2817585"/>
            <a:chExt cx="5870074" cy="1318985"/>
          </a:xfrm>
        </p:grpSpPr>
        <p:sp>
          <p:nvSpPr>
            <p:cNvPr id="4" name="矩形: 圆角 3"/>
            <p:cNvSpPr/>
            <p:nvPr/>
          </p:nvSpPr>
          <p:spPr>
            <a:xfrm>
              <a:off x="2540000" y="2817585"/>
              <a:ext cx="5870074" cy="1318985"/>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文本框 8"/>
            <p:cNvSpPr txBox="1"/>
            <p:nvPr/>
          </p:nvSpPr>
          <p:spPr>
            <a:xfrm>
              <a:off x="4010552" y="3023107"/>
              <a:ext cx="3966213"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400" spc="400" noProof="0" dirty="0">
                  <a:ln>
                    <a:noFill/>
                  </a:ln>
                  <a:solidFill>
                    <a:prstClr val="white"/>
                  </a:solidFill>
                  <a:effectLst>
                    <a:outerShdw blurRad="76200" dist="38100" dir="5400000" algn="t" rotWithShape="0">
                      <a:prstClr val="black">
                        <a:alpha val="22000"/>
                      </a:prstClr>
                    </a:outerShdw>
                  </a:effectLst>
                  <a:uLnTx/>
                  <a:uFillTx/>
                  <a:cs typeface="+mn-ea"/>
                  <a:sym typeface="+mn-lt"/>
                </a:rPr>
                <a:t>论文研究成果</a:t>
              </a:r>
              <a:endParaRPr kumimoji="0" lang="zh-CN" altLang="en-US" sz="4400" b="0" i="0" u="none" strike="noStrike" kern="1200" cap="none" spc="400" normalizeH="0" baseline="0" noProof="0" dirty="0">
                <a:ln>
                  <a:noFill/>
                </a:ln>
                <a:solidFill>
                  <a:prstClr val="white"/>
                </a:solidFill>
                <a:effectLst>
                  <a:outerShdw blurRad="76200" dist="38100" dir="5400000" algn="t" rotWithShape="0">
                    <a:prstClr val="black">
                      <a:alpha val="22000"/>
                    </a:prstClr>
                  </a:outerShdw>
                </a:effectLst>
                <a:uLnTx/>
                <a:uFillTx/>
                <a:cs typeface="+mn-ea"/>
                <a:sym typeface="+mn-lt"/>
              </a:endParaRPr>
            </a:p>
          </p:txBody>
        </p:sp>
        <p:sp>
          <p:nvSpPr>
            <p:cNvPr id="12" name="文本框 11"/>
            <p:cNvSpPr txBox="1"/>
            <p:nvPr/>
          </p:nvSpPr>
          <p:spPr>
            <a:xfrm>
              <a:off x="2757714" y="2875002"/>
              <a:ext cx="1252838"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02</a:t>
              </a:r>
              <a:endParaRPr kumimoji="0" lang="zh-CN" altLang="en-US" sz="6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609745" y="4541487"/>
            <a:ext cx="9642296" cy="1517462"/>
            <a:chOff x="5571129" y="1932727"/>
            <a:chExt cx="4325368" cy="900315"/>
          </a:xfrm>
        </p:grpSpPr>
        <p:sp>
          <p:nvSpPr>
            <p:cNvPr id="25" name="文本框 24"/>
            <p:cNvSpPr txBox="1"/>
            <p:nvPr/>
          </p:nvSpPr>
          <p:spPr>
            <a:xfrm>
              <a:off x="5571129" y="1932727"/>
              <a:ext cx="1733551" cy="273142"/>
            </a:xfrm>
            <a:prstGeom prst="rect">
              <a:avLst/>
            </a:prstGeom>
            <a:noFill/>
          </p:spPr>
          <p:txBody>
            <a:bodyPr wrap="square" rtlCol="0">
              <a:spAutoFit/>
            </a:bodyPr>
            <a:lstStyle/>
            <a:p>
              <a:r>
                <a:rPr lang="zh-CN" altLang="en-US" sz="2400" dirty="0">
                  <a:cs typeface="+mn-ea"/>
                  <a:sym typeface="+mn-lt"/>
                </a:rPr>
                <a:t>结论</a:t>
              </a:r>
              <a:endParaRPr lang="zh-CN" altLang="en-US" sz="2400" dirty="0">
                <a:cs typeface="+mn-ea"/>
                <a:sym typeface="+mn-lt"/>
              </a:endParaRPr>
            </a:p>
          </p:txBody>
        </p:sp>
        <p:sp>
          <p:nvSpPr>
            <p:cNvPr id="26" name="文本框 25"/>
            <p:cNvSpPr txBox="1"/>
            <p:nvPr/>
          </p:nvSpPr>
          <p:spPr>
            <a:xfrm>
              <a:off x="5571152" y="2206273"/>
              <a:ext cx="4325345" cy="626769"/>
            </a:xfrm>
            <a:prstGeom prst="rect">
              <a:avLst/>
            </a:prstGeom>
            <a:noFill/>
          </p:spPr>
          <p:txBody>
            <a:bodyPr wrap="square" rtlCol="0">
              <a:noAutofit/>
            </a:bodyPr>
            <a:lstStyle/>
            <a:p>
              <a:endParaRPr lang="zh-CN" altLang="en-US" sz="2000" spc="300" dirty="0">
                <a:cs typeface="+mn-ea"/>
                <a:sym typeface="+mn-lt"/>
              </a:endParaRPr>
            </a:p>
            <a:p>
              <a:r>
                <a:rPr lang="zh-CN" altLang="en-US" sz="2000" spc="300" dirty="0">
                  <a:cs typeface="+mn-ea"/>
                  <a:sym typeface="+mn-lt"/>
                </a:rPr>
                <a:t>仅有7%的</a:t>
              </a:r>
              <a:r>
                <a:rPr lang="zh-CN" altLang="en-US" sz="2000" spc="300" dirty="0">
                  <a:solidFill>
                    <a:schemeClr val="tx1"/>
                  </a:solidFill>
                </a:rPr>
                <a:t>测试数据</a:t>
              </a:r>
              <a:r>
                <a:rPr lang="zh-CN" altLang="en-US" sz="2000" spc="300" dirty="0">
                  <a:cs typeface="+mn-ea"/>
                  <a:sym typeface="+mn-lt"/>
                </a:rPr>
                <a:t>在9个模型中得到了一致的预测结果；</a:t>
              </a:r>
              <a:endParaRPr lang="zh-CN" altLang="en-US" sz="2000" spc="300" dirty="0">
                <a:cs typeface="+mn-ea"/>
                <a:sym typeface="+mn-lt"/>
              </a:endParaRPr>
            </a:p>
            <a:p>
              <a:r>
                <a:rPr lang="zh-CN" altLang="en-US" sz="2000" spc="300" dirty="0">
                  <a:cs typeface="+mn-ea"/>
                  <a:sym typeface="+mn-lt"/>
                </a:rPr>
                <a:t>对于同一模型有平均34.9%的测试数据在不同运行之间有不同的预测。</a:t>
              </a:r>
              <a:endParaRPr lang="zh-CN" altLang="en-US" sz="2000" spc="300" dirty="0">
                <a:cs typeface="+mn-ea"/>
                <a:sym typeface="+mn-lt"/>
              </a:endParaRPr>
            </a:p>
            <a:p>
              <a:endParaRPr lang="zh-CN" altLang="en-US" sz="2000" spc="300" dirty="0">
                <a:cs typeface="+mn-ea"/>
                <a:sym typeface="+mn-lt"/>
              </a:endParaRPr>
            </a:p>
          </p:txBody>
        </p:sp>
      </p:grpSp>
      <p:grpSp>
        <p:nvGrpSpPr>
          <p:cNvPr id="30" name="组合 29"/>
          <p:cNvGrpSpPr/>
          <p:nvPr/>
        </p:nvGrpSpPr>
        <p:grpSpPr>
          <a:xfrm>
            <a:off x="752515" y="4400500"/>
            <a:ext cx="742950" cy="742950"/>
            <a:chOff x="495300" y="2762250"/>
            <a:chExt cx="742950" cy="742950"/>
          </a:xfrm>
        </p:grpSpPr>
        <p:sp>
          <p:nvSpPr>
            <p:cNvPr id="31" name="椭圆 30"/>
            <p:cNvSpPr/>
            <p:nvPr/>
          </p:nvSpPr>
          <p:spPr>
            <a:xfrm>
              <a:off x="495300" y="2762250"/>
              <a:ext cx="742950" cy="74295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2" name="图片 31"/>
            <p:cNvPicPr>
              <a:picLocks noChangeAspect="1"/>
            </p:cNvPicPr>
            <p:nvPr/>
          </p:nvPicPr>
          <p:blipFill>
            <a:blip r:embed="rId1" cstate="screen"/>
            <a:stretch>
              <a:fillRect/>
            </a:stretch>
          </p:blipFill>
          <p:spPr>
            <a:xfrm>
              <a:off x="695325" y="2949087"/>
              <a:ext cx="342900" cy="369277"/>
            </a:xfrm>
            <a:prstGeom prst="rect">
              <a:avLst/>
            </a:prstGeom>
          </p:spPr>
        </p:pic>
      </p:grpSp>
      <p:sp>
        <p:nvSpPr>
          <p:cNvPr id="36" name="文本框 35"/>
          <p:cNvSpPr txBox="1"/>
          <p:nvPr/>
        </p:nvSpPr>
        <p:spPr>
          <a:xfrm>
            <a:off x="1273473" y="440520"/>
            <a:ext cx="9028738" cy="843315"/>
          </a:xfrm>
          <a:prstGeom prst="rect">
            <a:avLst/>
          </a:prstGeom>
          <a:noFill/>
        </p:spPr>
        <p:txBody>
          <a:bodyPr wrap="square">
            <a:noAutofit/>
          </a:bodyPr>
          <a:lstStyle/>
          <a:p>
            <a:r>
              <a:rPr lang="zh-CN" altLang="en-US" sz="2400" spc="400" dirty="0">
                <a:solidFill>
                  <a:schemeClr val="tx1">
                    <a:lumMod val="85000"/>
                    <a:lumOff val="15000"/>
                  </a:schemeClr>
                </a:solidFill>
                <a:cs typeface="+mn-ea"/>
                <a:sym typeface="+mn-lt"/>
              </a:rPr>
              <a:t>RQ1：模型对漏洞的检测结果是否一致？</a:t>
            </a:r>
            <a:endParaRPr lang="zh-CN" altLang="en-US" sz="2400" spc="400" dirty="0">
              <a:solidFill>
                <a:schemeClr val="tx1">
                  <a:lumMod val="85000"/>
                  <a:lumOff val="15000"/>
                </a:schemeClr>
              </a:solidFill>
              <a:cs typeface="+mn-ea"/>
              <a:sym typeface="+mn-lt"/>
            </a:endParaRPr>
          </a:p>
          <a:p>
            <a:r>
              <a:rPr lang="zh-CN" altLang="en-US" sz="2400" spc="400" dirty="0">
                <a:solidFill>
                  <a:schemeClr val="tx1">
                    <a:lumMod val="85000"/>
                    <a:lumOff val="15000"/>
                  </a:schemeClr>
                </a:solidFill>
                <a:cs typeface="+mn-ea"/>
                <a:sym typeface="+mn-lt"/>
              </a:rPr>
              <a:t>一个模型的不同运行和不同模型对结果的影响？</a:t>
            </a:r>
            <a:endParaRPr lang="zh-CN" altLang="en-US" sz="2400" spc="400" dirty="0">
              <a:solidFill>
                <a:schemeClr val="tx1">
                  <a:lumMod val="85000"/>
                  <a:lumOff val="15000"/>
                </a:schemeClr>
              </a:solidFill>
              <a:cs typeface="+mn-ea"/>
              <a:sym typeface="+mn-lt"/>
            </a:endParaRPr>
          </a:p>
        </p:txBody>
      </p:sp>
      <p:grpSp>
        <p:nvGrpSpPr>
          <p:cNvPr id="37" name="组合 36"/>
          <p:cNvGrpSpPr/>
          <p:nvPr/>
        </p:nvGrpSpPr>
        <p:grpSpPr>
          <a:xfrm>
            <a:off x="455730" y="534702"/>
            <a:ext cx="760161" cy="654908"/>
            <a:chOff x="401056" y="200808"/>
            <a:chExt cx="760161" cy="654908"/>
          </a:xfrm>
        </p:grpSpPr>
        <p:sp>
          <p:nvSpPr>
            <p:cNvPr id="38" name="椭圆 37"/>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 name="图片 1" descr="upload_post_object_v2_2290742514"/>
          <p:cNvPicPr>
            <a:picLocks noChangeAspect="1"/>
          </p:cNvPicPr>
          <p:nvPr/>
        </p:nvPicPr>
        <p:blipFill>
          <a:blip r:embed="rId2"/>
          <a:stretch>
            <a:fillRect/>
          </a:stretch>
        </p:blipFill>
        <p:spPr>
          <a:xfrm>
            <a:off x="660286" y="1645028"/>
            <a:ext cx="4813995" cy="2570684"/>
          </a:xfrm>
          <a:prstGeom prst="rect">
            <a:avLst/>
          </a:prstGeom>
        </p:spPr>
      </p:pic>
      <p:pic>
        <p:nvPicPr>
          <p:cNvPr id="3" name="图片 2" descr="upload_post_object_v2_1159078925"/>
          <p:cNvPicPr>
            <a:picLocks noChangeAspect="1"/>
          </p:cNvPicPr>
          <p:nvPr/>
        </p:nvPicPr>
        <p:blipFill>
          <a:blip r:embed="rId3"/>
          <a:stretch>
            <a:fillRect/>
          </a:stretch>
        </p:blipFill>
        <p:spPr>
          <a:xfrm>
            <a:off x="5474281" y="1974398"/>
            <a:ext cx="6052093" cy="1911944"/>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par>
                                <p:cTn id="18" presetID="3"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par>
                                <p:cTn id="28" presetID="22" presetClass="entr" presetSubtype="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1627557" y="4506941"/>
            <a:ext cx="9642281" cy="1475142"/>
            <a:chOff x="5571129" y="2040677"/>
            <a:chExt cx="4325361" cy="1475142"/>
          </a:xfrm>
        </p:grpSpPr>
        <p:sp>
          <p:nvSpPr>
            <p:cNvPr id="25" name="文本框 24"/>
            <p:cNvSpPr txBox="1"/>
            <p:nvPr/>
          </p:nvSpPr>
          <p:spPr>
            <a:xfrm>
              <a:off x="5571129" y="2040677"/>
              <a:ext cx="1733551" cy="460375"/>
            </a:xfrm>
            <a:prstGeom prst="rect">
              <a:avLst/>
            </a:prstGeom>
            <a:noFill/>
          </p:spPr>
          <p:txBody>
            <a:bodyPr wrap="square" rtlCol="0">
              <a:spAutoFit/>
            </a:bodyPr>
            <a:lstStyle/>
            <a:p>
              <a:r>
                <a:rPr lang="zh-CN" altLang="en-US" sz="2400" dirty="0">
                  <a:cs typeface="+mn-ea"/>
                  <a:sym typeface="+mn-lt"/>
                </a:rPr>
                <a:t>结论</a:t>
              </a:r>
              <a:endParaRPr lang="zh-CN" altLang="en-US" sz="2400" dirty="0">
                <a:cs typeface="+mn-ea"/>
                <a:sym typeface="+mn-lt"/>
              </a:endParaRPr>
            </a:p>
          </p:txBody>
        </p:sp>
        <p:sp>
          <p:nvSpPr>
            <p:cNvPr id="26" name="文本框 25"/>
            <p:cNvSpPr txBox="1"/>
            <p:nvPr/>
          </p:nvSpPr>
          <p:spPr>
            <a:xfrm>
              <a:off x="5571145" y="2501089"/>
              <a:ext cx="4325345" cy="1014730"/>
            </a:xfrm>
            <a:prstGeom prst="rect">
              <a:avLst/>
            </a:prstGeom>
            <a:noFill/>
          </p:spPr>
          <p:txBody>
            <a:bodyPr wrap="square" rtlCol="0">
              <a:spAutoFit/>
            </a:bodyPr>
            <a:lstStyle/>
            <a:p>
              <a:endParaRPr lang="zh-CN" altLang="en-US" sz="2000" spc="300" dirty="0">
                <a:cs typeface="+mn-ea"/>
                <a:sym typeface="+mn-lt"/>
              </a:endParaRPr>
            </a:p>
            <a:p>
              <a:r>
                <a:rPr lang="zh-CN" altLang="en-US" sz="2000" spc="300" dirty="0">
                  <a:cs typeface="+mn-ea"/>
                  <a:sym typeface="+mn-lt"/>
                </a:rPr>
                <a:t>不同模型对于不同类型漏洞检测难易程度的看法并不总是一致；</a:t>
              </a:r>
              <a:endParaRPr lang="zh-CN" altLang="en-US" sz="2000" spc="300" dirty="0">
                <a:cs typeface="+mn-ea"/>
                <a:sym typeface="+mn-lt"/>
              </a:endParaRPr>
            </a:p>
            <a:p>
              <a:r>
                <a:rPr lang="zh-CN" altLang="en-US" sz="2000" spc="300" dirty="0">
                  <a:cs typeface="+mn-ea"/>
                  <a:sym typeface="+mn-lt"/>
                </a:rPr>
                <a:t>基于特定类型的漏洞检测通常比为所有漏洞构建的模型表现更好。</a:t>
              </a:r>
              <a:endParaRPr lang="zh-CN" altLang="en-US" sz="2000" spc="300" dirty="0">
                <a:cs typeface="+mn-ea"/>
                <a:sym typeface="+mn-lt"/>
              </a:endParaRPr>
            </a:p>
          </p:txBody>
        </p:sp>
      </p:grpSp>
      <p:grpSp>
        <p:nvGrpSpPr>
          <p:cNvPr id="30" name="组合 29"/>
          <p:cNvGrpSpPr/>
          <p:nvPr/>
        </p:nvGrpSpPr>
        <p:grpSpPr>
          <a:xfrm>
            <a:off x="770327" y="4365319"/>
            <a:ext cx="742950" cy="742950"/>
            <a:chOff x="495300" y="2762250"/>
            <a:chExt cx="742950" cy="742950"/>
          </a:xfrm>
        </p:grpSpPr>
        <p:sp>
          <p:nvSpPr>
            <p:cNvPr id="31" name="椭圆 30"/>
            <p:cNvSpPr/>
            <p:nvPr/>
          </p:nvSpPr>
          <p:spPr>
            <a:xfrm>
              <a:off x="495300" y="2762250"/>
              <a:ext cx="742950" cy="74295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2" name="图片 31"/>
            <p:cNvPicPr>
              <a:picLocks noChangeAspect="1"/>
            </p:cNvPicPr>
            <p:nvPr/>
          </p:nvPicPr>
          <p:blipFill>
            <a:blip r:embed="rId1" cstate="screen"/>
            <a:stretch>
              <a:fillRect/>
            </a:stretch>
          </p:blipFill>
          <p:spPr>
            <a:xfrm>
              <a:off x="695325" y="2949087"/>
              <a:ext cx="342900" cy="369277"/>
            </a:xfrm>
            <a:prstGeom prst="rect">
              <a:avLst/>
            </a:prstGeom>
          </p:spPr>
        </p:pic>
      </p:grpSp>
      <p:sp>
        <p:nvSpPr>
          <p:cNvPr id="36" name="文本框 35"/>
          <p:cNvSpPr txBox="1"/>
          <p:nvPr/>
        </p:nvSpPr>
        <p:spPr>
          <a:xfrm>
            <a:off x="1273473" y="440520"/>
            <a:ext cx="9028738" cy="843315"/>
          </a:xfrm>
          <a:prstGeom prst="rect">
            <a:avLst/>
          </a:prstGeom>
          <a:noFill/>
        </p:spPr>
        <p:txBody>
          <a:bodyPr wrap="square">
            <a:noAutofit/>
          </a:bodyPr>
          <a:lstStyle/>
          <a:p>
            <a:r>
              <a:rPr lang="zh-CN" altLang="en-US" sz="2400" spc="400" dirty="0">
                <a:solidFill>
                  <a:schemeClr val="tx1">
                    <a:lumMod val="85000"/>
                    <a:lumOff val="15000"/>
                  </a:schemeClr>
                </a:solidFill>
                <a:cs typeface="+mn-ea"/>
                <a:sym typeface="+mn-lt"/>
              </a:rPr>
              <a:t>RQ</a:t>
            </a:r>
            <a:r>
              <a:rPr lang="en-US" altLang="zh-CN" sz="2400" spc="400" dirty="0">
                <a:solidFill>
                  <a:schemeClr val="tx1">
                    <a:lumMod val="85000"/>
                    <a:lumOff val="15000"/>
                  </a:schemeClr>
                </a:solidFill>
                <a:cs typeface="+mn-ea"/>
                <a:sym typeface="+mn-lt"/>
              </a:rPr>
              <a:t>2</a:t>
            </a:r>
            <a:r>
              <a:rPr lang="zh-CN" altLang="en-US" sz="2400" spc="400" dirty="0">
                <a:solidFill>
                  <a:schemeClr val="tx1">
                    <a:lumMod val="85000"/>
                    <a:lumOff val="15000"/>
                  </a:schemeClr>
                </a:solidFill>
                <a:cs typeface="+mn-ea"/>
                <a:sym typeface="+mn-lt"/>
              </a:rPr>
              <a:t>：不同类型的漏洞检测难易程度是否相同？</a:t>
            </a:r>
            <a:endParaRPr lang="zh-CN" altLang="en-US" sz="2400" spc="400" dirty="0">
              <a:solidFill>
                <a:schemeClr val="tx1">
                  <a:lumMod val="85000"/>
                  <a:lumOff val="15000"/>
                </a:schemeClr>
              </a:solidFill>
              <a:cs typeface="+mn-ea"/>
              <a:sym typeface="+mn-lt"/>
            </a:endParaRPr>
          </a:p>
          <a:p>
            <a:r>
              <a:rPr lang="zh-CN" altLang="en-US" sz="2400" spc="400" dirty="0">
                <a:solidFill>
                  <a:schemeClr val="tx1">
                    <a:lumMod val="85000"/>
                    <a:lumOff val="15000"/>
                  </a:schemeClr>
                </a:solidFill>
                <a:cs typeface="+mn-ea"/>
                <a:sym typeface="+mn-lt"/>
              </a:rPr>
              <a:t>要建立通用还是专用的检测模型？</a:t>
            </a:r>
            <a:endParaRPr lang="zh-CN" altLang="en-US" sz="2400" spc="400" dirty="0">
              <a:solidFill>
                <a:schemeClr val="tx1">
                  <a:lumMod val="85000"/>
                  <a:lumOff val="15000"/>
                </a:schemeClr>
              </a:solidFill>
              <a:cs typeface="+mn-ea"/>
              <a:sym typeface="+mn-lt"/>
            </a:endParaRPr>
          </a:p>
        </p:txBody>
      </p:sp>
      <p:grpSp>
        <p:nvGrpSpPr>
          <p:cNvPr id="37" name="组合 36"/>
          <p:cNvGrpSpPr/>
          <p:nvPr/>
        </p:nvGrpSpPr>
        <p:grpSpPr>
          <a:xfrm>
            <a:off x="455730" y="534702"/>
            <a:ext cx="760161" cy="654908"/>
            <a:chOff x="401056" y="200808"/>
            <a:chExt cx="760161" cy="654908"/>
          </a:xfrm>
        </p:grpSpPr>
        <p:sp>
          <p:nvSpPr>
            <p:cNvPr id="38" name="椭圆 37"/>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4" name="图片 3" descr="upload_post_object_v2_73527133"/>
          <p:cNvPicPr>
            <a:picLocks noChangeAspect="1"/>
          </p:cNvPicPr>
          <p:nvPr/>
        </p:nvPicPr>
        <p:blipFill>
          <a:blip r:embed="rId2"/>
          <a:stretch>
            <a:fillRect/>
          </a:stretch>
        </p:blipFill>
        <p:spPr>
          <a:xfrm>
            <a:off x="1788197" y="1283804"/>
            <a:ext cx="10014351" cy="3223369"/>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500" fill="hold"/>
                                        <p:tgtEl>
                                          <p:spTgt spid="30"/>
                                        </p:tgtEl>
                                        <p:attrNameLst>
                                          <p:attrName>ppt_w</p:attrName>
                                        </p:attrNameLst>
                                      </p:cBhvr>
                                      <p:tavLst>
                                        <p:tav tm="0">
                                          <p:val>
                                            <p:fltVal val="0"/>
                                          </p:val>
                                        </p:tav>
                                        <p:tav tm="100000">
                                          <p:val>
                                            <p:strVal val="#ppt_w"/>
                                          </p:val>
                                        </p:tav>
                                      </p:tavLst>
                                    </p:anim>
                                    <p:anim calcmode="lin" valueType="num">
                                      <p:cBhvr>
                                        <p:cTn id="23" dur="500" fill="hold"/>
                                        <p:tgtEl>
                                          <p:spTgt spid="30"/>
                                        </p:tgtEl>
                                        <p:attrNameLst>
                                          <p:attrName>ppt_h</p:attrName>
                                        </p:attrNameLst>
                                      </p:cBhvr>
                                      <p:tavLst>
                                        <p:tav tm="0">
                                          <p:val>
                                            <p:fltVal val="0"/>
                                          </p:val>
                                        </p:tav>
                                        <p:tav tm="100000">
                                          <p:val>
                                            <p:strVal val="#ppt_h"/>
                                          </p:val>
                                        </p:tav>
                                      </p:tavLst>
                                    </p:anim>
                                    <p:animEffect transition="in" filter="fade">
                                      <p:cBhvr>
                                        <p:cTn id="24" dur="500"/>
                                        <p:tgtEl>
                                          <p:spTgt spid="30"/>
                                        </p:tgtEl>
                                      </p:cBhvr>
                                    </p:animEffect>
                                  </p:childTnLst>
                                </p:cTn>
                              </p:par>
                              <p:par>
                                <p:cTn id="25" presetID="22" presetClass="entr" presetSubtype="8"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tags/tag1.xml><?xml version="1.0" encoding="utf-8"?>
<p:tagLst xmlns:p="http://schemas.openxmlformats.org/presentationml/2006/main">
  <p:tag name="TIMING" val="|0.1|0.4|0.7"/>
</p:tagLst>
</file>

<file path=ppt/tags/tag10.xml><?xml version="1.0" encoding="utf-8"?>
<p:tagLst xmlns:p="http://schemas.openxmlformats.org/presentationml/2006/main">
  <p:tag name="KSO_WM_DIAGRAM_VIRTUALLY_FRAME" val="{&quot;height&quot;:211.43236220472437,&quot;left&quot;:93.71133858267716,&quot;top&quot;:225.72976377952756,&quot;width&quot;:792.8670866141732}"/>
</p:tagLst>
</file>

<file path=ppt/tags/tag100.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101.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102.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103.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104.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105.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106.xml><?xml version="1.0" encoding="utf-8"?>
<p:tagLst xmlns:p="http://schemas.openxmlformats.org/presentationml/2006/main">
  <p:tag name="TIMING" val="|0.3|0.4|0.3|0.4|0.3|0.3"/>
</p:tagLst>
</file>

<file path=ppt/tags/tag107.xml><?xml version="1.0" encoding="utf-8"?>
<p:tagLst xmlns:p="http://schemas.openxmlformats.org/presentationml/2006/main">
  <p:tag name="TIMING" val="|0.3|0.3|0.4|0.3|0.4|0.4|0.7|0.6|0.6|0.5|0.3"/>
</p:tagLst>
</file>

<file path=ppt/tags/tag108.xml><?xml version="1.0" encoding="utf-8"?>
<p:tagLst xmlns:p="http://schemas.openxmlformats.org/presentationml/2006/main">
  <p:tag name="TIMING" val="|0.3|0.3|0.4|0.3|0.4|0.4|0.7|0.6|0.6|0.5|0.3"/>
</p:tagLst>
</file>

<file path=ppt/tags/tag109.xml><?xml version="1.0" encoding="utf-8"?>
<p:tagLst xmlns:p="http://schemas.openxmlformats.org/presentationml/2006/main">
  <p:tag name="TIMING" val="|0.3|0.3|0.4|0.3|0.4|0.4|0.7|0.6|0.6|0.5|0.3"/>
</p:tagLst>
</file>

<file path=ppt/tags/tag11.xml><?xml version="1.0" encoding="utf-8"?>
<p:tagLst xmlns:p="http://schemas.openxmlformats.org/presentationml/2006/main">
  <p:tag name="KSO_WM_DIAGRAM_VIRTUALLY_FRAME" val="{&quot;height&quot;:211.43236220472437,&quot;left&quot;:93.71133858267716,&quot;top&quot;:225.72976377952756,&quot;width&quot;:792.8670866141732}"/>
</p:tagLst>
</file>

<file path=ppt/tags/tag110.xml><?xml version="1.0" encoding="utf-8"?>
<p:tagLst xmlns:p="http://schemas.openxmlformats.org/presentationml/2006/main">
  <p:tag name="TIMING" val="|0.3|0.3|0.4|0.3|0.4|0.4|0.7|0.6|0.6|0.5|0.3"/>
</p:tagLst>
</file>

<file path=ppt/tags/tag111.xml><?xml version="1.0" encoding="utf-8"?>
<p:tagLst xmlns:p="http://schemas.openxmlformats.org/presentationml/2006/main">
  <p:tag name="TIMING" val="|0.3|0.3|0.4|0.3|0.4|0.4|0.7|0.6|0.6|0.5|0.3"/>
</p:tagLst>
</file>

<file path=ppt/tags/tag112.xml><?xml version="1.0" encoding="utf-8"?>
<p:tagLst xmlns:p="http://schemas.openxmlformats.org/presentationml/2006/main">
  <p:tag name="TIMING" val="|0.4|0.3|0.4|0.4|0.3|0.4|1|0.2|0.2"/>
</p:tagLst>
</file>

<file path=ppt/tags/tag113.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14.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15.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16.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17.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18.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19.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2.xml><?xml version="1.0" encoding="utf-8"?>
<p:tagLst xmlns:p="http://schemas.openxmlformats.org/presentationml/2006/main">
  <p:tag name="KSO_WM_DIAGRAM_VIRTUALLY_FRAME" val="{&quot;height&quot;:211.43236220472437,&quot;left&quot;:93.71133858267716,&quot;top&quot;:225.72976377952756,&quot;width&quot;:792.8670866141732}"/>
</p:tagLst>
</file>

<file path=ppt/tags/tag120.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21.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22.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23.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24.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25.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26.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27.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28.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29.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3.xml><?xml version="1.0" encoding="utf-8"?>
<p:tagLst xmlns:p="http://schemas.openxmlformats.org/presentationml/2006/main">
  <p:tag name="KSO_WM_DIAGRAM_VIRTUALLY_FRAME" val="{&quot;height&quot;:211.43236220472437,&quot;left&quot;:93.71133858267716,&quot;top&quot;:225.72976377952756,&quot;width&quot;:792.8670866141732}"/>
</p:tagLst>
</file>

<file path=ppt/tags/tag130.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31.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32.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33.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34.xml><?xml version="1.0" encoding="utf-8"?>
<p:tagLst xmlns:p="http://schemas.openxmlformats.org/presentationml/2006/main">
  <p:tag name="KSO_WM_DIAGRAM_VIRTUALLY_FRAME" val="{&quot;height&quot;:226.9497637795276,&quot;left&quot;:109.96417322834645,&quot;top&quot;:122.23409448818897,&quot;width&quot;:739.7103937007874}"/>
</p:tagLst>
</file>

<file path=ppt/tags/tag135.xml><?xml version="1.0" encoding="utf-8"?>
<p:tagLst xmlns:p="http://schemas.openxmlformats.org/presentationml/2006/main">
  <p:tag name="TIMING" val="|0.3|0.3|0.3|0.4|0.3|0.4|0.4|0.4"/>
</p:tagLst>
</file>

<file path=ppt/tags/tag136.xml><?xml version="1.0" encoding="utf-8"?>
<p:tagLst xmlns:p="http://schemas.openxmlformats.org/presentationml/2006/main">
  <p:tag name="TIMING" val="|0.4|0.4|0.3|0.4|0.3|0.4|0.4|0.3|0.5|0.4|0.3|0.3|0.3"/>
</p:tagLst>
</file>

<file path=ppt/tags/tag137.xml><?xml version="1.0" encoding="utf-8"?>
<p:tagLst xmlns:p="http://schemas.openxmlformats.org/presentationml/2006/main">
  <p:tag name="KSO_WM_DIAGRAM_VIRTUALLY_FRAME" val="{&quot;height&quot;:309.1031496062992,&quot;left&quot;:28.934251968503936,&quot;top&quot;:141.1,&quot;width&quot;:902.2918897637795}"/>
</p:tagLst>
</file>

<file path=ppt/tags/tag138.xml><?xml version="1.0" encoding="utf-8"?>
<p:tagLst xmlns:p="http://schemas.openxmlformats.org/presentationml/2006/main">
  <p:tag name="KSO_WM_DIAGRAM_VIRTUALLY_FRAME" val="{&quot;height&quot;:309.1031496062992,&quot;left&quot;:28.934251968503936,&quot;top&quot;:141.1,&quot;width&quot;:902.2918897637795}"/>
</p:tagLst>
</file>

<file path=ppt/tags/tag139.xml><?xml version="1.0" encoding="utf-8"?>
<p:tagLst xmlns:p="http://schemas.openxmlformats.org/presentationml/2006/main">
  <p:tag name="KSO_WM_DIAGRAM_VIRTUALLY_FRAME" val="{&quot;height&quot;:309.1031496062992,&quot;left&quot;:28.934251968503936,&quot;top&quot;:141.1,&quot;width&quot;:902.2918897637795}"/>
</p:tagLst>
</file>

<file path=ppt/tags/tag14.xml><?xml version="1.0" encoding="utf-8"?>
<p:tagLst xmlns:p="http://schemas.openxmlformats.org/presentationml/2006/main">
  <p:tag name="KSO_WM_DIAGRAM_VIRTUALLY_FRAME" val="{&quot;height&quot;:211.43236220472437,&quot;left&quot;:93.71133858267716,&quot;top&quot;:225.72976377952756,&quot;width&quot;:792.8670866141732}"/>
</p:tagLst>
</file>

<file path=ppt/tags/tag140.xml><?xml version="1.0" encoding="utf-8"?>
<p:tagLst xmlns:p="http://schemas.openxmlformats.org/presentationml/2006/main">
  <p:tag name="KSO_WM_DIAGRAM_VIRTUALLY_FRAME" val="{&quot;height&quot;:309.1031496062992,&quot;left&quot;:28.934251968503936,&quot;top&quot;:141.1,&quot;width&quot;:902.2918897637795}"/>
</p:tagLst>
</file>

<file path=ppt/tags/tag141.xml><?xml version="1.0" encoding="utf-8"?>
<p:tagLst xmlns:p="http://schemas.openxmlformats.org/presentationml/2006/main">
  <p:tag name="KSO_WM_DIAGRAM_VIRTUALLY_FRAME" val="{&quot;height&quot;:309.1031496062992,&quot;left&quot;:28.934251968503936,&quot;top&quot;:141.1,&quot;width&quot;:902.2918897637795}"/>
</p:tagLst>
</file>

<file path=ppt/tags/tag142.xml><?xml version="1.0" encoding="utf-8"?>
<p:tagLst xmlns:p="http://schemas.openxmlformats.org/presentationml/2006/main">
  <p:tag name="KSO_WM_DIAGRAM_VIRTUALLY_FRAME" val="{&quot;height&quot;:309.1031496062992,&quot;left&quot;:28.934251968503936,&quot;top&quot;:141.1,&quot;width&quot;:902.2918897637795}"/>
</p:tagLst>
</file>

<file path=ppt/tags/tag143.xml><?xml version="1.0" encoding="utf-8"?>
<p:tagLst xmlns:p="http://schemas.openxmlformats.org/presentationml/2006/main">
  <p:tag name="KSO_WM_DIAGRAM_VIRTUALLY_FRAME" val="{&quot;height&quot;:309.1031496062992,&quot;left&quot;:28.934251968503936,&quot;top&quot;:141.1,&quot;width&quot;:902.2918897637795}"/>
</p:tagLst>
</file>

<file path=ppt/tags/tag144.xml><?xml version="1.0" encoding="utf-8"?>
<p:tagLst xmlns:p="http://schemas.openxmlformats.org/presentationml/2006/main">
  <p:tag name="KSO_WM_DIAGRAM_VIRTUALLY_FRAME" val="{&quot;height&quot;:309.1031496062992,&quot;left&quot;:28.934251968503936,&quot;top&quot;:141.1,&quot;width&quot;:902.2918897637795}"/>
</p:tagLst>
</file>

<file path=ppt/tags/tag145.xml><?xml version="1.0" encoding="utf-8"?>
<p:tagLst xmlns:p="http://schemas.openxmlformats.org/presentationml/2006/main">
  <p:tag name="KSO_WM_DIAGRAM_VIRTUALLY_FRAME" val="{&quot;height&quot;:309.1031496062992,&quot;left&quot;:28.934251968503936,&quot;top&quot;:141.1,&quot;width&quot;:902.2918897637795}"/>
</p:tagLst>
</file>

<file path=ppt/tags/tag146.xml><?xml version="1.0" encoding="utf-8"?>
<p:tagLst xmlns:p="http://schemas.openxmlformats.org/presentationml/2006/main">
  <p:tag name="KSO_WM_DIAGRAM_VIRTUALLY_FRAME" val="{&quot;height&quot;:309.1031496062992,&quot;left&quot;:28.934251968503936,&quot;top&quot;:141.1,&quot;width&quot;:902.2918897637795}"/>
</p:tagLst>
</file>

<file path=ppt/tags/tag147.xml><?xml version="1.0" encoding="utf-8"?>
<p:tagLst xmlns:p="http://schemas.openxmlformats.org/presentationml/2006/main">
  <p:tag name="KSO_WM_DIAGRAM_VIRTUALLY_FRAME" val="{&quot;height&quot;:309.1031496062992,&quot;left&quot;:28.934251968503936,&quot;top&quot;:141.1,&quot;width&quot;:902.2918897637795}"/>
</p:tagLst>
</file>

<file path=ppt/tags/tag148.xml><?xml version="1.0" encoding="utf-8"?>
<p:tagLst xmlns:p="http://schemas.openxmlformats.org/presentationml/2006/main">
  <p:tag name="KSO_WM_DIAGRAM_VIRTUALLY_FRAME" val="{&quot;height&quot;:309.1031496062992,&quot;left&quot;:28.934251968503936,&quot;top&quot;:141.1,&quot;width&quot;:902.2918897637795}"/>
</p:tagLst>
</file>

<file path=ppt/tags/tag149.xml><?xml version="1.0" encoding="utf-8"?>
<p:tagLst xmlns:p="http://schemas.openxmlformats.org/presentationml/2006/main">
  <p:tag name="KSO_WM_DIAGRAM_VIRTUALLY_FRAME" val="{&quot;height&quot;:309.1031496062992,&quot;left&quot;:28.934251968503936,&quot;top&quot;:141.1,&quot;width&quot;:902.2918897637795}"/>
</p:tagLst>
</file>

<file path=ppt/tags/tag15.xml><?xml version="1.0" encoding="utf-8"?>
<p:tagLst xmlns:p="http://schemas.openxmlformats.org/presentationml/2006/main">
  <p:tag name="KSO_WM_DIAGRAM_VIRTUALLY_FRAME" val="{&quot;height&quot;:211.43236220472437,&quot;left&quot;:93.71133858267716,&quot;top&quot;:225.72976377952756,&quot;width&quot;:792.8670866141732}"/>
</p:tagLst>
</file>

<file path=ppt/tags/tag150.xml><?xml version="1.0" encoding="utf-8"?>
<p:tagLst xmlns:p="http://schemas.openxmlformats.org/presentationml/2006/main">
  <p:tag name="KSO_WM_DIAGRAM_VIRTUALLY_FRAME" val="{&quot;height&quot;:309.1031496062992,&quot;left&quot;:28.934251968503936,&quot;top&quot;:141.1,&quot;width&quot;:902.2918897637795}"/>
</p:tagLst>
</file>

<file path=ppt/tags/tag151.xml><?xml version="1.0" encoding="utf-8"?>
<p:tagLst xmlns:p="http://schemas.openxmlformats.org/presentationml/2006/main">
  <p:tag name="TIMING" val="|0.3|0.2|0.2|0.3|0.2|0.3"/>
</p:tagLst>
</file>

<file path=ppt/tags/tag152.xml><?xml version="1.0" encoding="utf-8"?>
<p:tagLst xmlns:p="http://schemas.openxmlformats.org/presentationml/2006/main">
  <p:tag name="TIMING" val="|0.1|0.4|0.7"/>
</p:tagLst>
</file>

<file path=ppt/tags/tag153.xml><?xml version="1.0" encoding="utf-8"?>
<p:tagLst xmlns:p="http://schemas.openxmlformats.org/presentationml/2006/main">
  <p:tag name="commondata" val="eyJoZGlkIjoiZDA3ZDQwMmNiOWFlYzZjYTcwOWJiZGQ0YTA5ODBmZGUifQ=="/>
</p:tagLst>
</file>

<file path=ppt/tags/tag16.xml><?xml version="1.0" encoding="utf-8"?>
<p:tagLst xmlns:p="http://schemas.openxmlformats.org/presentationml/2006/main">
  <p:tag name="KSO_WM_DIAGRAM_VIRTUALLY_FRAME" val="{&quot;height&quot;:211.43236220472437,&quot;left&quot;:93.71133858267716,&quot;top&quot;:225.72976377952756,&quot;width&quot;:792.8670866141732}"/>
</p:tagLst>
</file>

<file path=ppt/tags/tag17.xml><?xml version="1.0" encoding="utf-8"?>
<p:tagLst xmlns:p="http://schemas.openxmlformats.org/presentationml/2006/main">
  <p:tag name="KSO_WM_DIAGRAM_VIRTUALLY_FRAME" val="{&quot;height&quot;:211.43236220472437,&quot;left&quot;:93.71133858267716,&quot;top&quot;:225.72976377952756,&quot;width&quot;:792.8670866141732}"/>
</p:tagLst>
</file>

<file path=ppt/tags/tag18.xml><?xml version="1.0" encoding="utf-8"?>
<p:tagLst xmlns:p="http://schemas.openxmlformats.org/presentationml/2006/main">
  <p:tag name="TIMING" val="|0.4|0.6|0.5|0.5|0.5"/>
</p:tagLst>
</file>

<file path=ppt/tags/tag19.xml><?xml version="1.0" encoding="utf-8"?>
<p:tagLst xmlns:p="http://schemas.openxmlformats.org/presentationml/2006/main">
  <p:tag name="KSO_WM_DIAGRAM_VIRTUALLY_FRAME" val="{&quot;height&quot;:354.2,&quot;left&quot;:25.45,&quot;top&quot;:119.1,&quot;width&quot;:884.5500143502331}"/>
</p:tagLst>
</file>

<file path=ppt/tags/tag2.xml><?xml version="1.0" encoding="utf-8"?>
<p:tagLst xmlns:p="http://schemas.openxmlformats.org/presentationml/2006/main">
  <p:tag name="KSO_WM_DIAGRAM_VIRTUALLY_FRAME" val="{&quot;height&quot;:211.43236220472437,&quot;left&quot;:93.71133858267716,&quot;top&quot;:225.72976377952756,&quot;width&quot;:792.8670866141732}"/>
</p:tagLst>
</file>

<file path=ppt/tags/tag20.xml><?xml version="1.0" encoding="utf-8"?>
<p:tagLst xmlns:p="http://schemas.openxmlformats.org/presentationml/2006/main">
  <p:tag name="KSO_WM_DIAGRAM_VIRTUALLY_FRAME" val="{&quot;height&quot;:354.2,&quot;left&quot;:25.45,&quot;top&quot;:119.1,&quot;width&quot;:884.5500143502331}"/>
</p:tagLst>
</file>

<file path=ppt/tags/tag21.xml><?xml version="1.0" encoding="utf-8"?>
<p:tagLst xmlns:p="http://schemas.openxmlformats.org/presentationml/2006/main">
  <p:tag name="KSO_WM_DIAGRAM_VIRTUALLY_FRAME" val="{&quot;height&quot;:354.2,&quot;left&quot;:25.45,&quot;top&quot;:119.1,&quot;width&quot;:884.5500143502331}"/>
</p:tagLst>
</file>

<file path=ppt/tags/tag22.xml><?xml version="1.0" encoding="utf-8"?>
<p:tagLst xmlns:p="http://schemas.openxmlformats.org/presentationml/2006/main">
  <p:tag name="KSO_WM_DIAGRAM_VIRTUALLY_FRAME" val="{&quot;height&quot;:354.2,&quot;left&quot;:25.45,&quot;top&quot;:119.1,&quot;width&quot;:884.5500143502331}"/>
</p:tagLst>
</file>

<file path=ppt/tags/tag23.xml><?xml version="1.0" encoding="utf-8"?>
<p:tagLst xmlns:p="http://schemas.openxmlformats.org/presentationml/2006/main">
  <p:tag name="KSO_WM_DIAGRAM_VIRTUALLY_FRAME" val="{&quot;height&quot;:354.2,&quot;left&quot;:25.45,&quot;top&quot;:119.1,&quot;width&quot;:884.5500143502331}"/>
</p:tagLst>
</file>

<file path=ppt/tags/tag24.xml><?xml version="1.0" encoding="utf-8"?>
<p:tagLst xmlns:p="http://schemas.openxmlformats.org/presentationml/2006/main">
  <p:tag name="KSO_WM_DIAGRAM_VIRTUALLY_FRAME" val="{&quot;height&quot;:354.2,&quot;left&quot;:25.45,&quot;top&quot;:119.1,&quot;width&quot;:884.5500143502331}"/>
</p:tagLst>
</file>

<file path=ppt/tags/tag25.xml><?xml version="1.0" encoding="utf-8"?>
<p:tagLst xmlns:p="http://schemas.openxmlformats.org/presentationml/2006/main">
  <p:tag name="KSO_WM_DIAGRAM_VIRTUALLY_FRAME" val="{&quot;height&quot;:354.2,&quot;left&quot;:25.45,&quot;top&quot;:119.1,&quot;width&quot;:884.5500143502331}"/>
</p:tagLst>
</file>

<file path=ppt/tags/tag26.xml><?xml version="1.0" encoding="utf-8"?>
<p:tagLst xmlns:p="http://schemas.openxmlformats.org/presentationml/2006/main">
  <p:tag name="KSO_WM_DIAGRAM_VIRTUALLY_FRAME" val="{&quot;height&quot;:354.2,&quot;left&quot;:25.45,&quot;top&quot;:119.1,&quot;width&quot;:884.5500143502331}"/>
</p:tagLst>
</file>

<file path=ppt/tags/tag27.xml><?xml version="1.0" encoding="utf-8"?>
<p:tagLst xmlns:p="http://schemas.openxmlformats.org/presentationml/2006/main">
  <p:tag name="KSO_WM_DIAGRAM_VIRTUALLY_FRAME" val="{&quot;height&quot;:354.2,&quot;left&quot;:25.45,&quot;top&quot;:119.1,&quot;width&quot;:884.5500143502331}"/>
</p:tagLst>
</file>

<file path=ppt/tags/tag28.xml><?xml version="1.0" encoding="utf-8"?>
<p:tagLst xmlns:p="http://schemas.openxmlformats.org/presentationml/2006/main">
  <p:tag name="KSO_WM_DIAGRAM_VIRTUALLY_FRAME" val="{&quot;height&quot;:354.2,&quot;left&quot;:25.45,&quot;top&quot;:119.1,&quot;width&quot;:884.5500143502331}"/>
</p:tagLst>
</file>

<file path=ppt/tags/tag29.xml><?xml version="1.0" encoding="utf-8"?>
<p:tagLst xmlns:p="http://schemas.openxmlformats.org/presentationml/2006/main">
  <p:tag name="KSO_WM_DIAGRAM_VIRTUALLY_FRAME" val="{&quot;height&quot;:354.2,&quot;left&quot;:25.45,&quot;top&quot;:119.1,&quot;width&quot;:884.5500143502331}"/>
</p:tagLst>
</file>

<file path=ppt/tags/tag3.xml><?xml version="1.0" encoding="utf-8"?>
<p:tagLst xmlns:p="http://schemas.openxmlformats.org/presentationml/2006/main">
  <p:tag name="KSO_WM_DIAGRAM_VIRTUALLY_FRAME" val="{&quot;height&quot;:211.43236220472437,&quot;left&quot;:93.71133858267716,&quot;top&quot;:225.72976377952756,&quot;width&quot;:792.8670866141732}"/>
</p:tagLst>
</file>

<file path=ppt/tags/tag30.xml><?xml version="1.0" encoding="utf-8"?>
<p:tagLst xmlns:p="http://schemas.openxmlformats.org/presentationml/2006/main">
  <p:tag name="KSO_WM_DIAGRAM_VIRTUALLY_FRAME" val="{&quot;height&quot;:354.2,&quot;left&quot;:25.45,&quot;top&quot;:119.1,&quot;width&quot;:884.5500143502331}"/>
</p:tagLst>
</file>

<file path=ppt/tags/tag31.xml><?xml version="1.0" encoding="utf-8"?>
<p:tagLst xmlns:p="http://schemas.openxmlformats.org/presentationml/2006/main">
  <p:tag name="KSO_WM_DIAGRAM_VIRTUALLY_FRAME" val="{&quot;height&quot;:354.2,&quot;left&quot;:25.45,&quot;top&quot;:119.1,&quot;width&quot;:884.5500143502331}"/>
</p:tagLst>
</file>

<file path=ppt/tags/tag32.xml><?xml version="1.0" encoding="utf-8"?>
<p:tagLst xmlns:p="http://schemas.openxmlformats.org/presentationml/2006/main">
  <p:tag name="KSO_WM_DIAGRAM_VIRTUALLY_FRAME" val="{&quot;height&quot;:354.2,&quot;left&quot;:25.45,&quot;top&quot;:119.1,&quot;width&quot;:884.5500143502331}"/>
</p:tagLst>
</file>

<file path=ppt/tags/tag33.xml><?xml version="1.0" encoding="utf-8"?>
<p:tagLst xmlns:p="http://schemas.openxmlformats.org/presentationml/2006/main">
  <p:tag name="KSO_WM_DIAGRAM_VIRTUALLY_FRAME" val="{&quot;height&quot;:354.2,&quot;left&quot;:25.45,&quot;top&quot;:119.1,&quot;width&quot;:884.5500143502331}"/>
</p:tagLst>
</file>

<file path=ppt/tags/tag34.xml><?xml version="1.0" encoding="utf-8"?>
<p:tagLst xmlns:p="http://schemas.openxmlformats.org/presentationml/2006/main">
  <p:tag name="KSO_WM_DIAGRAM_VIRTUALLY_FRAME" val="{&quot;height&quot;:354.2,&quot;left&quot;:25.45,&quot;top&quot;:119.1,&quot;width&quot;:884.5500143502331}"/>
</p:tagLst>
</file>

<file path=ppt/tags/tag35.xml><?xml version="1.0" encoding="utf-8"?>
<p:tagLst xmlns:p="http://schemas.openxmlformats.org/presentationml/2006/main">
  <p:tag name="KSO_WM_DIAGRAM_VIRTUALLY_FRAME" val="{&quot;height&quot;:354.2,&quot;left&quot;:25.45,&quot;top&quot;:119.1,&quot;width&quot;:884.5500143502331}"/>
</p:tagLst>
</file>

<file path=ppt/tags/tag36.xml><?xml version="1.0" encoding="utf-8"?>
<p:tagLst xmlns:p="http://schemas.openxmlformats.org/presentationml/2006/main">
  <p:tag name="KSO_WM_DIAGRAM_VIRTUALLY_FRAME" val="{&quot;height&quot;:354.2,&quot;left&quot;:25.45,&quot;top&quot;:119.1,&quot;width&quot;:884.5500143502331}"/>
</p:tagLst>
</file>

<file path=ppt/tags/tag37.xml><?xml version="1.0" encoding="utf-8"?>
<p:tagLst xmlns:p="http://schemas.openxmlformats.org/presentationml/2006/main">
  <p:tag name="KSO_WM_DIAGRAM_VIRTUALLY_FRAME" val="{&quot;height&quot;:354.2,&quot;left&quot;:25.45,&quot;top&quot;:119.1,&quot;width&quot;:884.5500143502331}"/>
</p:tagLst>
</file>

<file path=ppt/tags/tag38.xml><?xml version="1.0" encoding="utf-8"?>
<p:tagLst xmlns:p="http://schemas.openxmlformats.org/presentationml/2006/main">
  <p:tag name="KSO_WM_DIAGRAM_VIRTUALLY_FRAME" val="{&quot;height&quot;:354.2,&quot;left&quot;:25.45,&quot;top&quot;:119.1,&quot;width&quot;:884.5500143502331}"/>
</p:tagLst>
</file>

<file path=ppt/tags/tag39.xml><?xml version="1.0" encoding="utf-8"?>
<p:tagLst xmlns:p="http://schemas.openxmlformats.org/presentationml/2006/main">
  <p:tag name="KSO_WM_DIAGRAM_VIRTUALLY_FRAME" val="{&quot;height&quot;:354.2,&quot;left&quot;:25.45,&quot;top&quot;:119.1,&quot;width&quot;:884.5500143502331}"/>
</p:tagLst>
</file>

<file path=ppt/tags/tag4.xml><?xml version="1.0" encoding="utf-8"?>
<p:tagLst xmlns:p="http://schemas.openxmlformats.org/presentationml/2006/main">
  <p:tag name="KSO_WM_DIAGRAM_VIRTUALLY_FRAME" val="{&quot;height&quot;:211.43236220472437,&quot;left&quot;:93.71133858267716,&quot;top&quot;:225.72976377952756,&quot;width&quot;:792.8670866141732}"/>
</p:tagLst>
</file>

<file path=ppt/tags/tag40.xml><?xml version="1.0" encoding="utf-8"?>
<p:tagLst xmlns:p="http://schemas.openxmlformats.org/presentationml/2006/main">
  <p:tag name="KSO_WM_DIAGRAM_VIRTUALLY_FRAME" val="{&quot;height&quot;:354.2,&quot;left&quot;:25.45,&quot;top&quot;:119.1,&quot;width&quot;:884.5500143502331}"/>
</p:tagLst>
</file>

<file path=ppt/tags/tag41.xml><?xml version="1.0" encoding="utf-8"?>
<p:tagLst xmlns:p="http://schemas.openxmlformats.org/presentationml/2006/main">
  <p:tag name="KSO_WM_DIAGRAM_VIRTUALLY_FRAME" val="{&quot;height&quot;:354.2,&quot;left&quot;:25.45,&quot;top&quot;:119.1,&quot;width&quot;:884.5500143502331}"/>
</p:tagLst>
</file>

<file path=ppt/tags/tag42.xml><?xml version="1.0" encoding="utf-8"?>
<p:tagLst xmlns:p="http://schemas.openxmlformats.org/presentationml/2006/main">
  <p:tag name="KSO_WM_DIAGRAM_VIRTUALLY_FRAME" val="{&quot;height&quot;:354.2,&quot;left&quot;:25.45,&quot;top&quot;:119.1,&quot;width&quot;:884.5500143502331}"/>
</p:tagLst>
</file>

<file path=ppt/tags/tag43.xml><?xml version="1.0" encoding="utf-8"?>
<p:tagLst xmlns:p="http://schemas.openxmlformats.org/presentationml/2006/main">
  <p:tag name="TIMING" val="|0.4|0.5|0.5|0.4|0.5|0.7|0.4|0.4|0.4|0.3|0.5"/>
</p:tagLst>
</file>

<file path=ppt/tags/tag44.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45.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46.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47.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48.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49.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5.xml><?xml version="1.0" encoding="utf-8"?>
<p:tagLst xmlns:p="http://schemas.openxmlformats.org/presentationml/2006/main">
  <p:tag name="KSO_WM_DIAGRAM_VIRTUALLY_FRAME" val="{&quot;height&quot;:211.43236220472437,&quot;left&quot;:93.71133858267716,&quot;top&quot;:225.72976377952756,&quot;width&quot;:792.8670866141732}"/>
</p:tagLst>
</file>

<file path=ppt/tags/tag50.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51.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52.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53.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54.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55.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56.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57.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58.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59.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6.xml><?xml version="1.0" encoding="utf-8"?>
<p:tagLst xmlns:p="http://schemas.openxmlformats.org/presentationml/2006/main">
  <p:tag name="KSO_WM_DIAGRAM_VIRTUALLY_FRAME" val="{&quot;height&quot;:211.43236220472437,&quot;left&quot;:93.71133858267716,&quot;top&quot;:225.72976377952756,&quot;width&quot;:792.8670866141732}"/>
</p:tagLst>
</file>

<file path=ppt/tags/tag60.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61.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62.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63.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64.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65.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66.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67.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68.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69.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7.xml><?xml version="1.0" encoding="utf-8"?>
<p:tagLst xmlns:p="http://schemas.openxmlformats.org/presentationml/2006/main">
  <p:tag name="KSO_WM_DIAGRAM_VIRTUALLY_FRAME" val="{&quot;height&quot;:211.43236220472437,&quot;left&quot;:93.71133858267716,&quot;top&quot;:225.72976377952756,&quot;width&quot;:792.8670866141732}"/>
</p:tagLst>
</file>

<file path=ppt/tags/tag70.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71.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72.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73.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74.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75.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76.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77.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78.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79.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8.xml><?xml version="1.0" encoding="utf-8"?>
<p:tagLst xmlns:p="http://schemas.openxmlformats.org/presentationml/2006/main">
  <p:tag name="KSO_WM_DIAGRAM_VIRTUALLY_FRAME" val="{&quot;height&quot;:211.43236220472437,&quot;left&quot;:93.71133858267716,&quot;top&quot;:225.72976377952756,&quot;width&quot;:792.8670866141732}"/>
</p:tagLst>
</file>

<file path=ppt/tags/tag80.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81.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82.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83.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84.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85.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86.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87.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88.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89.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9.xml><?xml version="1.0" encoding="utf-8"?>
<p:tagLst xmlns:p="http://schemas.openxmlformats.org/presentationml/2006/main">
  <p:tag name="KSO_WM_DIAGRAM_VIRTUALLY_FRAME" val="{&quot;height&quot;:211.43236220472437,&quot;left&quot;:93.71133858267716,&quot;top&quot;:225.72976377952756,&quot;width&quot;:792.8670866141732}"/>
</p:tagLst>
</file>

<file path=ppt/tags/tag90.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91.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92.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93.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94.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95.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96.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97.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98.xml><?xml version="1.0" encoding="utf-8"?>
<p:tagLst xmlns:p="http://schemas.openxmlformats.org/presentationml/2006/main">
  <p:tag name="KSO_WM_DIAGRAM_VIRTUALLY_FRAME" val="{&quot;height&quot;:571.1566141732283,&quot;left&quot;:33.04173228346458,&quot;top&quot;:61.17645669291338,&quot;width&quot;:983.4505511811024}"/>
</p:tagLst>
</file>

<file path=ppt/tags/tag99.xml><?xml version="1.0" encoding="utf-8"?>
<p:tagLst xmlns:p="http://schemas.openxmlformats.org/presentationml/2006/main">
  <p:tag name="KSO_WM_DIAGRAM_VIRTUALLY_FRAME" val="{&quot;height&quot;:571.1566141732283,&quot;left&quot;:33.04173228346458,&quot;top&quot;:61.17645669291338,&quot;width&quot;:983.450551181102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r2l3oxx">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2420</Words>
  <Application>WPS 演示</Application>
  <PresentationFormat>自定义</PresentationFormat>
  <Paragraphs>255</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20</vt:i4>
      </vt:variant>
    </vt:vector>
  </HeadingPairs>
  <TitlesOfParts>
    <vt:vector size="32" baseType="lpstr">
      <vt:lpstr>Arial</vt:lpstr>
      <vt:lpstr>宋体</vt:lpstr>
      <vt:lpstr>Wingdings</vt:lpstr>
      <vt:lpstr>Helvetica</vt:lpstr>
      <vt:lpstr>微软雅黑</vt:lpstr>
      <vt:lpstr>汉仪旗黑-55简</vt:lpstr>
      <vt:lpstr>Arial Unicode MS</vt:lpstr>
      <vt:lpstr>Calibri</vt:lpstr>
      <vt:lpstr>华文行楷</vt:lpstr>
      <vt:lpstr>华文新魏</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绿色圆点</dc:title>
  <dc:creator>第一PPT</dc:creator>
  <cp:keywords>www.1ppt.com</cp:keywords>
  <dc:description>www.1ppt.com</dc:description>
  <cp:lastModifiedBy>怀.瑾.</cp:lastModifiedBy>
  <cp:revision>5</cp:revision>
  <dcterms:created xsi:type="dcterms:W3CDTF">2024-07-12T08:11:00Z</dcterms:created>
  <dcterms:modified xsi:type="dcterms:W3CDTF">2024-07-12T13:08:39Z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A9A917356A9E47FBBE3897B19D0B93DE_13</vt:lpwstr>
  </property>
  <property fmtid="{D5CDD505-2E9C-101B-9397-08002B2CF9AE}" pid="3" name="KSOProductBuildVer">
    <vt:lpwstr>2052-12.1.0.16929</vt:lpwstr>
  </property>
</Properties>
</file>