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78" r:id="rId2"/>
    <p:sldId id="257" r:id="rId3"/>
    <p:sldId id="379" r:id="rId4"/>
    <p:sldId id="380" r:id="rId5"/>
    <p:sldId id="381" r:id="rId6"/>
    <p:sldId id="389" r:id="rId7"/>
    <p:sldId id="394" r:id="rId8"/>
    <p:sldId id="387" r:id="rId9"/>
    <p:sldId id="388" r:id="rId10"/>
    <p:sldId id="391" r:id="rId11"/>
    <p:sldId id="390" r:id="rId12"/>
    <p:sldId id="392" r:id="rId13"/>
    <p:sldId id="393" r:id="rId14"/>
    <p:sldId id="382" r:id="rId15"/>
    <p:sldId id="384" r:id="rId16"/>
    <p:sldId id="385" r:id="rId17"/>
    <p:sldId id="386" r:id="rId18"/>
    <p:sldId id="38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547"/>
    <a:srgbClr val="0B203D"/>
    <a:srgbClr val="F3C03F"/>
    <a:srgbClr val="E0A4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2" autoAdjust="0"/>
    <p:restoredTop sz="94660"/>
  </p:normalViewPr>
  <p:slideViewPr>
    <p:cSldViewPr>
      <p:cViewPr varScale="1">
        <p:scale>
          <a:sx n="143" d="100"/>
          <a:sy n="143" d="100"/>
        </p:scale>
        <p:origin x="-11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C99FD-3124-4BAE-BDEC-6DC0C66484C6}" type="datetimeFigureOut">
              <a:rPr lang="hr-HR" smtClean="0"/>
              <a:t>20.4.2015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BDB10-AD5A-47B9-BE34-A4DD7D252074}" type="slidenum">
              <a:rPr lang="hr-HR" smtClean="0"/>
              <a:t>‹#›</a:t>
            </a:fld>
            <a:endParaRPr lang="hr-HR"/>
          </a:p>
        </p:txBody>
      </p:sp>
    </p:spTree>
    <p:extLst>
      <p:ext uri="{BB962C8B-B14F-4D97-AF65-F5344CB8AC3E}">
        <p14:creationId xmlns:p14="http://schemas.microsoft.com/office/powerpoint/2010/main" val="323450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r-HR" dirty="0" smtClean="0"/>
              <a:t>Na stranici http://www.microsoftvirtualacademy.com</a:t>
            </a:r>
            <a:r>
              <a:rPr lang="en-US" smtClean="0"/>
              <a:t> </a:t>
            </a:r>
            <a:r>
              <a:rPr lang="hr-HR" smtClean="0"/>
              <a:t>naći relevantne treninge i kopirati linkove sa nazivom treninga.</a:t>
            </a:r>
            <a:endParaRPr lang="hr-HR"/>
          </a:p>
        </p:txBody>
      </p:sp>
      <p:sp>
        <p:nvSpPr>
          <p:cNvPr id="4" name="Slide Number Placeholder 3"/>
          <p:cNvSpPr>
            <a:spLocks noGrp="1"/>
          </p:cNvSpPr>
          <p:nvPr>
            <p:ph type="sldNum" sz="quarter" idx="10"/>
          </p:nvPr>
        </p:nvSpPr>
        <p:spPr/>
        <p:txBody>
          <a:bodyPr/>
          <a:lstStyle/>
          <a:p>
            <a:fld id="{1DDBDB10-AD5A-47B9-BE34-A4DD7D252074}" type="slidenum">
              <a:rPr lang="hr-HR" smtClean="0"/>
              <a:t>17</a:t>
            </a:fld>
            <a:endParaRPr lang="hr-HR"/>
          </a:p>
        </p:txBody>
      </p:sp>
    </p:spTree>
    <p:extLst>
      <p:ext uri="{BB962C8B-B14F-4D97-AF65-F5344CB8AC3E}">
        <p14:creationId xmlns:p14="http://schemas.microsoft.com/office/powerpoint/2010/main" val="4136149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rgbClr val="0070C0"/>
                </a:solidFill>
              </a:defRPr>
            </a:lvl1pPr>
          </a:lstStyle>
          <a:p>
            <a:r>
              <a:rPr lang="en-US" smtClean="0"/>
              <a:t>Click to edit Master title style</a:t>
            </a:r>
            <a:endParaRPr lang="en-CA"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6"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23279460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Q&amp;A">
    <p:bg>
      <p:bgPr>
        <a:solidFill>
          <a:srgbClr val="0070C0"/>
        </a:solidFill>
        <a:effectLst/>
      </p:bgPr>
    </p:bg>
    <p:spTree>
      <p:nvGrpSpPr>
        <p:cNvPr id="1" name=""/>
        <p:cNvGrpSpPr/>
        <p:nvPr/>
      </p:nvGrpSpPr>
      <p:grpSpPr>
        <a:xfrm>
          <a:off x="0" y="0"/>
          <a:ext cx="0" cy="0"/>
          <a:chOff x="0" y="0"/>
          <a:chExt cx="0" cy="0"/>
        </a:xfrm>
      </p:grpSpPr>
      <p:pic>
        <p:nvPicPr>
          <p:cNvPr id="4"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
        <p:nvSpPr>
          <p:cNvPr id="5" name="Freeform 95"/>
          <p:cNvSpPr>
            <a:spLocks/>
          </p:cNvSpPr>
          <p:nvPr userDrawn="1"/>
        </p:nvSpPr>
        <p:spPr bwMode="black">
          <a:xfrm>
            <a:off x="2969201" y="1464294"/>
            <a:ext cx="2831523" cy="2296901"/>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3278" tIns="46639" rIns="93278" bIns="46639" numCol="1" anchor="t" anchorCtr="0" compatLnSpc="1">
            <a:prstTxWarp prst="textNoShape">
              <a:avLst/>
            </a:prstTxWarp>
          </a:bodyPr>
          <a:lstStyle/>
          <a:p>
            <a:endParaRPr lang="en-US" dirty="0">
              <a:solidFill>
                <a:schemeClr val="tx2"/>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819002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nCoin_slide">
    <p:spTree>
      <p:nvGrpSpPr>
        <p:cNvPr id="1" name=""/>
        <p:cNvGrpSpPr/>
        <p:nvPr/>
      </p:nvGrpSpPr>
      <p:grpSpPr>
        <a:xfrm>
          <a:off x="0" y="0"/>
          <a:ext cx="0" cy="0"/>
          <a:chOff x="0" y="0"/>
          <a:chExt cx="0" cy="0"/>
        </a:xfrm>
      </p:grpSpPr>
      <p:sp>
        <p:nvSpPr>
          <p:cNvPr id="10" name="Rectangle 9"/>
          <p:cNvSpPr/>
          <p:nvPr userDrawn="1"/>
        </p:nvSpPr>
        <p:spPr>
          <a:xfrm>
            <a:off x="4248472" y="267494"/>
            <a:ext cx="4572000" cy="4031873"/>
          </a:xfrm>
          <a:prstGeom prst="rect">
            <a:avLst/>
          </a:prstGeom>
        </p:spPr>
        <p:txBody>
          <a:bodyPr>
            <a:spAutoFit/>
          </a:bodyPr>
          <a:lstStyle/>
          <a:p>
            <a:pPr lvl="0"/>
            <a:r>
              <a:rPr lang="hr-HR" sz="3200" dirty="0" smtClean="0">
                <a:latin typeface="Segoe UI Light" pitchFamily="34" charset="0"/>
              </a:rPr>
              <a:t>Nagrađujemo vas sa </a:t>
            </a:r>
            <a:br>
              <a:rPr lang="hr-HR" sz="3200" dirty="0" smtClean="0">
                <a:latin typeface="Segoe UI Light" pitchFamily="34" charset="0"/>
              </a:rPr>
            </a:br>
            <a:r>
              <a:rPr lang="hr-HR" sz="3200" b="1" dirty="0" smtClean="0">
                <a:solidFill>
                  <a:schemeClr val="accent5"/>
                </a:solidFill>
                <a:latin typeface="Segoe UI Light" pitchFamily="34" charset="0"/>
              </a:rPr>
              <a:t>100 WinCoin </a:t>
            </a:r>
            <a:r>
              <a:rPr lang="hr-HR" sz="3200" dirty="0" smtClean="0">
                <a:latin typeface="Segoe UI Light" pitchFamily="34" charset="0"/>
              </a:rPr>
              <a:t>bodova što ste posjetili predavanje.</a:t>
            </a:r>
          </a:p>
          <a:p>
            <a:pPr lvl="0"/>
            <a:endParaRPr lang="hr-HR" sz="3200" dirty="0" smtClean="0">
              <a:latin typeface="Segoe UI Light" pitchFamily="34" charset="0"/>
            </a:endParaRPr>
          </a:p>
          <a:p>
            <a:pPr lvl="0"/>
            <a:r>
              <a:rPr lang="hr-HR" sz="3200" dirty="0" smtClean="0">
                <a:latin typeface="Segoe UI Light" pitchFamily="34" charset="0"/>
              </a:rPr>
              <a:t>Osvojite dodatnih </a:t>
            </a:r>
            <a:br>
              <a:rPr lang="hr-HR" sz="3200" dirty="0" smtClean="0">
                <a:latin typeface="Segoe UI Light" pitchFamily="34" charset="0"/>
              </a:rPr>
            </a:br>
            <a:r>
              <a:rPr lang="hr-HR" sz="3200" b="1" dirty="0" smtClean="0">
                <a:solidFill>
                  <a:schemeClr val="accent5"/>
                </a:solidFill>
                <a:latin typeface="Segoe UI Light" pitchFamily="34" charset="0"/>
              </a:rPr>
              <a:t>100 WinCoin</a:t>
            </a:r>
            <a:r>
              <a:rPr lang="hr-HR" sz="3200" dirty="0" smtClean="0">
                <a:solidFill>
                  <a:schemeClr val="accent5"/>
                </a:solidFill>
                <a:latin typeface="Segoe UI Light" pitchFamily="34" charset="0"/>
              </a:rPr>
              <a:t> </a:t>
            </a:r>
            <a:r>
              <a:rPr lang="hr-HR" sz="3200" dirty="0" smtClean="0">
                <a:latin typeface="Segoe UI Light" pitchFamily="34" charset="0"/>
              </a:rPr>
              <a:t>bodova ukoliko popunite službeni upitnik.</a:t>
            </a:r>
            <a:endParaRPr lang="en-US" sz="3200" dirty="0" smtClean="0">
              <a:latin typeface="Segoe UI Light" pitchFamily="34" charset="0"/>
            </a:endParaRPr>
          </a:p>
        </p:txBody>
      </p:sp>
      <p:sp>
        <p:nvSpPr>
          <p:cNvPr id="11" name="TextBox 10"/>
          <p:cNvSpPr txBox="1"/>
          <p:nvPr userDrawn="1"/>
        </p:nvSpPr>
        <p:spPr>
          <a:xfrm>
            <a:off x="395536" y="3171031"/>
            <a:ext cx="4176464" cy="1200329"/>
          </a:xfrm>
          <a:prstGeom prst="rect">
            <a:avLst/>
          </a:prstGeom>
          <a:noFill/>
        </p:spPr>
        <p:txBody>
          <a:bodyPr wrap="square" rtlCol="0">
            <a:spAutoFit/>
          </a:bodyPr>
          <a:lstStyle/>
          <a:p>
            <a:r>
              <a:rPr lang="hr-HR" sz="7200" dirty="0" smtClean="0">
                <a:solidFill>
                  <a:schemeClr val="accent5"/>
                </a:solidFill>
                <a:latin typeface="Segoe UI Light" pitchFamily="34" charset="0"/>
              </a:rPr>
              <a:t>HVALA!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014" y="411510"/>
            <a:ext cx="1895786" cy="1800200"/>
          </a:xfrm>
          <a:prstGeom prst="rect">
            <a:avLst/>
          </a:prstGeom>
        </p:spPr>
      </p:pic>
    </p:spTree>
    <p:extLst>
      <p:ext uri="{BB962C8B-B14F-4D97-AF65-F5344CB8AC3E}">
        <p14:creationId xmlns:p14="http://schemas.microsoft.com/office/powerpoint/2010/main" val="3151081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VA_slide">
    <p:spTree>
      <p:nvGrpSpPr>
        <p:cNvPr id="1" name=""/>
        <p:cNvGrpSpPr/>
        <p:nvPr/>
      </p:nvGrpSpPr>
      <p:grpSpPr>
        <a:xfrm>
          <a:off x="0" y="0"/>
          <a:ext cx="0" cy="0"/>
          <a:chOff x="0" y="0"/>
          <a:chExt cx="0" cy="0"/>
        </a:xfrm>
      </p:grpSpPr>
      <p:sp>
        <p:nvSpPr>
          <p:cNvPr id="11" name="TextBox 10"/>
          <p:cNvSpPr txBox="1"/>
          <p:nvPr userDrawn="1"/>
        </p:nvSpPr>
        <p:spPr>
          <a:xfrm>
            <a:off x="395536" y="195486"/>
            <a:ext cx="4176464" cy="1200329"/>
          </a:xfrm>
          <a:prstGeom prst="rect">
            <a:avLst/>
          </a:prstGeom>
          <a:noFill/>
        </p:spPr>
        <p:txBody>
          <a:bodyPr wrap="square" rtlCol="0">
            <a:spAutoFit/>
          </a:bodyPr>
          <a:lstStyle/>
          <a:p>
            <a:r>
              <a:rPr lang="en-US" sz="7200" dirty="0" smtClean="0">
                <a:solidFill>
                  <a:schemeClr val="accent5"/>
                </a:solidFill>
                <a:latin typeface="Segoe UI Light" pitchFamily="34" charset="0"/>
              </a:rPr>
              <a:t>MVA</a:t>
            </a:r>
            <a:endParaRPr lang="en-CA" sz="7200" dirty="0">
              <a:solidFill>
                <a:schemeClr val="accent5"/>
              </a:solidFill>
              <a:latin typeface="Segoe UI Light" pitchFamily="34" charset="0"/>
            </a:endParaRPr>
          </a:p>
        </p:txBody>
      </p:sp>
      <p:sp>
        <p:nvSpPr>
          <p:cNvPr id="15" name="Rectangle 1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
        <p:nvSpPr>
          <p:cNvPr id="3" name="Text Placeholder 2"/>
          <p:cNvSpPr>
            <a:spLocks noGrp="1"/>
          </p:cNvSpPr>
          <p:nvPr>
            <p:ph type="body" sz="quarter" idx="10"/>
          </p:nvPr>
        </p:nvSpPr>
        <p:spPr>
          <a:xfrm>
            <a:off x="249238" y="1395413"/>
            <a:ext cx="4467225" cy="29765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11"/>
          </p:nvPr>
        </p:nvSpPr>
        <p:spPr>
          <a:xfrm>
            <a:off x="5580063" y="484188"/>
            <a:ext cx="3168650" cy="3887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Tree>
    <p:extLst>
      <p:ext uri="{BB962C8B-B14F-4D97-AF65-F5344CB8AC3E}">
        <p14:creationId xmlns:p14="http://schemas.microsoft.com/office/powerpoint/2010/main" val="24939021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1448391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0070C0"/>
                </a:solidFill>
              </a:defRPr>
            </a:lvl1pPr>
          </a:lstStyle>
          <a:p>
            <a:r>
              <a:rPr lang="en-US" smtClean="0"/>
              <a:t>Click to edit Master title style</a:t>
            </a:r>
            <a:endParaRPr lang="en-CA"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CA"/>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45276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opyright">
    <p:bg>
      <p:bgPr>
        <a:solidFill>
          <a:srgbClr val="0070C0"/>
        </a:solidFill>
        <a:effectLst/>
      </p:bgPr>
    </p:bg>
    <p:spTree>
      <p:nvGrpSpPr>
        <p:cNvPr id="1" name=""/>
        <p:cNvGrpSpPr/>
        <p:nvPr/>
      </p:nvGrpSpPr>
      <p:grpSpPr>
        <a:xfrm>
          <a:off x="0" y="0"/>
          <a:ext cx="0" cy="0"/>
          <a:chOff x="0" y="0"/>
          <a:chExt cx="0" cy="0"/>
        </a:xfrm>
      </p:grpSpPr>
      <p:sp>
        <p:nvSpPr>
          <p:cNvPr id="6" name="Text Box 3"/>
          <p:cNvSpPr txBox="1">
            <a:spLocks noChangeArrowheads="1"/>
          </p:cNvSpPr>
          <p:nvPr userDrawn="1"/>
        </p:nvSpPr>
        <p:spPr bwMode="blackWhite">
          <a:xfrm>
            <a:off x="200763" y="4470283"/>
            <a:ext cx="8068991" cy="448059"/>
          </a:xfrm>
          <a:prstGeom prst="rect">
            <a:avLst/>
          </a:prstGeom>
          <a:noFill/>
          <a:ln w="12700">
            <a:noFill/>
            <a:miter lim="800000"/>
            <a:headEnd type="none" w="sm" len="sm"/>
            <a:tailEnd type="none" w="sm" len="sm"/>
          </a:ln>
          <a:effectLst/>
        </p:spPr>
        <p:txBody>
          <a:bodyPr vert="horz" wrap="square" lIns="134453" tIns="107563" rIns="134453" bIns="107563" numCol="1" anchor="t" anchorCtr="0" compatLnSpc="1">
            <a:prstTxWarp prst="textNoShape">
              <a:avLst/>
            </a:prstTxWarp>
            <a:spAutoFit/>
          </a:bodyPr>
          <a:lstStyle/>
          <a:p>
            <a:pPr defTabSz="685420" eaLnBrk="0" hangingPunct="0"/>
            <a:r>
              <a:rPr lang="en-US" sz="500" dirty="0">
                <a:gradFill>
                  <a:gsLst>
                    <a:gs pos="0">
                      <a:srgbClr val="FFFFFF"/>
                    </a:gs>
                    <a:gs pos="100000">
                      <a:srgbClr val="FFFFFF"/>
                    </a:gs>
                  </a:gsLst>
                  <a:lin ang="5400000" scaled="0"/>
                </a:gradFill>
                <a:cs typeface="Segoe UI" pitchFamily="34" charset="0"/>
              </a:rPr>
              <a:t>© </a:t>
            </a:r>
            <a:r>
              <a:rPr lang="en-US" sz="500" dirty="0" smtClean="0">
                <a:gradFill>
                  <a:gsLst>
                    <a:gs pos="0">
                      <a:srgbClr val="FFFFFF"/>
                    </a:gs>
                    <a:gs pos="100000">
                      <a:srgbClr val="FFFFFF"/>
                    </a:gs>
                  </a:gsLst>
                  <a:lin ang="5400000" scaled="0"/>
                </a:gradFill>
                <a:cs typeface="Segoe UI" pitchFamily="34" charset="0"/>
              </a:rPr>
              <a:t>2013 </a:t>
            </a:r>
            <a:r>
              <a:rPr lang="en-US" sz="500"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685420" eaLnBrk="0" hangingPunct="0"/>
            <a:r>
              <a:rPr lang="en-US" sz="5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kern="200" spc="0" dirty="0">
                <a:gradFill>
                  <a:gsLst>
                    <a:gs pos="0">
                      <a:srgbClr val="FFFFFF"/>
                    </a:gs>
                    <a:gs pos="100000">
                      <a:srgbClr val="FFFFFF"/>
                    </a:gs>
                  </a:gsLst>
                  <a:lin ang="5400000" scaled="0"/>
                </a:gradFill>
                <a:cs typeface="Segoe UI" pitchFamily="34" charset="0"/>
              </a:rPr>
              <a:t>part of Microsoft, and Microsoft cannot guarantee the accuracy of any information provided after the </a:t>
            </a:r>
            <a:r>
              <a:rPr lang="en-US" sz="500" kern="200" spc="7" dirty="0">
                <a:gradFill>
                  <a:gsLst>
                    <a:gs pos="0">
                      <a:srgbClr val="FFFFFF"/>
                    </a:gs>
                    <a:gs pos="100000">
                      <a:srgbClr val="FFFFFF"/>
                    </a:gs>
                  </a:gsLst>
                  <a:lin ang="5400000" scaled="0"/>
                </a:gradFill>
                <a:cs typeface="Segoe UI" pitchFamily="34" charset="0"/>
              </a:rPr>
              <a:t>date of this presentation.  MICROSOFT MAKES NO WARRANTIES, EXPRESS, IMPLIED OR STATUTORY, AS TO THE INFORMATION IN THIS PRESENTATION.</a:t>
            </a:r>
          </a:p>
        </p:txBody>
      </p:sp>
      <p:grpSp>
        <p:nvGrpSpPr>
          <p:cNvPr id="7" name="Group 6"/>
          <p:cNvGrpSpPr/>
          <p:nvPr userDrawn="1"/>
        </p:nvGrpSpPr>
        <p:grpSpPr>
          <a:xfrm>
            <a:off x="337652" y="2277532"/>
            <a:ext cx="2417896" cy="535443"/>
            <a:chOff x="459230" y="3097162"/>
            <a:chExt cx="3288506" cy="728136"/>
          </a:xfrm>
        </p:grpSpPr>
        <p:grpSp>
          <p:nvGrpSpPr>
            <p:cNvPr id="8" name="Group 7"/>
            <p:cNvGrpSpPr/>
            <p:nvPr userDrawn="1"/>
          </p:nvGrpSpPr>
          <p:grpSpPr>
            <a:xfrm>
              <a:off x="1365631" y="3249714"/>
              <a:ext cx="2382105" cy="458419"/>
              <a:chOff x="8215256" y="2373343"/>
              <a:chExt cx="3032180" cy="583521"/>
            </a:xfrm>
            <a:solidFill>
              <a:srgbClr val="FFFFFF"/>
            </a:solidFill>
          </p:grpSpPr>
          <p:sp>
            <p:nvSpPr>
              <p:cNvPr id="14" name="Freeform 13"/>
              <p:cNvSpPr>
                <a:spLocks/>
              </p:cNvSpPr>
              <p:nvPr/>
            </p:nvSpPr>
            <p:spPr bwMode="auto">
              <a:xfrm>
                <a:off x="8215256" y="2411978"/>
                <a:ext cx="580857" cy="536893"/>
              </a:xfrm>
              <a:custGeom>
                <a:avLst/>
                <a:gdLst>
                  <a:gd name="T0" fmla="*/ 0 w 873"/>
                  <a:gd name="T1" fmla="*/ 0 h 805"/>
                  <a:gd name="T2" fmla="*/ 201 w 873"/>
                  <a:gd name="T3" fmla="*/ 0 h 805"/>
                  <a:gd name="T4" fmla="*/ 438 w 873"/>
                  <a:gd name="T5" fmla="*/ 597 h 805"/>
                  <a:gd name="T6" fmla="*/ 682 w 873"/>
                  <a:gd name="T7" fmla="*/ 0 h 805"/>
                  <a:gd name="T8" fmla="*/ 873 w 873"/>
                  <a:gd name="T9" fmla="*/ 0 h 805"/>
                  <a:gd name="T10" fmla="*/ 873 w 873"/>
                  <a:gd name="T11" fmla="*/ 805 h 805"/>
                  <a:gd name="T12" fmla="*/ 736 w 873"/>
                  <a:gd name="T13" fmla="*/ 805 h 805"/>
                  <a:gd name="T14" fmla="*/ 736 w 873"/>
                  <a:gd name="T15" fmla="*/ 185 h 805"/>
                  <a:gd name="T16" fmla="*/ 730 w 873"/>
                  <a:gd name="T17" fmla="*/ 185 h 805"/>
                  <a:gd name="T18" fmla="*/ 484 w 873"/>
                  <a:gd name="T19" fmla="*/ 805 h 805"/>
                  <a:gd name="T20" fmla="*/ 386 w 873"/>
                  <a:gd name="T21" fmla="*/ 805 h 805"/>
                  <a:gd name="T22" fmla="*/ 136 w 873"/>
                  <a:gd name="T23" fmla="*/ 185 h 805"/>
                  <a:gd name="T24" fmla="*/ 132 w 873"/>
                  <a:gd name="T25" fmla="*/ 185 h 805"/>
                  <a:gd name="T26" fmla="*/ 132 w 873"/>
                  <a:gd name="T27" fmla="*/ 805 h 805"/>
                  <a:gd name="T28" fmla="*/ 0 w 873"/>
                  <a:gd name="T29" fmla="*/ 805 h 805"/>
                  <a:gd name="T30" fmla="*/ 0 w 873"/>
                  <a:gd name="T31" fmla="*/ 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805">
                    <a:moveTo>
                      <a:pt x="0" y="0"/>
                    </a:moveTo>
                    <a:lnTo>
                      <a:pt x="201" y="0"/>
                    </a:lnTo>
                    <a:lnTo>
                      <a:pt x="438" y="597"/>
                    </a:lnTo>
                    <a:lnTo>
                      <a:pt x="682" y="0"/>
                    </a:lnTo>
                    <a:lnTo>
                      <a:pt x="873" y="0"/>
                    </a:lnTo>
                    <a:lnTo>
                      <a:pt x="873" y="805"/>
                    </a:lnTo>
                    <a:lnTo>
                      <a:pt x="736" y="805"/>
                    </a:lnTo>
                    <a:lnTo>
                      <a:pt x="736" y="185"/>
                    </a:lnTo>
                    <a:lnTo>
                      <a:pt x="730" y="185"/>
                    </a:lnTo>
                    <a:lnTo>
                      <a:pt x="484" y="805"/>
                    </a:lnTo>
                    <a:lnTo>
                      <a:pt x="386" y="805"/>
                    </a:lnTo>
                    <a:lnTo>
                      <a:pt x="136" y="185"/>
                    </a:lnTo>
                    <a:lnTo>
                      <a:pt x="132" y="185"/>
                    </a:lnTo>
                    <a:lnTo>
                      <a:pt x="132" y="805"/>
                    </a:lnTo>
                    <a:lnTo>
                      <a:pt x="0" y="80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noEditPoints="1"/>
              </p:cNvSpPr>
              <p:nvPr/>
            </p:nvSpPr>
            <p:spPr bwMode="auto">
              <a:xfrm>
                <a:off x="8874715" y="2399988"/>
                <a:ext cx="109244" cy="548883"/>
              </a:xfrm>
              <a:custGeom>
                <a:avLst/>
                <a:gdLst>
                  <a:gd name="T0" fmla="*/ 13 w 164"/>
                  <a:gd name="T1" fmla="*/ 246 h 824"/>
                  <a:gd name="T2" fmla="*/ 149 w 164"/>
                  <a:gd name="T3" fmla="*/ 246 h 824"/>
                  <a:gd name="T4" fmla="*/ 149 w 164"/>
                  <a:gd name="T5" fmla="*/ 824 h 824"/>
                  <a:gd name="T6" fmla="*/ 13 w 164"/>
                  <a:gd name="T7" fmla="*/ 824 h 824"/>
                  <a:gd name="T8" fmla="*/ 13 w 164"/>
                  <a:gd name="T9" fmla="*/ 246 h 824"/>
                  <a:gd name="T10" fmla="*/ 82 w 164"/>
                  <a:gd name="T11" fmla="*/ 0 h 824"/>
                  <a:gd name="T12" fmla="*/ 105 w 164"/>
                  <a:gd name="T13" fmla="*/ 4 h 824"/>
                  <a:gd name="T14" fmla="*/ 124 w 164"/>
                  <a:gd name="T15" fmla="*/ 12 h 824"/>
                  <a:gd name="T16" fmla="*/ 141 w 164"/>
                  <a:gd name="T17" fmla="*/ 25 h 824"/>
                  <a:gd name="T18" fmla="*/ 154 w 164"/>
                  <a:gd name="T19" fmla="*/ 40 h 824"/>
                  <a:gd name="T20" fmla="*/ 162 w 164"/>
                  <a:gd name="T21" fmla="*/ 59 h 824"/>
                  <a:gd name="T22" fmla="*/ 164 w 164"/>
                  <a:gd name="T23" fmla="*/ 80 h 824"/>
                  <a:gd name="T24" fmla="*/ 162 w 164"/>
                  <a:gd name="T25" fmla="*/ 101 h 824"/>
                  <a:gd name="T26" fmla="*/ 154 w 164"/>
                  <a:gd name="T27" fmla="*/ 120 h 824"/>
                  <a:gd name="T28" fmla="*/ 141 w 164"/>
                  <a:gd name="T29" fmla="*/ 136 h 824"/>
                  <a:gd name="T30" fmla="*/ 124 w 164"/>
                  <a:gd name="T31" fmla="*/ 147 h 824"/>
                  <a:gd name="T32" fmla="*/ 103 w 164"/>
                  <a:gd name="T33" fmla="*/ 155 h 824"/>
                  <a:gd name="T34" fmla="*/ 82 w 164"/>
                  <a:gd name="T35" fmla="*/ 158 h 824"/>
                  <a:gd name="T36" fmla="*/ 61 w 164"/>
                  <a:gd name="T37" fmla="*/ 155 h 824"/>
                  <a:gd name="T38" fmla="*/ 42 w 164"/>
                  <a:gd name="T39" fmla="*/ 147 h 824"/>
                  <a:gd name="T40" fmla="*/ 24 w 164"/>
                  <a:gd name="T41" fmla="*/ 136 h 824"/>
                  <a:gd name="T42" fmla="*/ 11 w 164"/>
                  <a:gd name="T43" fmla="*/ 120 h 824"/>
                  <a:gd name="T44" fmla="*/ 1 w 164"/>
                  <a:gd name="T45" fmla="*/ 101 h 824"/>
                  <a:gd name="T46" fmla="*/ 0 w 164"/>
                  <a:gd name="T47" fmla="*/ 80 h 824"/>
                  <a:gd name="T48" fmla="*/ 1 w 164"/>
                  <a:gd name="T49" fmla="*/ 59 h 824"/>
                  <a:gd name="T50" fmla="*/ 11 w 164"/>
                  <a:gd name="T51" fmla="*/ 40 h 824"/>
                  <a:gd name="T52" fmla="*/ 24 w 164"/>
                  <a:gd name="T53" fmla="*/ 23 h 824"/>
                  <a:gd name="T54" fmla="*/ 42 w 164"/>
                  <a:gd name="T55" fmla="*/ 12 h 824"/>
                  <a:gd name="T56" fmla="*/ 61 w 164"/>
                  <a:gd name="T57" fmla="*/ 4 h 824"/>
                  <a:gd name="T58" fmla="*/ 82 w 164"/>
                  <a:gd name="T5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824">
                    <a:moveTo>
                      <a:pt x="13" y="246"/>
                    </a:moveTo>
                    <a:lnTo>
                      <a:pt x="149" y="246"/>
                    </a:lnTo>
                    <a:lnTo>
                      <a:pt x="149" y="824"/>
                    </a:lnTo>
                    <a:lnTo>
                      <a:pt x="13" y="824"/>
                    </a:lnTo>
                    <a:lnTo>
                      <a:pt x="13" y="246"/>
                    </a:lnTo>
                    <a:close/>
                    <a:moveTo>
                      <a:pt x="82" y="0"/>
                    </a:moveTo>
                    <a:lnTo>
                      <a:pt x="105" y="4"/>
                    </a:lnTo>
                    <a:lnTo>
                      <a:pt x="124" y="12"/>
                    </a:lnTo>
                    <a:lnTo>
                      <a:pt x="141" y="25"/>
                    </a:lnTo>
                    <a:lnTo>
                      <a:pt x="154" y="40"/>
                    </a:lnTo>
                    <a:lnTo>
                      <a:pt x="162" y="59"/>
                    </a:lnTo>
                    <a:lnTo>
                      <a:pt x="164" y="80"/>
                    </a:lnTo>
                    <a:lnTo>
                      <a:pt x="162" y="101"/>
                    </a:lnTo>
                    <a:lnTo>
                      <a:pt x="154" y="120"/>
                    </a:lnTo>
                    <a:lnTo>
                      <a:pt x="141" y="136"/>
                    </a:lnTo>
                    <a:lnTo>
                      <a:pt x="124" y="147"/>
                    </a:lnTo>
                    <a:lnTo>
                      <a:pt x="103" y="155"/>
                    </a:lnTo>
                    <a:lnTo>
                      <a:pt x="82" y="158"/>
                    </a:lnTo>
                    <a:lnTo>
                      <a:pt x="61" y="155"/>
                    </a:lnTo>
                    <a:lnTo>
                      <a:pt x="42" y="147"/>
                    </a:lnTo>
                    <a:lnTo>
                      <a:pt x="24" y="136"/>
                    </a:lnTo>
                    <a:lnTo>
                      <a:pt x="11" y="120"/>
                    </a:lnTo>
                    <a:lnTo>
                      <a:pt x="1" y="101"/>
                    </a:lnTo>
                    <a:lnTo>
                      <a:pt x="0" y="80"/>
                    </a:lnTo>
                    <a:lnTo>
                      <a:pt x="1" y="59"/>
                    </a:lnTo>
                    <a:lnTo>
                      <a:pt x="11" y="40"/>
                    </a:lnTo>
                    <a:lnTo>
                      <a:pt x="24" y="23"/>
                    </a:lnTo>
                    <a:lnTo>
                      <a:pt x="42" y="12"/>
                    </a:lnTo>
                    <a:lnTo>
                      <a:pt x="61" y="4"/>
                    </a:lnTo>
                    <a:lnTo>
                      <a:pt x="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p:cNvSpPr>
                <a:spLocks/>
              </p:cNvSpPr>
              <p:nvPr/>
            </p:nvSpPr>
            <p:spPr bwMode="auto">
              <a:xfrm>
                <a:off x="9037248" y="2554528"/>
                <a:ext cx="301086" cy="402336"/>
              </a:xfrm>
              <a:custGeom>
                <a:avLst/>
                <a:gdLst>
                  <a:gd name="T0" fmla="*/ 311 w 453"/>
                  <a:gd name="T1" fmla="*/ 0 h 604"/>
                  <a:gd name="T2" fmla="*/ 350 w 453"/>
                  <a:gd name="T3" fmla="*/ 2 h 604"/>
                  <a:gd name="T4" fmla="*/ 388 w 453"/>
                  <a:gd name="T5" fmla="*/ 7 h 604"/>
                  <a:gd name="T6" fmla="*/ 422 w 453"/>
                  <a:gd name="T7" fmla="*/ 17 h 604"/>
                  <a:gd name="T8" fmla="*/ 451 w 453"/>
                  <a:gd name="T9" fmla="*/ 28 h 604"/>
                  <a:gd name="T10" fmla="*/ 453 w 453"/>
                  <a:gd name="T11" fmla="*/ 30 h 604"/>
                  <a:gd name="T12" fmla="*/ 453 w 453"/>
                  <a:gd name="T13" fmla="*/ 162 h 604"/>
                  <a:gd name="T14" fmla="*/ 447 w 453"/>
                  <a:gd name="T15" fmla="*/ 156 h 604"/>
                  <a:gd name="T16" fmla="*/ 405 w 453"/>
                  <a:gd name="T17" fmla="*/ 131 h 604"/>
                  <a:gd name="T18" fmla="*/ 361 w 453"/>
                  <a:gd name="T19" fmla="*/ 116 h 604"/>
                  <a:gd name="T20" fmla="*/ 317 w 453"/>
                  <a:gd name="T21" fmla="*/ 112 h 604"/>
                  <a:gd name="T22" fmla="*/ 279 w 453"/>
                  <a:gd name="T23" fmla="*/ 116 h 604"/>
                  <a:gd name="T24" fmla="*/ 246 w 453"/>
                  <a:gd name="T25" fmla="*/ 126 h 604"/>
                  <a:gd name="T26" fmla="*/ 216 w 453"/>
                  <a:gd name="T27" fmla="*/ 141 h 604"/>
                  <a:gd name="T28" fmla="*/ 189 w 453"/>
                  <a:gd name="T29" fmla="*/ 164 h 604"/>
                  <a:gd name="T30" fmla="*/ 168 w 453"/>
                  <a:gd name="T31" fmla="*/ 192 h 604"/>
                  <a:gd name="T32" fmla="*/ 153 w 453"/>
                  <a:gd name="T33" fmla="*/ 227 h 604"/>
                  <a:gd name="T34" fmla="*/ 143 w 453"/>
                  <a:gd name="T35" fmla="*/ 263 h 604"/>
                  <a:gd name="T36" fmla="*/ 141 w 453"/>
                  <a:gd name="T37" fmla="*/ 305 h 604"/>
                  <a:gd name="T38" fmla="*/ 143 w 453"/>
                  <a:gd name="T39" fmla="*/ 347 h 604"/>
                  <a:gd name="T40" fmla="*/ 153 w 453"/>
                  <a:gd name="T41" fmla="*/ 383 h 604"/>
                  <a:gd name="T42" fmla="*/ 168 w 453"/>
                  <a:gd name="T43" fmla="*/ 416 h 604"/>
                  <a:gd name="T44" fmla="*/ 187 w 453"/>
                  <a:gd name="T45" fmla="*/ 442 h 604"/>
                  <a:gd name="T46" fmla="*/ 214 w 453"/>
                  <a:gd name="T47" fmla="*/ 463 h 604"/>
                  <a:gd name="T48" fmla="*/ 243 w 453"/>
                  <a:gd name="T49" fmla="*/ 480 h 604"/>
                  <a:gd name="T50" fmla="*/ 277 w 453"/>
                  <a:gd name="T51" fmla="*/ 488 h 604"/>
                  <a:gd name="T52" fmla="*/ 315 w 453"/>
                  <a:gd name="T53" fmla="*/ 492 h 604"/>
                  <a:gd name="T54" fmla="*/ 346 w 453"/>
                  <a:gd name="T55" fmla="*/ 488 h 604"/>
                  <a:gd name="T56" fmla="*/ 380 w 453"/>
                  <a:gd name="T57" fmla="*/ 479 h 604"/>
                  <a:gd name="T58" fmla="*/ 414 w 453"/>
                  <a:gd name="T59" fmla="*/ 465 h 604"/>
                  <a:gd name="T60" fmla="*/ 447 w 453"/>
                  <a:gd name="T61" fmla="*/ 444 h 604"/>
                  <a:gd name="T62" fmla="*/ 453 w 453"/>
                  <a:gd name="T63" fmla="*/ 440 h 604"/>
                  <a:gd name="T64" fmla="*/ 453 w 453"/>
                  <a:gd name="T65" fmla="*/ 564 h 604"/>
                  <a:gd name="T66" fmla="*/ 451 w 453"/>
                  <a:gd name="T67" fmla="*/ 566 h 604"/>
                  <a:gd name="T68" fmla="*/ 414 w 453"/>
                  <a:gd name="T69" fmla="*/ 583 h 604"/>
                  <a:gd name="T70" fmla="*/ 376 w 453"/>
                  <a:gd name="T71" fmla="*/ 595 h 604"/>
                  <a:gd name="T72" fmla="*/ 332 w 453"/>
                  <a:gd name="T73" fmla="*/ 603 h 604"/>
                  <a:gd name="T74" fmla="*/ 287 w 453"/>
                  <a:gd name="T75" fmla="*/ 604 h 604"/>
                  <a:gd name="T76" fmla="*/ 233 w 453"/>
                  <a:gd name="T77" fmla="*/ 601 h 604"/>
                  <a:gd name="T78" fmla="*/ 183 w 453"/>
                  <a:gd name="T79" fmla="*/ 589 h 604"/>
                  <a:gd name="T80" fmla="*/ 138 w 453"/>
                  <a:gd name="T81" fmla="*/ 568 h 604"/>
                  <a:gd name="T82" fmla="*/ 97 w 453"/>
                  <a:gd name="T83" fmla="*/ 542 h 604"/>
                  <a:gd name="T84" fmla="*/ 63 w 453"/>
                  <a:gd name="T85" fmla="*/ 507 h 604"/>
                  <a:gd name="T86" fmla="*/ 36 w 453"/>
                  <a:gd name="T87" fmla="*/ 465 h 604"/>
                  <a:gd name="T88" fmla="*/ 15 w 453"/>
                  <a:gd name="T89" fmla="*/ 419 h 604"/>
                  <a:gd name="T90" fmla="*/ 4 w 453"/>
                  <a:gd name="T91" fmla="*/ 370 h 604"/>
                  <a:gd name="T92" fmla="*/ 0 w 453"/>
                  <a:gd name="T93" fmla="*/ 316 h 604"/>
                  <a:gd name="T94" fmla="*/ 4 w 453"/>
                  <a:gd name="T95" fmla="*/ 257 h 604"/>
                  <a:gd name="T96" fmla="*/ 17 w 453"/>
                  <a:gd name="T97" fmla="*/ 202 h 604"/>
                  <a:gd name="T98" fmla="*/ 38 w 453"/>
                  <a:gd name="T99" fmla="*/ 151 h 604"/>
                  <a:gd name="T100" fmla="*/ 67 w 453"/>
                  <a:gd name="T101" fmla="*/ 107 h 604"/>
                  <a:gd name="T102" fmla="*/ 103 w 453"/>
                  <a:gd name="T103" fmla="*/ 69 h 604"/>
                  <a:gd name="T104" fmla="*/ 147 w 453"/>
                  <a:gd name="T105" fmla="*/ 40 h 604"/>
                  <a:gd name="T106" fmla="*/ 197 w 453"/>
                  <a:gd name="T107" fmla="*/ 17 h 604"/>
                  <a:gd name="T108" fmla="*/ 252 w 453"/>
                  <a:gd name="T109" fmla="*/ 4 h 604"/>
                  <a:gd name="T110" fmla="*/ 311 w 453"/>
                  <a:gd name="T111"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3" h="604">
                    <a:moveTo>
                      <a:pt x="311" y="0"/>
                    </a:moveTo>
                    <a:lnTo>
                      <a:pt x="350" y="2"/>
                    </a:lnTo>
                    <a:lnTo>
                      <a:pt x="388" y="7"/>
                    </a:lnTo>
                    <a:lnTo>
                      <a:pt x="422" y="17"/>
                    </a:lnTo>
                    <a:lnTo>
                      <a:pt x="451" y="28"/>
                    </a:lnTo>
                    <a:lnTo>
                      <a:pt x="453" y="30"/>
                    </a:lnTo>
                    <a:lnTo>
                      <a:pt x="453" y="162"/>
                    </a:lnTo>
                    <a:lnTo>
                      <a:pt x="447" y="156"/>
                    </a:lnTo>
                    <a:lnTo>
                      <a:pt x="405" y="131"/>
                    </a:lnTo>
                    <a:lnTo>
                      <a:pt x="361" y="116"/>
                    </a:lnTo>
                    <a:lnTo>
                      <a:pt x="317" y="112"/>
                    </a:lnTo>
                    <a:lnTo>
                      <a:pt x="279" y="116"/>
                    </a:lnTo>
                    <a:lnTo>
                      <a:pt x="246" y="126"/>
                    </a:lnTo>
                    <a:lnTo>
                      <a:pt x="216" y="141"/>
                    </a:lnTo>
                    <a:lnTo>
                      <a:pt x="189" y="164"/>
                    </a:lnTo>
                    <a:lnTo>
                      <a:pt x="168" y="192"/>
                    </a:lnTo>
                    <a:lnTo>
                      <a:pt x="153" y="227"/>
                    </a:lnTo>
                    <a:lnTo>
                      <a:pt x="143" y="263"/>
                    </a:lnTo>
                    <a:lnTo>
                      <a:pt x="141" y="305"/>
                    </a:lnTo>
                    <a:lnTo>
                      <a:pt x="143" y="347"/>
                    </a:lnTo>
                    <a:lnTo>
                      <a:pt x="153" y="383"/>
                    </a:lnTo>
                    <a:lnTo>
                      <a:pt x="168" y="416"/>
                    </a:lnTo>
                    <a:lnTo>
                      <a:pt x="187" y="442"/>
                    </a:lnTo>
                    <a:lnTo>
                      <a:pt x="214" y="463"/>
                    </a:lnTo>
                    <a:lnTo>
                      <a:pt x="243" y="480"/>
                    </a:lnTo>
                    <a:lnTo>
                      <a:pt x="277" y="488"/>
                    </a:lnTo>
                    <a:lnTo>
                      <a:pt x="315" y="492"/>
                    </a:lnTo>
                    <a:lnTo>
                      <a:pt x="346" y="488"/>
                    </a:lnTo>
                    <a:lnTo>
                      <a:pt x="380" y="479"/>
                    </a:lnTo>
                    <a:lnTo>
                      <a:pt x="414" y="465"/>
                    </a:lnTo>
                    <a:lnTo>
                      <a:pt x="447" y="444"/>
                    </a:lnTo>
                    <a:lnTo>
                      <a:pt x="453" y="440"/>
                    </a:lnTo>
                    <a:lnTo>
                      <a:pt x="453" y="564"/>
                    </a:lnTo>
                    <a:lnTo>
                      <a:pt x="451" y="566"/>
                    </a:lnTo>
                    <a:lnTo>
                      <a:pt x="414" y="583"/>
                    </a:lnTo>
                    <a:lnTo>
                      <a:pt x="376" y="595"/>
                    </a:lnTo>
                    <a:lnTo>
                      <a:pt x="332" y="603"/>
                    </a:lnTo>
                    <a:lnTo>
                      <a:pt x="287" y="604"/>
                    </a:lnTo>
                    <a:lnTo>
                      <a:pt x="233" y="601"/>
                    </a:lnTo>
                    <a:lnTo>
                      <a:pt x="183" y="589"/>
                    </a:lnTo>
                    <a:lnTo>
                      <a:pt x="138" y="568"/>
                    </a:lnTo>
                    <a:lnTo>
                      <a:pt x="97" y="542"/>
                    </a:lnTo>
                    <a:lnTo>
                      <a:pt x="63" y="507"/>
                    </a:lnTo>
                    <a:lnTo>
                      <a:pt x="36" y="465"/>
                    </a:lnTo>
                    <a:lnTo>
                      <a:pt x="15" y="419"/>
                    </a:lnTo>
                    <a:lnTo>
                      <a:pt x="4" y="370"/>
                    </a:lnTo>
                    <a:lnTo>
                      <a:pt x="0" y="316"/>
                    </a:lnTo>
                    <a:lnTo>
                      <a:pt x="4" y="257"/>
                    </a:lnTo>
                    <a:lnTo>
                      <a:pt x="17" y="202"/>
                    </a:lnTo>
                    <a:lnTo>
                      <a:pt x="38" y="151"/>
                    </a:lnTo>
                    <a:lnTo>
                      <a:pt x="67" y="107"/>
                    </a:lnTo>
                    <a:lnTo>
                      <a:pt x="103" y="69"/>
                    </a:lnTo>
                    <a:lnTo>
                      <a:pt x="147" y="40"/>
                    </a:lnTo>
                    <a:lnTo>
                      <a:pt x="197" y="17"/>
                    </a:lnTo>
                    <a:lnTo>
                      <a:pt x="252" y="4"/>
                    </a:lnTo>
                    <a:lnTo>
                      <a:pt x="3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9"/>
              <p:cNvSpPr>
                <a:spLocks/>
              </p:cNvSpPr>
              <p:nvPr/>
            </p:nvSpPr>
            <p:spPr bwMode="auto">
              <a:xfrm>
                <a:off x="9406279" y="2557192"/>
                <a:ext cx="222484" cy="391679"/>
              </a:xfrm>
              <a:custGeom>
                <a:avLst/>
                <a:gdLst>
                  <a:gd name="T0" fmla="*/ 279 w 334"/>
                  <a:gd name="T1" fmla="*/ 0 h 587"/>
                  <a:gd name="T2" fmla="*/ 309 w 334"/>
                  <a:gd name="T3" fmla="*/ 2 h 587"/>
                  <a:gd name="T4" fmla="*/ 332 w 334"/>
                  <a:gd name="T5" fmla="*/ 7 h 587"/>
                  <a:gd name="T6" fmla="*/ 334 w 334"/>
                  <a:gd name="T7" fmla="*/ 9 h 587"/>
                  <a:gd name="T8" fmla="*/ 334 w 334"/>
                  <a:gd name="T9" fmla="*/ 145 h 587"/>
                  <a:gd name="T10" fmla="*/ 328 w 334"/>
                  <a:gd name="T11" fmla="*/ 141 h 587"/>
                  <a:gd name="T12" fmla="*/ 317 w 334"/>
                  <a:gd name="T13" fmla="*/ 135 h 587"/>
                  <a:gd name="T14" fmla="*/ 298 w 334"/>
                  <a:gd name="T15" fmla="*/ 129 h 587"/>
                  <a:gd name="T16" fmla="*/ 277 w 334"/>
                  <a:gd name="T17" fmla="*/ 124 h 587"/>
                  <a:gd name="T18" fmla="*/ 256 w 334"/>
                  <a:gd name="T19" fmla="*/ 122 h 587"/>
                  <a:gd name="T20" fmla="*/ 223 w 334"/>
                  <a:gd name="T21" fmla="*/ 127 h 587"/>
                  <a:gd name="T22" fmla="*/ 193 w 334"/>
                  <a:gd name="T23" fmla="*/ 143 h 587"/>
                  <a:gd name="T24" fmla="*/ 168 w 334"/>
                  <a:gd name="T25" fmla="*/ 169 h 587"/>
                  <a:gd name="T26" fmla="*/ 151 w 334"/>
                  <a:gd name="T27" fmla="*/ 204 h 587"/>
                  <a:gd name="T28" fmla="*/ 139 w 334"/>
                  <a:gd name="T29" fmla="*/ 244 h 587"/>
                  <a:gd name="T30" fmla="*/ 135 w 334"/>
                  <a:gd name="T31" fmla="*/ 291 h 587"/>
                  <a:gd name="T32" fmla="*/ 135 w 334"/>
                  <a:gd name="T33" fmla="*/ 587 h 587"/>
                  <a:gd name="T34" fmla="*/ 0 w 334"/>
                  <a:gd name="T35" fmla="*/ 587 h 587"/>
                  <a:gd name="T36" fmla="*/ 0 w 334"/>
                  <a:gd name="T37" fmla="*/ 9 h 587"/>
                  <a:gd name="T38" fmla="*/ 135 w 334"/>
                  <a:gd name="T39" fmla="*/ 9 h 587"/>
                  <a:gd name="T40" fmla="*/ 135 w 334"/>
                  <a:gd name="T41" fmla="*/ 110 h 587"/>
                  <a:gd name="T42" fmla="*/ 135 w 334"/>
                  <a:gd name="T43" fmla="*/ 110 h 587"/>
                  <a:gd name="T44" fmla="*/ 151 w 334"/>
                  <a:gd name="T45" fmla="*/ 80 h 587"/>
                  <a:gd name="T46" fmla="*/ 168 w 334"/>
                  <a:gd name="T47" fmla="*/ 53 h 587"/>
                  <a:gd name="T48" fmla="*/ 189 w 334"/>
                  <a:gd name="T49" fmla="*/ 32 h 587"/>
                  <a:gd name="T50" fmla="*/ 216 w 334"/>
                  <a:gd name="T51" fmla="*/ 15 h 587"/>
                  <a:gd name="T52" fmla="*/ 246 w 334"/>
                  <a:gd name="T53" fmla="*/ 3 h 587"/>
                  <a:gd name="T54" fmla="*/ 279 w 334"/>
                  <a:gd name="T55"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4" h="587">
                    <a:moveTo>
                      <a:pt x="279" y="0"/>
                    </a:moveTo>
                    <a:lnTo>
                      <a:pt x="309" y="2"/>
                    </a:lnTo>
                    <a:lnTo>
                      <a:pt x="332" y="7"/>
                    </a:lnTo>
                    <a:lnTo>
                      <a:pt x="334" y="9"/>
                    </a:lnTo>
                    <a:lnTo>
                      <a:pt x="334" y="145"/>
                    </a:lnTo>
                    <a:lnTo>
                      <a:pt x="328" y="141"/>
                    </a:lnTo>
                    <a:lnTo>
                      <a:pt x="317" y="135"/>
                    </a:lnTo>
                    <a:lnTo>
                      <a:pt x="298" y="129"/>
                    </a:lnTo>
                    <a:lnTo>
                      <a:pt x="277" y="124"/>
                    </a:lnTo>
                    <a:lnTo>
                      <a:pt x="256" y="122"/>
                    </a:lnTo>
                    <a:lnTo>
                      <a:pt x="223" y="127"/>
                    </a:lnTo>
                    <a:lnTo>
                      <a:pt x="193" y="143"/>
                    </a:lnTo>
                    <a:lnTo>
                      <a:pt x="168" y="169"/>
                    </a:lnTo>
                    <a:lnTo>
                      <a:pt x="151" y="204"/>
                    </a:lnTo>
                    <a:lnTo>
                      <a:pt x="139" y="244"/>
                    </a:lnTo>
                    <a:lnTo>
                      <a:pt x="135" y="291"/>
                    </a:lnTo>
                    <a:lnTo>
                      <a:pt x="135" y="587"/>
                    </a:lnTo>
                    <a:lnTo>
                      <a:pt x="0" y="587"/>
                    </a:lnTo>
                    <a:lnTo>
                      <a:pt x="0" y="9"/>
                    </a:lnTo>
                    <a:lnTo>
                      <a:pt x="135" y="9"/>
                    </a:lnTo>
                    <a:lnTo>
                      <a:pt x="135" y="110"/>
                    </a:lnTo>
                    <a:lnTo>
                      <a:pt x="135" y="110"/>
                    </a:lnTo>
                    <a:lnTo>
                      <a:pt x="151" y="80"/>
                    </a:lnTo>
                    <a:lnTo>
                      <a:pt x="168" y="53"/>
                    </a:lnTo>
                    <a:lnTo>
                      <a:pt x="189" y="32"/>
                    </a:lnTo>
                    <a:lnTo>
                      <a:pt x="216" y="15"/>
                    </a:lnTo>
                    <a:lnTo>
                      <a:pt x="246" y="3"/>
                    </a:lnTo>
                    <a:lnTo>
                      <a:pt x="2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0"/>
              <p:cNvSpPr>
                <a:spLocks noEditPoints="1"/>
              </p:cNvSpPr>
              <p:nvPr/>
            </p:nvSpPr>
            <p:spPr bwMode="auto">
              <a:xfrm>
                <a:off x="9635424" y="2554528"/>
                <a:ext cx="395676" cy="402336"/>
              </a:xfrm>
              <a:custGeom>
                <a:avLst/>
                <a:gdLst>
                  <a:gd name="T0" fmla="*/ 263 w 593"/>
                  <a:gd name="T1" fmla="*/ 114 h 604"/>
                  <a:gd name="T2" fmla="*/ 206 w 593"/>
                  <a:gd name="T3" fmla="*/ 141 h 604"/>
                  <a:gd name="T4" fmla="*/ 164 w 593"/>
                  <a:gd name="T5" fmla="*/ 189 h 604"/>
                  <a:gd name="T6" fmla="*/ 143 w 593"/>
                  <a:gd name="T7" fmla="*/ 261 h 604"/>
                  <a:gd name="T8" fmla="*/ 143 w 593"/>
                  <a:gd name="T9" fmla="*/ 347 h 604"/>
                  <a:gd name="T10" fmla="*/ 164 w 593"/>
                  <a:gd name="T11" fmla="*/ 416 h 604"/>
                  <a:gd name="T12" fmla="*/ 206 w 593"/>
                  <a:gd name="T13" fmla="*/ 465 h 604"/>
                  <a:gd name="T14" fmla="*/ 263 w 593"/>
                  <a:gd name="T15" fmla="*/ 488 h 604"/>
                  <a:gd name="T16" fmla="*/ 336 w 593"/>
                  <a:gd name="T17" fmla="*/ 488 h 604"/>
                  <a:gd name="T18" fmla="*/ 393 w 593"/>
                  <a:gd name="T19" fmla="*/ 465 h 604"/>
                  <a:gd name="T20" fmla="*/ 431 w 593"/>
                  <a:gd name="T21" fmla="*/ 418 h 604"/>
                  <a:gd name="T22" fmla="*/ 450 w 593"/>
                  <a:gd name="T23" fmla="*/ 345 h 604"/>
                  <a:gd name="T24" fmla="*/ 450 w 593"/>
                  <a:gd name="T25" fmla="*/ 257 h 604"/>
                  <a:gd name="T26" fmla="*/ 429 w 593"/>
                  <a:gd name="T27" fmla="*/ 187 h 604"/>
                  <a:gd name="T28" fmla="*/ 389 w 593"/>
                  <a:gd name="T29" fmla="*/ 139 h 604"/>
                  <a:gd name="T30" fmla="*/ 332 w 593"/>
                  <a:gd name="T31" fmla="*/ 114 h 604"/>
                  <a:gd name="T32" fmla="*/ 305 w 593"/>
                  <a:gd name="T33" fmla="*/ 0 h 604"/>
                  <a:gd name="T34" fmla="*/ 404 w 593"/>
                  <a:gd name="T35" fmla="*/ 13 h 604"/>
                  <a:gd name="T36" fmla="*/ 485 w 593"/>
                  <a:gd name="T37" fmla="*/ 51 h 604"/>
                  <a:gd name="T38" fmla="*/ 544 w 593"/>
                  <a:gd name="T39" fmla="*/ 112 h 604"/>
                  <a:gd name="T40" fmla="*/ 580 w 593"/>
                  <a:gd name="T41" fmla="*/ 196 h 604"/>
                  <a:gd name="T42" fmla="*/ 593 w 593"/>
                  <a:gd name="T43" fmla="*/ 297 h 604"/>
                  <a:gd name="T44" fmla="*/ 580 w 593"/>
                  <a:gd name="T45" fmla="*/ 398 h 604"/>
                  <a:gd name="T46" fmla="*/ 542 w 593"/>
                  <a:gd name="T47" fmla="*/ 484 h 604"/>
                  <a:gd name="T48" fmla="*/ 477 w 593"/>
                  <a:gd name="T49" fmla="*/ 551 h 604"/>
                  <a:gd name="T50" fmla="*/ 393 w 593"/>
                  <a:gd name="T51" fmla="*/ 591 h 604"/>
                  <a:gd name="T52" fmla="*/ 292 w 593"/>
                  <a:gd name="T53" fmla="*/ 604 h 604"/>
                  <a:gd name="T54" fmla="*/ 194 w 593"/>
                  <a:gd name="T55" fmla="*/ 591 h 604"/>
                  <a:gd name="T56" fmla="*/ 112 w 593"/>
                  <a:gd name="T57" fmla="*/ 553 h 604"/>
                  <a:gd name="T58" fmla="*/ 51 w 593"/>
                  <a:gd name="T59" fmla="*/ 490 h 604"/>
                  <a:gd name="T60" fmla="*/ 13 w 593"/>
                  <a:gd name="T61" fmla="*/ 408 h 604"/>
                  <a:gd name="T62" fmla="*/ 0 w 593"/>
                  <a:gd name="T63" fmla="*/ 309 h 604"/>
                  <a:gd name="T64" fmla="*/ 13 w 593"/>
                  <a:gd name="T65" fmla="*/ 204 h 604"/>
                  <a:gd name="T66" fmla="*/ 51 w 593"/>
                  <a:gd name="T67" fmla="*/ 118 h 604"/>
                  <a:gd name="T68" fmla="*/ 116 w 593"/>
                  <a:gd name="T69" fmla="*/ 53 h 604"/>
                  <a:gd name="T70" fmla="*/ 200 w 593"/>
                  <a:gd name="T71" fmla="*/ 13 h 604"/>
                  <a:gd name="T72" fmla="*/ 305 w 593"/>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3" h="604">
                    <a:moveTo>
                      <a:pt x="297" y="112"/>
                    </a:moveTo>
                    <a:lnTo>
                      <a:pt x="263" y="114"/>
                    </a:lnTo>
                    <a:lnTo>
                      <a:pt x="233" y="124"/>
                    </a:lnTo>
                    <a:lnTo>
                      <a:pt x="206" y="141"/>
                    </a:lnTo>
                    <a:lnTo>
                      <a:pt x="183" y="162"/>
                    </a:lnTo>
                    <a:lnTo>
                      <a:pt x="164" y="189"/>
                    </a:lnTo>
                    <a:lnTo>
                      <a:pt x="150" y="223"/>
                    </a:lnTo>
                    <a:lnTo>
                      <a:pt x="143" y="261"/>
                    </a:lnTo>
                    <a:lnTo>
                      <a:pt x="141" y="305"/>
                    </a:lnTo>
                    <a:lnTo>
                      <a:pt x="143" y="347"/>
                    </a:lnTo>
                    <a:lnTo>
                      <a:pt x="150" y="383"/>
                    </a:lnTo>
                    <a:lnTo>
                      <a:pt x="164" y="416"/>
                    </a:lnTo>
                    <a:lnTo>
                      <a:pt x="183" y="442"/>
                    </a:lnTo>
                    <a:lnTo>
                      <a:pt x="206" y="465"/>
                    </a:lnTo>
                    <a:lnTo>
                      <a:pt x="233" y="480"/>
                    </a:lnTo>
                    <a:lnTo>
                      <a:pt x="263" y="488"/>
                    </a:lnTo>
                    <a:lnTo>
                      <a:pt x="299" y="492"/>
                    </a:lnTo>
                    <a:lnTo>
                      <a:pt x="336" y="488"/>
                    </a:lnTo>
                    <a:lnTo>
                      <a:pt x="366" y="480"/>
                    </a:lnTo>
                    <a:lnTo>
                      <a:pt x="393" y="465"/>
                    </a:lnTo>
                    <a:lnTo>
                      <a:pt x="414" y="444"/>
                    </a:lnTo>
                    <a:lnTo>
                      <a:pt x="431" y="418"/>
                    </a:lnTo>
                    <a:lnTo>
                      <a:pt x="443" y="383"/>
                    </a:lnTo>
                    <a:lnTo>
                      <a:pt x="450" y="345"/>
                    </a:lnTo>
                    <a:lnTo>
                      <a:pt x="452" y="301"/>
                    </a:lnTo>
                    <a:lnTo>
                      <a:pt x="450" y="257"/>
                    </a:lnTo>
                    <a:lnTo>
                      <a:pt x="443" y="219"/>
                    </a:lnTo>
                    <a:lnTo>
                      <a:pt x="429" y="187"/>
                    </a:lnTo>
                    <a:lnTo>
                      <a:pt x="412" y="160"/>
                    </a:lnTo>
                    <a:lnTo>
                      <a:pt x="389" y="139"/>
                    </a:lnTo>
                    <a:lnTo>
                      <a:pt x="362" y="124"/>
                    </a:lnTo>
                    <a:lnTo>
                      <a:pt x="332" y="114"/>
                    </a:lnTo>
                    <a:lnTo>
                      <a:pt x="297" y="112"/>
                    </a:lnTo>
                    <a:close/>
                    <a:moveTo>
                      <a:pt x="305" y="0"/>
                    </a:moveTo>
                    <a:lnTo>
                      <a:pt x="357" y="4"/>
                    </a:lnTo>
                    <a:lnTo>
                      <a:pt x="404" y="13"/>
                    </a:lnTo>
                    <a:lnTo>
                      <a:pt x="446" y="28"/>
                    </a:lnTo>
                    <a:lnTo>
                      <a:pt x="485" y="51"/>
                    </a:lnTo>
                    <a:lnTo>
                      <a:pt x="517" y="78"/>
                    </a:lnTo>
                    <a:lnTo>
                      <a:pt x="544" y="112"/>
                    </a:lnTo>
                    <a:lnTo>
                      <a:pt x="565" y="152"/>
                    </a:lnTo>
                    <a:lnTo>
                      <a:pt x="580" y="196"/>
                    </a:lnTo>
                    <a:lnTo>
                      <a:pt x="590" y="244"/>
                    </a:lnTo>
                    <a:lnTo>
                      <a:pt x="593" y="297"/>
                    </a:lnTo>
                    <a:lnTo>
                      <a:pt x="590" y="351"/>
                    </a:lnTo>
                    <a:lnTo>
                      <a:pt x="580" y="398"/>
                    </a:lnTo>
                    <a:lnTo>
                      <a:pt x="565" y="444"/>
                    </a:lnTo>
                    <a:lnTo>
                      <a:pt x="542" y="484"/>
                    </a:lnTo>
                    <a:lnTo>
                      <a:pt x="511" y="521"/>
                    </a:lnTo>
                    <a:lnTo>
                      <a:pt x="477" y="551"/>
                    </a:lnTo>
                    <a:lnTo>
                      <a:pt x="437" y="574"/>
                    </a:lnTo>
                    <a:lnTo>
                      <a:pt x="393" y="591"/>
                    </a:lnTo>
                    <a:lnTo>
                      <a:pt x="345" y="601"/>
                    </a:lnTo>
                    <a:lnTo>
                      <a:pt x="292" y="604"/>
                    </a:lnTo>
                    <a:lnTo>
                      <a:pt x="240" y="601"/>
                    </a:lnTo>
                    <a:lnTo>
                      <a:pt x="194" y="591"/>
                    </a:lnTo>
                    <a:lnTo>
                      <a:pt x="150" y="576"/>
                    </a:lnTo>
                    <a:lnTo>
                      <a:pt x="112" y="553"/>
                    </a:lnTo>
                    <a:lnTo>
                      <a:pt x="80" y="524"/>
                    </a:lnTo>
                    <a:lnTo>
                      <a:pt x="51" y="490"/>
                    </a:lnTo>
                    <a:lnTo>
                      <a:pt x="28" y="452"/>
                    </a:lnTo>
                    <a:lnTo>
                      <a:pt x="13" y="408"/>
                    </a:lnTo>
                    <a:lnTo>
                      <a:pt x="3" y="360"/>
                    </a:lnTo>
                    <a:lnTo>
                      <a:pt x="0" y="309"/>
                    </a:lnTo>
                    <a:lnTo>
                      <a:pt x="3" y="254"/>
                    </a:lnTo>
                    <a:lnTo>
                      <a:pt x="13" y="204"/>
                    </a:lnTo>
                    <a:lnTo>
                      <a:pt x="28" y="158"/>
                    </a:lnTo>
                    <a:lnTo>
                      <a:pt x="51" y="118"/>
                    </a:lnTo>
                    <a:lnTo>
                      <a:pt x="82" y="82"/>
                    </a:lnTo>
                    <a:lnTo>
                      <a:pt x="116" y="53"/>
                    </a:lnTo>
                    <a:lnTo>
                      <a:pt x="156" y="30"/>
                    </a:lnTo>
                    <a:lnTo>
                      <a:pt x="200" y="13"/>
                    </a:lnTo>
                    <a:lnTo>
                      <a:pt x="252" y="4"/>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p:cNvSpPr>
                <a:spLocks/>
              </p:cNvSpPr>
              <p:nvPr/>
            </p:nvSpPr>
            <p:spPr bwMode="auto">
              <a:xfrm>
                <a:off x="10075064" y="2554528"/>
                <a:ext cx="255790" cy="402336"/>
              </a:xfrm>
              <a:custGeom>
                <a:avLst/>
                <a:gdLst>
                  <a:gd name="T0" fmla="*/ 252 w 384"/>
                  <a:gd name="T1" fmla="*/ 2 h 604"/>
                  <a:gd name="T2" fmla="*/ 323 w 384"/>
                  <a:gd name="T3" fmla="*/ 15 h 604"/>
                  <a:gd name="T4" fmla="*/ 354 w 384"/>
                  <a:gd name="T5" fmla="*/ 25 h 604"/>
                  <a:gd name="T6" fmla="*/ 348 w 384"/>
                  <a:gd name="T7" fmla="*/ 147 h 604"/>
                  <a:gd name="T8" fmla="*/ 287 w 384"/>
                  <a:gd name="T9" fmla="*/ 118 h 604"/>
                  <a:gd name="T10" fmla="*/ 216 w 384"/>
                  <a:gd name="T11" fmla="*/ 107 h 604"/>
                  <a:gd name="T12" fmla="*/ 174 w 384"/>
                  <a:gd name="T13" fmla="*/ 114 h 604"/>
                  <a:gd name="T14" fmla="*/ 147 w 384"/>
                  <a:gd name="T15" fmla="*/ 135 h 604"/>
                  <a:gd name="T16" fmla="*/ 138 w 384"/>
                  <a:gd name="T17" fmla="*/ 166 h 604"/>
                  <a:gd name="T18" fmla="*/ 153 w 384"/>
                  <a:gd name="T19" fmla="*/ 210 h 604"/>
                  <a:gd name="T20" fmla="*/ 197 w 384"/>
                  <a:gd name="T21" fmla="*/ 236 h 604"/>
                  <a:gd name="T22" fmla="*/ 285 w 384"/>
                  <a:gd name="T23" fmla="*/ 274 h 604"/>
                  <a:gd name="T24" fmla="*/ 350 w 384"/>
                  <a:gd name="T25" fmla="*/ 324 h 604"/>
                  <a:gd name="T26" fmla="*/ 380 w 384"/>
                  <a:gd name="T27" fmla="*/ 387 h 604"/>
                  <a:gd name="T28" fmla="*/ 380 w 384"/>
                  <a:gd name="T29" fmla="*/ 463 h 604"/>
                  <a:gd name="T30" fmla="*/ 348 w 384"/>
                  <a:gd name="T31" fmla="*/ 528 h 604"/>
                  <a:gd name="T32" fmla="*/ 287 w 384"/>
                  <a:gd name="T33" fmla="*/ 576 h 604"/>
                  <a:gd name="T34" fmla="*/ 203 w 384"/>
                  <a:gd name="T35" fmla="*/ 601 h 604"/>
                  <a:gd name="T36" fmla="*/ 117 w 384"/>
                  <a:gd name="T37" fmla="*/ 603 h 604"/>
                  <a:gd name="T38" fmla="*/ 35 w 384"/>
                  <a:gd name="T39" fmla="*/ 585 h 604"/>
                  <a:gd name="T40" fmla="*/ 0 w 384"/>
                  <a:gd name="T41" fmla="*/ 572 h 604"/>
                  <a:gd name="T42" fmla="*/ 6 w 384"/>
                  <a:gd name="T43" fmla="*/ 444 h 604"/>
                  <a:gd name="T44" fmla="*/ 82 w 384"/>
                  <a:gd name="T45" fmla="*/ 482 h 604"/>
                  <a:gd name="T46" fmla="*/ 159 w 384"/>
                  <a:gd name="T47" fmla="*/ 496 h 604"/>
                  <a:gd name="T48" fmla="*/ 214 w 384"/>
                  <a:gd name="T49" fmla="*/ 488 h 604"/>
                  <a:gd name="T50" fmla="*/ 243 w 384"/>
                  <a:gd name="T51" fmla="*/ 459 h 604"/>
                  <a:gd name="T52" fmla="*/ 245 w 384"/>
                  <a:gd name="T53" fmla="*/ 421 h 604"/>
                  <a:gd name="T54" fmla="*/ 226 w 384"/>
                  <a:gd name="T55" fmla="*/ 395 h 604"/>
                  <a:gd name="T56" fmla="*/ 189 w 384"/>
                  <a:gd name="T57" fmla="*/ 372 h 604"/>
                  <a:gd name="T58" fmla="*/ 138 w 384"/>
                  <a:gd name="T59" fmla="*/ 349 h 604"/>
                  <a:gd name="T60" fmla="*/ 77 w 384"/>
                  <a:gd name="T61" fmla="*/ 316 h 604"/>
                  <a:gd name="T62" fmla="*/ 31 w 384"/>
                  <a:gd name="T63" fmla="*/ 276 h 604"/>
                  <a:gd name="T64" fmla="*/ 4 w 384"/>
                  <a:gd name="T65" fmla="*/ 215 h 604"/>
                  <a:gd name="T66" fmla="*/ 4 w 384"/>
                  <a:gd name="T67" fmla="*/ 139 h 604"/>
                  <a:gd name="T68" fmla="*/ 35 w 384"/>
                  <a:gd name="T69" fmla="*/ 76 h 604"/>
                  <a:gd name="T70" fmla="*/ 96 w 384"/>
                  <a:gd name="T71" fmla="*/ 27 h 604"/>
                  <a:gd name="T72" fmla="*/ 174 w 384"/>
                  <a:gd name="T73" fmla="*/ 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604">
                    <a:moveTo>
                      <a:pt x="222" y="0"/>
                    </a:moveTo>
                    <a:lnTo>
                      <a:pt x="252" y="2"/>
                    </a:lnTo>
                    <a:lnTo>
                      <a:pt x="289" y="7"/>
                    </a:lnTo>
                    <a:lnTo>
                      <a:pt x="323" y="15"/>
                    </a:lnTo>
                    <a:lnTo>
                      <a:pt x="352" y="25"/>
                    </a:lnTo>
                    <a:lnTo>
                      <a:pt x="354" y="25"/>
                    </a:lnTo>
                    <a:lnTo>
                      <a:pt x="354" y="151"/>
                    </a:lnTo>
                    <a:lnTo>
                      <a:pt x="348" y="147"/>
                    </a:lnTo>
                    <a:lnTo>
                      <a:pt x="319" y="131"/>
                    </a:lnTo>
                    <a:lnTo>
                      <a:pt x="287" y="118"/>
                    </a:lnTo>
                    <a:lnTo>
                      <a:pt x="252" y="110"/>
                    </a:lnTo>
                    <a:lnTo>
                      <a:pt x="216" y="107"/>
                    </a:lnTo>
                    <a:lnTo>
                      <a:pt x="193" y="109"/>
                    </a:lnTo>
                    <a:lnTo>
                      <a:pt x="174" y="114"/>
                    </a:lnTo>
                    <a:lnTo>
                      <a:pt x="159" y="124"/>
                    </a:lnTo>
                    <a:lnTo>
                      <a:pt x="147" y="135"/>
                    </a:lnTo>
                    <a:lnTo>
                      <a:pt x="140" y="149"/>
                    </a:lnTo>
                    <a:lnTo>
                      <a:pt x="138" y="166"/>
                    </a:lnTo>
                    <a:lnTo>
                      <a:pt x="142" y="191"/>
                    </a:lnTo>
                    <a:lnTo>
                      <a:pt x="153" y="210"/>
                    </a:lnTo>
                    <a:lnTo>
                      <a:pt x="170" y="221"/>
                    </a:lnTo>
                    <a:lnTo>
                      <a:pt x="197" y="236"/>
                    </a:lnTo>
                    <a:lnTo>
                      <a:pt x="235" y="252"/>
                    </a:lnTo>
                    <a:lnTo>
                      <a:pt x="285" y="274"/>
                    </a:lnTo>
                    <a:lnTo>
                      <a:pt x="323" y="299"/>
                    </a:lnTo>
                    <a:lnTo>
                      <a:pt x="350" y="324"/>
                    </a:lnTo>
                    <a:lnTo>
                      <a:pt x="369" y="355"/>
                    </a:lnTo>
                    <a:lnTo>
                      <a:pt x="380" y="387"/>
                    </a:lnTo>
                    <a:lnTo>
                      <a:pt x="384" y="423"/>
                    </a:lnTo>
                    <a:lnTo>
                      <a:pt x="380" y="463"/>
                    </a:lnTo>
                    <a:lnTo>
                      <a:pt x="369" y="498"/>
                    </a:lnTo>
                    <a:lnTo>
                      <a:pt x="348" y="528"/>
                    </a:lnTo>
                    <a:lnTo>
                      <a:pt x="321" y="555"/>
                    </a:lnTo>
                    <a:lnTo>
                      <a:pt x="287" y="576"/>
                    </a:lnTo>
                    <a:lnTo>
                      <a:pt x="249" y="591"/>
                    </a:lnTo>
                    <a:lnTo>
                      <a:pt x="203" y="601"/>
                    </a:lnTo>
                    <a:lnTo>
                      <a:pt x="153" y="604"/>
                    </a:lnTo>
                    <a:lnTo>
                      <a:pt x="117" y="603"/>
                    </a:lnTo>
                    <a:lnTo>
                      <a:pt x="75" y="595"/>
                    </a:lnTo>
                    <a:lnTo>
                      <a:pt x="35" y="585"/>
                    </a:lnTo>
                    <a:lnTo>
                      <a:pt x="2" y="572"/>
                    </a:lnTo>
                    <a:lnTo>
                      <a:pt x="0" y="572"/>
                    </a:lnTo>
                    <a:lnTo>
                      <a:pt x="0" y="440"/>
                    </a:lnTo>
                    <a:lnTo>
                      <a:pt x="6" y="444"/>
                    </a:lnTo>
                    <a:lnTo>
                      <a:pt x="42" y="465"/>
                    </a:lnTo>
                    <a:lnTo>
                      <a:pt x="82" y="482"/>
                    </a:lnTo>
                    <a:lnTo>
                      <a:pt x="123" y="494"/>
                    </a:lnTo>
                    <a:lnTo>
                      <a:pt x="159" y="496"/>
                    </a:lnTo>
                    <a:lnTo>
                      <a:pt x="189" y="494"/>
                    </a:lnTo>
                    <a:lnTo>
                      <a:pt x="214" y="488"/>
                    </a:lnTo>
                    <a:lnTo>
                      <a:pt x="233" y="477"/>
                    </a:lnTo>
                    <a:lnTo>
                      <a:pt x="243" y="459"/>
                    </a:lnTo>
                    <a:lnTo>
                      <a:pt x="247" y="439"/>
                    </a:lnTo>
                    <a:lnTo>
                      <a:pt x="245" y="421"/>
                    </a:lnTo>
                    <a:lnTo>
                      <a:pt x="239" y="406"/>
                    </a:lnTo>
                    <a:lnTo>
                      <a:pt x="226" y="395"/>
                    </a:lnTo>
                    <a:lnTo>
                      <a:pt x="209" y="381"/>
                    </a:lnTo>
                    <a:lnTo>
                      <a:pt x="189" y="372"/>
                    </a:lnTo>
                    <a:lnTo>
                      <a:pt x="167" y="360"/>
                    </a:lnTo>
                    <a:lnTo>
                      <a:pt x="138" y="349"/>
                    </a:lnTo>
                    <a:lnTo>
                      <a:pt x="103" y="334"/>
                    </a:lnTo>
                    <a:lnTo>
                      <a:pt x="77" y="316"/>
                    </a:lnTo>
                    <a:lnTo>
                      <a:pt x="54" y="301"/>
                    </a:lnTo>
                    <a:lnTo>
                      <a:pt x="31" y="276"/>
                    </a:lnTo>
                    <a:lnTo>
                      <a:pt x="14" y="248"/>
                    </a:lnTo>
                    <a:lnTo>
                      <a:pt x="4" y="215"/>
                    </a:lnTo>
                    <a:lnTo>
                      <a:pt x="0" y="177"/>
                    </a:lnTo>
                    <a:lnTo>
                      <a:pt x="4" y="139"/>
                    </a:lnTo>
                    <a:lnTo>
                      <a:pt x="16" y="105"/>
                    </a:lnTo>
                    <a:lnTo>
                      <a:pt x="35" y="76"/>
                    </a:lnTo>
                    <a:lnTo>
                      <a:pt x="61" y="49"/>
                    </a:lnTo>
                    <a:lnTo>
                      <a:pt x="96" y="27"/>
                    </a:lnTo>
                    <a:lnTo>
                      <a:pt x="132" y="11"/>
                    </a:lnTo>
                    <a:lnTo>
                      <a:pt x="174"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p:cNvSpPr>
                <a:spLocks noEditPoints="1"/>
              </p:cNvSpPr>
              <p:nvPr/>
            </p:nvSpPr>
            <p:spPr bwMode="auto">
              <a:xfrm>
                <a:off x="10369489" y="2554528"/>
                <a:ext cx="395676" cy="402336"/>
              </a:xfrm>
              <a:custGeom>
                <a:avLst/>
                <a:gdLst>
                  <a:gd name="T0" fmla="*/ 264 w 594"/>
                  <a:gd name="T1" fmla="*/ 114 h 604"/>
                  <a:gd name="T2" fmla="*/ 207 w 594"/>
                  <a:gd name="T3" fmla="*/ 141 h 604"/>
                  <a:gd name="T4" fmla="*/ 165 w 594"/>
                  <a:gd name="T5" fmla="*/ 189 h 604"/>
                  <a:gd name="T6" fmla="*/ 144 w 594"/>
                  <a:gd name="T7" fmla="*/ 261 h 604"/>
                  <a:gd name="T8" fmla="*/ 144 w 594"/>
                  <a:gd name="T9" fmla="*/ 347 h 604"/>
                  <a:gd name="T10" fmla="*/ 165 w 594"/>
                  <a:gd name="T11" fmla="*/ 416 h 604"/>
                  <a:gd name="T12" fmla="*/ 207 w 594"/>
                  <a:gd name="T13" fmla="*/ 465 h 604"/>
                  <a:gd name="T14" fmla="*/ 264 w 594"/>
                  <a:gd name="T15" fmla="*/ 488 h 604"/>
                  <a:gd name="T16" fmla="*/ 337 w 594"/>
                  <a:gd name="T17" fmla="*/ 488 h 604"/>
                  <a:gd name="T18" fmla="*/ 392 w 594"/>
                  <a:gd name="T19" fmla="*/ 465 h 604"/>
                  <a:gd name="T20" fmla="*/ 432 w 594"/>
                  <a:gd name="T21" fmla="*/ 418 h 604"/>
                  <a:gd name="T22" fmla="*/ 451 w 594"/>
                  <a:gd name="T23" fmla="*/ 345 h 604"/>
                  <a:gd name="T24" fmla="*/ 451 w 594"/>
                  <a:gd name="T25" fmla="*/ 257 h 604"/>
                  <a:gd name="T26" fmla="*/ 430 w 594"/>
                  <a:gd name="T27" fmla="*/ 187 h 604"/>
                  <a:gd name="T28" fmla="*/ 390 w 594"/>
                  <a:gd name="T29" fmla="*/ 139 h 604"/>
                  <a:gd name="T30" fmla="*/ 333 w 594"/>
                  <a:gd name="T31" fmla="*/ 114 h 604"/>
                  <a:gd name="T32" fmla="*/ 306 w 594"/>
                  <a:gd name="T33" fmla="*/ 0 h 604"/>
                  <a:gd name="T34" fmla="*/ 405 w 594"/>
                  <a:gd name="T35" fmla="*/ 13 h 604"/>
                  <a:gd name="T36" fmla="*/ 485 w 594"/>
                  <a:gd name="T37" fmla="*/ 51 h 604"/>
                  <a:gd name="T38" fmla="*/ 545 w 594"/>
                  <a:gd name="T39" fmla="*/ 112 h 604"/>
                  <a:gd name="T40" fmla="*/ 581 w 594"/>
                  <a:gd name="T41" fmla="*/ 196 h 604"/>
                  <a:gd name="T42" fmla="*/ 594 w 594"/>
                  <a:gd name="T43" fmla="*/ 297 h 604"/>
                  <a:gd name="T44" fmla="*/ 581 w 594"/>
                  <a:gd name="T45" fmla="*/ 398 h 604"/>
                  <a:gd name="T46" fmla="*/ 543 w 594"/>
                  <a:gd name="T47" fmla="*/ 484 h 604"/>
                  <a:gd name="T48" fmla="*/ 478 w 594"/>
                  <a:gd name="T49" fmla="*/ 551 h 604"/>
                  <a:gd name="T50" fmla="*/ 394 w 594"/>
                  <a:gd name="T51" fmla="*/ 591 h 604"/>
                  <a:gd name="T52" fmla="*/ 293 w 594"/>
                  <a:gd name="T53" fmla="*/ 604 h 604"/>
                  <a:gd name="T54" fmla="*/ 195 w 594"/>
                  <a:gd name="T55" fmla="*/ 591 h 604"/>
                  <a:gd name="T56" fmla="*/ 113 w 594"/>
                  <a:gd name="T57" fmla="*/ 553 h 604"/>
                  <a:gd name="T58" fmla="*/ 52 w 594"/>
                  <a:gd name="T59" fmla="*/ 490 h 604"/>
                  <a:gd name="T60" fmla="*/ 14 w 594"/>
                  <a:gd name="T61" fmla="*/ 408 h 604"/>
                  <a:gd name="T62" fmla="*/ 0 w 594"/>
                  <a:gd name="T63" fmla="*/ 309 h 604"/>
                  <a:gd name="T64" fmla="*/ 14 w 594"/>
                  <a:gd name="T65" fmla="*/ 204 h 604"/>
                  <a:gd name="T66" fmla="*/ 52 w 594"/>
                  <a:gd name="T67" fmla="*/ 118 h 604"/>
                  <a:gd name="T68" fmla="*/ 117 w 594"/>
                  <a:gd name="T69" fmla="*/ 53 h 604"/>
                  <a:gd name="T70" fmla="*/ 201 w 594"/>
                  <a:gd name="T71" fmla="*/ 13 h 604"/>
                  <a:gd name="T72" fmla="*/ 306 w 594"/>
                  <a:gd name="T73"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4" h="604">
                    <a:moveTo>
                      <a:pt x="298" y="112"/>
                    </a:moveTo>
                    <a:lnTo>
                      <a:pt x="264" y="114"/>
                    </a:lnTo>
                    <a:lnTo>
                      <a:pt x="233" y="124"/>
                    </a:lnTo>
                    <a:lnTo>
                      <a:pt x="207" y="141"/>
                    </a:lnTo>
                    <a:lnTo>
                      <a:pt x="184" y="162"/>
                    </a:lnTo>
                    <a:lnTo>
                      <a:pt x="165" y="189"/>
                    </a:lnTo>
                    <a:lnTo>
                      <a:pt x="151" y="223"/>
                    </a:lnTo>
                    <a:lnTo>
                      <a:pt x="144" y="261"/>
                    </a:lnTo>
                    <a:lnTo>
                      <a:pt x="142" y="305"/>
                    </a:lnTo>
                    <a:lnTo>
                      <a:pt x="144" y="347"/>
                    </a:lnTo>
                    <a:lnTo>
                      <a:pt x="151" y="383"/>
                    </a:lnTo>
                    <a:lnTo>
                      <a:pt x="165" y="416"/>
                    </a:lnTo>
                    <a:lnTo>
                      <a:pt x="184" y="442"/>
                    </a:lnTo>
                    <a:lnTo>
                      <a:pt x="207" y="465"/>
                    </a:lnTo>
                    <a:lnTo>
                      <a:pt x="233" y="480"/>
                    </a:lnTo>
                    <a:lnTo>
                      <a:pt x="264" y="488"/>
                    </a:lnTo>
                    <a:lnTo>
                      <a:pt x="300" y="492"/>
                    </a:lnTo>
                    <a:lnTo>
                      <a:pt x="337" y="488"/>
                    </a:lnTo>
                    <a:lnTo>
                      <a:pt x="367" y="480"/>
                    </a:lnTo>
                    <a:lnTo>
                      <a:pt x="392" y="465"/>
                    </a:lnTo>
                    <a:lnTo>
                      <a:pt x="415" y="444"/>
                    </a:lnTo>
                    <a:lnTo>
                      <a:pt x="432" y="418"/>
                    </a:lnTo>
                    <a:lnTo>
                      <a:pt x="443" y="383"/>
                    </a:lnTo>
                    <a:lnTo>
                      <a:pt x="451" y="345"/>
                    </a:lnTo>
                    <a:lnTo>
                      <a:pt x="453" y="301"/>
                    </a:lnTo>
                    <a:lnTo>
                      <a:pt x="451" y="257"/>
                    </a:lnTo>
                    <a:lnTo>
                      <a:pt x="443" y="219"/>
                    </a:lnTo>
                    <a:lnTo>
                      <a:pt x="430" y="187"/>
                    </a:lnTo>
                    <a:lnTo>
                      <a:pt x="411" y="160"/>
                    </a:lnTo>
                    <a:lnTo>
                      <a:pt x="390" y="139"/>
                    </a:lnTo>
                    <a:lnTo>
                      <a:pt x="363" y="124"/>
                    </a:lnTo>
                    <a:lnTo>
                      <a:pt x="333" y="114"/>
                    </a:lnTo>
                    <a:lnTo>
                      <a:pt x="298" y="112"/>
                    </a:lnTo>
                    <a:close/>
                    <a:moveTo>
                      <a:pt x="306" y="0"/>
                    </a:moveTo>
                    <a:lnTo>
                      <a:pt x="358" y="4"/>
                    </a:lnTo>
                    <a:lnTo>
                      <a:pt x="405" y="13"/>
                    </a:lnTo>
                    <a:lnTo>
                      <a:pt x="447" y="28"/>
                    </a:lnTo>
                    <a:lnTo>
                      <a:pt x="485" y="51"/>
                    </a:lnTo>
                    <a:lnTo>
                      <a:pt x="518" y="78"/>
                    </a:lnTo>
                    <a:lnTo>
                      <a:pt x="545" y="112"/>
                    </a:lnTo>
                    <a:lnTo>
                      <a:pt x="566" y="152"/>
                    </a:lnTo>
                    <a:lnTo>
                      <a:pt x="581" y="196"/>
                    </a:lnTo>
                    <a:lnTo>
                      <a:pt x="591" y="244"/>
                    </a:lnTo>
                    <a:lnTo>
                      <a:pt x="594" y="297"/>
                    </a:lnTo>
                    <a:lnTo>
                      <a:pt x="591" y="351"/>
                    </a:lnTo>
                    <a:lnTo>
                      <a:pt x="581" y="398"/>
                    </a:lnTo>
                    <a:lnTo>
                      <a:pt x="564" y="444"/>
                    </a:lnTo>
                    <a:lnTo>
                      <a:pt x="543" y="484"/>
                    </a:lnTo>
                    <a:lnTo>
                      <a:pt x="512" y="521"/>
                    </a:lnTo>
                    <a:lnTo>
                      <a:pt x="478" y="551"/>
                    </a:lnTo>
                    <a:lnTo>
                      <a:pt x="438" y="574"/>
                    </a:lnTo>
                    <a:lnTo>
                      <a:pt x="394" y="591"/>
                    </a:lnTo>
                    <a:lnTo>
                      <a:pt x="346" y="601"/>
                    </a:lnTo>
                    <a:lnTo>
                      <a:pt x="293" y="604"/>
                    </a:lnTo>
                    <a:lnTo>
                      <a:pt x="241" y="601"/>
                    </a:lnTo>
                    <a:lnTo>
                      <a:pt x="195" y="591"/>
                    </a:lnTo>
                    <a:lnTo>
                      <a:pt x="151" y="576"/>
                    </a:lnTo>
                    <a:lnTo>
                      <a:pt x="113" y="553"/>
                    </a:lnTo>
                    <a:lnTo>
                      <a:pt x="79" y="524"/>
                    </a:lnTo>
                    <a:lnTo>
                      <a:pt x="52" y="490"/>
                    </a:lnTo>
                    <a:lnTo>
                      <a:pt x="29" y="452"/>
                    </a:lnTo>
                    <a:lnTo>
                      <a:pt x="14" y="408"/>
                    </a:lnTo>
                    <a:lnTo>
                      <a:pt x="4" y="360"/>
                    </a:lnTo>
                    <a:lnTo>
                      <a:pt x="0" y="309"/>
                    </a:lnTo>
                    <a:lnTo>
                      <a:pt x="4" y="254"/>
                    </a:lnTo>
                    <a:lnTo>
                      <a:pt x="14" y="204"/>
                    </a:lnTo>
                    <a:lnTo>
                      <a:pt x="29" y="158"/>
                    </a:lnTo>
                    <a:lnTo>
                      <a:pt x="52" y="118"/>
                    </a:lnTo>
                    <a:lnTo>
                      <a:pt x="81" y="82"/>
                    </a:lnTo>
                    <a:lnTo>
                      <a:pt x="117" y="53"/>
                    </a:lnTo>
                    <a:lnTo>
                      <a:pt x="157" y="30"/>
                    </a:lnTo>
                    <a:lnTo>
                      <a:pt x="201" y="13"/>
                    </a:lnTo>
                    <a:lnTo>
                      <a:pt x="251" y="4"/>
                    </a:lnTo>
                    <a:lnTo>
                      <a:pt x="3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10774490" y="2373343"/>
                <a:ext cx="472946" cy="583521"/>
              </a:xfrm>
              <a:custGeom>
                <a:avLst/>
                <a:gdLst>
                  <a:gd name="T0" fmla="*/ 347 w 710"/>
                  <a:gd name="T1" fmla="*/ 2 h 877"/>
                  <a:gd name="T2" fmla="*/ 384 w 710"/>
                  <a:gd name="T3" fmla="*/ 12 h 877"/>
                  <a:gd name="T4" fmla="*/ 378 w 710"/>
                  <a:gd name="T5" fmla="*/ 124 h 877"/>
                  <a:gd name="T6" fmla="*/ 319 w 710"/>
                  <a:gd name="T7" fmla="*/ 111 h 877"/>
                  <a:gd name="T8" fmla="*/ 273 w 710"/>
                  <a:gd name="T9" fmla="*/ 122 h 877"/>
                  <a:gd name="T10" fmla="*/ 242 w 710"/>
                  <a:gd name="T11" fmla="*/ 157 h 877"/>
                  <a:gd name="T12" fmla="*/ 233 w 710"/>
                  <a:gd name="T13" fmla="*/ 214 h 877"/>
                  <a:gd name="T14" fmla="*/ 437 w 710"/>
                  <a:gd name="T15" fmla="*/ 286 h 877"/>
                  <a:gd name="T16" fmla="*/ 439 w 710"/>
                  <a:gd name="T17" fmla="*/ 155 h 877"/>
                  <a:gd name="T18" fmla="*/ 573 w 710"/>
                  <a:gd name="T19" fmla="*/ 115 h 877"/>
                  <a:gd name="T20" fmla="*/ 710 w 710"/>
                  <a:gd name="T21" fmla="*/ 286 h 877"/>
                  <a:gd name="T22" fmla="*/ 573 w 710"/>
                  <a:gd name="T23" fmla="*/ 397 h 877"/>
                  <a:gd name="T24" fmla="*/ 575 w 710"/>
                  <a:gd name="T25" fmla="*/ 702 h 877"/>
                  <a:gd name="T26" fmla="*/ 592 w 710"/>
                  <a:gd name="T27" fmla="*/ 744 h 877"/>
                  <a:gd name="T28" fmla="*/ 626 w 710"/>
                  <a:gd name="T29" fmla="*/ 763 h 877"/>
                  <a:gd name="T30" fmla="*/ 659 w 710"/>
                  <a:gd name="T31" fmla="*/ 765 h 877"/>
                  <a:gd name="T32" fmla="*/ 678 w 710"/>
                  <a:gd name="T33" fmla="*/ 761 h 877"/>
                  <a:gd name="T34" fmla="*/ 697 w 710"/>
                  <a:gd name="T35" fmla="*/ 753 h 877"/>
                  <a:gd name="T36" fmla="*/ 710 w 710"/>
                  <a:gd name="T37" fmla="*/ 744 h 877"/>
                  <a:gd name="T38" fmla="*/ 708 w 710"/>
                  <a:gd name="T39" fmla="*/ 858 h 877"/>
                  <a:gd name="T40" fmla="*/ 666 w 710"/>
                  <a:gd name="T41" fmla="*/ 872 h 877"/>
                  <a:gd name="T42" fmla="*/ 609 w 710"/>
                  <a:gd name="T43" fmla="*/ 877 h 877"/>
                  <a:gd name="T44" fmla="*/ 525 w 710"/>
                  <a:gd name="T45" fmla="*/ 862 h 877"/>
                  <a:gd name="T46" fmla="*/ 468 w 710"/>
                  <a:gd name="T47" fmla="*/ 816 h 877"/>
                  <a:gd name="T48" fmla="*/ 441 w 710"/>
                  <a:gd name="T49" fmla="*/ 742 h 877"/>
                  <a:gd name="T50" fmla="*/ 437 w 710"/>
                  <a:gd name="T51" fmla="*/ 397 h 877"/>
                  <a:gd name="T52" fmla="*/ 233 w 710"/>
                  <a:gd name="T53" fmla="*/ 864 h 877"/>
                  <a:gd name="T54" fmla="*/ 95 w 710"/>
                  <a:gd name="T55" fmla="*/ 397 h 877"/>
                  <a:gd name="T56" fmla="*/ 0 w 710"/>
                  <a:gd name="T57" fmla="*/ 286 h 877"/>
                  <a:gd name="T58" fmla="*/ 95 w 710"/>
                  <a:gd name="T59" fmla="*/ 206 h 877"/>
                  <a:gd name="T60" fmla="*/ 107 w 710"/>
                  <a:gd name="T61" fmla="*/ 132 h 877"/>
                  <a:gd name="T62" fmla="*/ 141 w 710"/>
                  <a:gd name="T63" fmla="*/ 71 h 877"/>
                  <a:gd name="T64" fmla="*/ 196 w 710"/>
                  <a:gd name="T65" fmla="*/ 25 h 877"/>
                  <a:gd name="T66" fmla="*/ 265 w 710"/>
                  <a:gd name="T67" fmla="*/ 2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0" h="877">
                    <a:moveTo>
                      <a:pt x="305" y="0"/>
                    </a:moveTo>
                    <a:lnTo>
                      <a:pt x="347" y="2"/>
                    </a:lnTo>
                    <a:lnTo>
                      <a:pt x="382" y="10"/>
                    </a:lnTo>
                    <a:lnTo>
                      <a:pt x="384" y="12"/>
                    </a:lnTo>
                    <a:lnTo>
                      <a:pt x="384" y="128"/>
                    </a:lnTo>
                    <a:lnTo>
                      <a:pt x="378" y="124"/>
                    </a:lnTo>
                    <a:lnTo>
                      <a:pt x="347" y="115"/>
                    </a:lnTo>
                    <a:lnTo>
                      <a:pt x="319" y="111"/>
                    </a:lnTo>
                    <a:lnTo>
                      <a:pt x="294" y="115"/>
                    </a:lnTo>
                    <a:lnTo>
                      <a:pt x="273" y="122"/>
                    </a:lnTo>
                    <a:lnTo>
                      <a:pt x="256" y="137"/>
                    </a:lnTo>
                    <a:lnTo>
                      <a:pt x="242" y="157"/>
                    </a:lnTo>
                    <a:lnTo>
                      <a:pt x="235" y="183"/>
                    </a:lnTo>
                    <a:lnTo>
                      <a:pt x="233" y="214"/>
                    </a:lnTo>
                    <a:lnTo>
                      <a:pt x="233" y="286"/>
                    </a:lnTo>
                    <a:lnTo>
                      <a:pt x="437" y="286"/>
                    </a:lnTo>
                    <a:lnTo>
                      <a:pt x="437" y="157"/>
                    </a:lnTo>
                    <a:lnTo>
                      <a:pt x="439" y="155"/>
                    </a:lnTo>
                    <a:lnTo>
                      <a:pt x="569" y="116"/>
                    </a:lnTo>
                    <a:lnTo>
                      <a:pt x="573" y="115"/>
                    </a:lnTo>
                    <a:lnTo>
                      <a:pt x="573" y="286"/>
                    </a:lnTo>
                    <a:lnTo>
                      <a:pt x="710" y="286"/>
                    </a:lnTo>
                    <a:lnTo>
                      <a:pt x="710" y="397"/>
                    </a:lnTo>
                    <a:lnTo>
                      <a:pt x="573" y="397"/>
                    </a:lnTo>
                    <a:lnTo>
                      <a:pt x="573" y="670"/>
                    </a:lnTo>
                    <a:lnTo>
                      <a:pt x="575" y="702"/>
                    </a:lnTo>
                    <a:lnTo>
                      <a:pt x="582" y="727"/>
                    </a:lnTo>
                    <a:lnTo>
                      <a:pt x="592" y="744"/>
                    </a:lnTo>
                    <a:lnTo>
                      <a:pt x="607" y="755"/>
                    </a:lnTo>
                    <a:lnTo>
                      <a:pt x="626" y="763"/>
                    </a:lnTo>
                    <a:lnTo>
                      <a:pt x="651" y="765"/>
                    </a:lnTo>
                    <a:lnTo>
                      <a:pt x="659" y="765"/>
                    </a:lnTo>
                    <a:lnTo>
                      <a:pt x="666" y="763"/>
                    </a:lnTo>
                    <a:lnTo>
                      <a:pt x="678" y="761"/>
                    </a:lnTo>
                    <a:lnTo>
                      <a:pt x="687" y="757"/>
                    </a:lnTo>
                    <a:lnTo>
                      <a:pt x="697" y="753"/>
                    </a:lnTo>
                    <a:lnTo>
                      <a:pt x="704" y="748"/>
                    </a:lnTo>
                    <a:lnTo>
                      <a:pt x="710" y="744"/>
                    </a:lnTo>
                    <a:lnTo>
                      <a:pt x="710" y="856"/>
                    </a:lnTo>
                    <a:lnTo>
                      <a:pt x="708" y="858"/>
                    </a:lnTo>
                    <a:lnTo>
                      <a:pt x="693" y="864"/>
                    </a:lnTo>
                    <a:lnTo>
                      <a:pt x="666" y="872"/>
                    </a:lnTo>
                    <a:lnTo>
                      <a:pt x="638" y="876"/>
                    </a:lnTo>
                    <a:lnTo>
                      <a:pt x="609" y="877"/>
                    </a:lnTo>
                    <a:lnTo>
                      <a:pt x="563" y="874"/>
                    </a:lnTo>
                    <a:lnTo>
                      <a:pt x="525" y="862"/>
                    </a:lnTo>
                    <a:lnTo>
                      <a:pt x="492" y="843"/>
                    </a:lnTo>
                    <a:lnTo>
                      <a:pt x="468" y="816"/>
                    </a:lnTo>
                    <a:lnTo>
                      <a:pt x="450" y="784"/>
                    </a:lnTo>
                    <a:lnTo>
                      <a:pt x="441" y="742"/>
                    </a:lnTo>
                    <a:lnTo>
                      <a:pt x="437" y="694"/>
                    </a:lnTo>
                    <a:lnTo>
                      <a:pt x="437" y="397"/>
                    </a:lnTo>
                    <a:lnTo>
                      <a:pt x="233" y="397"/>
                    </a:lnTo>
                    <a:lnTo>
                      <a:pt x="233" y="864"/>
                    </a:lnTo>
                    <a:lnTo>
                      <a:pt x="95" y="864"/>
                    </a:lnTo>
                    <a:lnTo>
                      <a:pt x="95" y="397"/>
                    </a:lnTo>
                    <a:lnTo>
                      <a:pt x="0" y="397"/>
                    </a:lnTo>
                    <a:lnTo>
                      <a:pt x="0" y="286"/>
                    </a:lnTo>
                    <a:lnTo>
                      <a:pt x="95" y="286"/>
                    </a:lnTo>
                    <a:lnTo>
                      <a:pt x="95" y="206"/>
                    </a:lnTo>
                    <a:lnTo>
                      <a:pt x="99" y="168"/>
                    </a:lnTo>
                    <a:lnTo>
                      <a:pt x="107" y="132"/>
                    </a:lnTo>
                    <a:lnTo>
                      <a:pt x="122" y="99"/>
                    </a:lnTo>
                    <a:lnTo>
                      <a:pt x="141" y="71"/>
                    </a:lnTo>
                    <a:lnTo>
                      <a:pt x="166" y="46"/>
                    </a:lnTo>
                    <a:lnTo>
                      <a:pt x="196" y="25"/>
                    </a:lnTo>
                    <a:lnTo>
                      <a:pt x="229" y="12"/>
                    </a:lnTo>
                    <a:lnTo>
                      <a:pt x="265" y="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userDrawn="1"/>
          </p:nvGrpSpPr>
          <p:grpSpPr>
            <a:xfrm>
              <a:off x="459230" y="3097162"/>
              <a:ext cx="729222" cy="728136"/>
              <a:chOff x="864491" y="3668201"/>
              <a:chExt cx="818390" cy="817172"/>
            </a:xfrm>
          </p:grpSpPr>
          <p:sp>
            <p:nvSpPr>
              <p:cNvPr id="10" name="Rectangle 14"/>
              <p:cNvSpPr>
                <a:spLocks noChangeArrowheads="1"/>
              </p:cNvSpPr>
              <p:nvPr/>
            </p:nvSpPr>
            <p:spPr bwMode="auto">
              <a:xfrm>
                <a:off x="864491" y="3668201"/>
                <a:ext cx="389710" cy="387273"/>
              </a:xfrm>
              <a:prstGeom prst="rect">
                <a:avLst/>
              </a:prstGeom>
              <a:solidFill>
                <a:srgbClr val="FF4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ectangle 15"/>
              <p:cNvSpPr>
                <a:spLocks noChangeArrowheads="1"/>
              </p:cNvSpPr>
              <p:nvPr/>
            </p:nvSpPr>
            <p:spPr bwMode="auto">
              <a:xfrm>
                <a:off x="1294389" y="3668201"/>
                <a:ext cx="388492" cy="387273"/>
              </a:xfrm>
              <a:prstGeom prst="rect">
                <a:avLst/>
              </a:prstGeom>
              <a:solidFill>
                <a:srgbClr val="8DC63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6"/>
              <p:cNvSpPr>
                <a:spLocks noChangeArrowheads="1"/>
              </p:cNvSpPr>
              <p:nvPr/>
            </p:nvSpPr>
            <p:spPr bwMode="auto">
              <a:xfrm>
                <a:off x="864491" y="4096881"/>
                <a:ext cx="389710" cy="388492"/>
              </a:xfrm>
              <a:prstGeom prst="rect">
                <a:avLst/>
              </a:prstGeom>
              <a:solidFill>
                <a:srgbClr val="00B0F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17"/>
              <p:cNvSpPr>
                <a:spLocks noChangeArrowheads="1"/>
              </p:cNvSpPr>
              <p:nvPr/>
            </p:nvSpPr>
            <p:spPr bwMode="auto">
              <a:xfrm>
                <a:off x="1294389" y="4096881"/>
                <a:ext cx="388492" cy="388492"/>
              </a:xfrm>
              <a:prstGeom prst="rect">
                <a:avLst/>
              </a:prstGeom>
              <a:solidFill>
                <a:srgbClr val="FFBF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9404865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solidFill>
          <a:srgbClr val="0070C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01929" y="1561841"/>
            <a:ext cx="8740142" cy="1344828"/>
          </a:xfrm>
        </p:spPr>
        <p:txBody>
          <a:bodyPr>
            <a:noAutofit/>
          </a:bodyPr>
          <a:lstStyle>
            <a:lvl1pPr algn="l" defTabSz="685752" rtl="0" eaLnBrk="1" latinLnBrk="0" hangingPunct="1">
              <a:lnSpc>
                <a:spcPct val="90000"/>
              </a:lnSpc>
              <a:spcBef>
                <a:spcPct val="0"/>
              </a:spcBef>
              <a:buNone/>
              <a:defRPr kumimoji="0" lang="en-US" sz="5400" b="0" i="0" u="none" strike="noStrike" kern="1200" cap="none" spc="-74" normalizeH="0" baseline="0" dirty="0" smtClean="0">
                <a:ln w="3175">
                  <a:noFill/>
                </a:ln>
                <a:solidFill>
                  <a:schemeClr val="tx1"/>
                </a:solidFill>
                <a:effectLst/>
                <a:uLnTx/>
                <a:uFillTx/>
                <a:latin typeface="Segoe UI Light" pitchFamily="34" charset="0"/>
                <a:ea typeface="+mn-ea"/>
                <a:cs typeface="Segoe UI" pitchFamily="34" charset="0"/>
              </a:defRPr>
            </a:lvl1pPr>
            <a:lvl2pPr marL="457200" indent="0">
              <a:buNone/>
              <a:defRPr sz="1200">
                <a:solidFill>
                  <a:schemeClr val="bg2"/>
                </a:solidFill>
                <a:latin typeface="Segoe UI Light" pitchFamily="34" charset="0"/>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text styles</a:t>
            </a:r>
            <a:endParaRPr lang="hr-HR" dirty="0" smtClean="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pic>
        <p:nvPicPr>
          <p:cNvPr id="8"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spTree>
    <p:extLst>
      <p:ext uri="{BB962C8B-B14F-4D97-AF65-F5344CB8AC3E}">
        <p14:creationId xmlns:p14="http://schemas.microsoft.com/office/powerpoint/2010/main" val="1899608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Segoe UI Light" pitchFamily="34" charset="0"/>
                <a:cs typeface="Andalus" pitchFamily="18" charset="-78"/>
              </a:defRPr>
            </a:lvl1pPr>
            <a:lvl2pPr>
              <a:defRPr>
                <a:latin typeface="Segoe UI Light" pitchFamily="34" charset="0"/>
                <a:cs typeface="Andalus" pitchFamily="18" charset="-78"/>
              </a:defRPr>
            </a:lvl2pPr>
            <a:lvl3pPr>
              <a:defRPr>
                <a:latin typeface="Segoe UI Light" pitchFamily="34" charset="0"/>
                <a:cs typeface="Andalus" pitchFamily="18" charset="-78"/>
              </a:defRPr>
            </a:lvl3pPr>
            <a:lvl4pPr>
              <a:defRPr>
                <a:latin typeface="Segoe UI Light" pitchFamily="34" charset="0"/>
                <a:cs typeface="Andalus" pitchFamily="18" charset="-78"/>
              </a:defRPr>
            </a:lvl4pPr>
            <a:lvl5pPr>
              <a:defRPr>
                <a:latin typeface="Segoe UI Light" pitchFamily="34" charset="0"/>
                <a:cs typeface="Andalus" pitchFamily="18" charset="-78"/>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7" name="Title 6"/>
          <p:cNvSpPr>
            <a:spLocks noGrp="1"/>
          </p:cNvSpPr>
          <p:nvPr>
            <p:ph type="title"/>
          </p:nvPr>
        </p:nvSpPr>
        <p:spPr/>
        <p:txBody>
          <a:bodyPr/>
          <a:lstStyle>
            <a:lvl1pPr>
              <a:defRPr b="1">
                <a:solidFill>
                  <a:srgbClr val="0070C0"/>
                </a:solidFill>
                <a:latin typeface="Segoe UI" pitchFamily="34" charset="0"/>
                <a:ea typeface="Segoe UI" pitchFamily="34" charset="0"/>
                <a:cs typeface="Segoe UI" pitchFamily="34" charset="0"/>
              </a:defRPr>
            </a:lvl1pPr>
          </a:lstStyle>
          <a:p>
            <a:r>
              <a:rPr lang="en-US" smtClean="0"/>
              <a:t>Click to edit Master title style</a:t>
            </a:r>
            <a:endParaRPr lang="en-CA" dirty="0"/>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365750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2314093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4"/>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41459291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6"/>
          <p:cNvSpPr/>
          <p:nvPr userDrawn="1"/>
        </p:nvSpPr>
        <p:spPr>
          <a:xfrm>
            <a:off x="0" y="4587974"/>
            <a:ext cx="9144000" cy="5555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Obraz 3" descr="lgoo_m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1976549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smtClean="0"/>
              <a:t>Click to edit Master title style</a:t>
            </a:r>
            <a:endParaRPr lang="en-CA" dirty="0"/>
          </a:p>
        </p:txBody>
      </p:sp>
    </p:spTree>
    <p:extLst>
      <p:ext uri="{BB962C8B-B14F-4D97-AF65-F5344CB8AC3E}">
        <p14:creationId xmlns:p14="http://schemas.microsoft.com/office/powerpoint/2010/main" val="4513382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0355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Mobile">
    <p:bg>
      <p:bgPr>
        <a:solidFill>
          <a:srgbClr val="0070C0"/>
        </a:solidFill>
        <a:effectLst/>
      </p:bgPr>
    </p:bg>
    <p:spTree>
      <p:nvGrpSpPr>
        <p:cNvPr id="1" name=""/>
        <p:cNvGrpSpPr/>
        <p:nvPr/>
      </p:nvGrpSpPr>
      <p:grpSpPr>
        <a:xfrm>
          <a:off x="0" y="0"/>
          <a:ext cx="0" cy="0"/>
          <a:chOff x="0" y="0"/>
          <a:chExt cx="0" cy="0"/>
        </a:xfrm>
      </p:grpSpPr>
      <p:pic>
        <p:nvPicPr>
          <p:cNvPr id="2" name="Picture Placeholder 6" descr="icon-mob.png"/>
          <p:cNvPicPr>
            <a:picLocks noChangeAspect="1"/>
          </p:cNvPicPr>
          <p:nvPr userDrawn="1"/>
        </p:nvPicPr>
        <p:blipFill>
          <a:blip r:embed="rId2" cstate="print"/>
          <a:srcRect/>
          <a:stretch>
            <a:fillRect/>
          </a:stretch>
        </p:blipFill>
        <p:spPr>
          <a:xfrm>
            <a:off x="3414645" y="1415459"/>
            <a:ext cx="2314710" cy="2312582"/>
          </a:xfrm>
          <a:prstGeom prst="rect">
            <a:avLst/>
          </a:prstGeom>
        </p:spPr>
      </p:pic>
      <p:pic>
        <p:nvPicPr>
          <p:cNvPr id="4" name="Obraz 3" descr="lgoo_ms.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28384" y="4776033"/>
            <a:ext cx="849188" cy="179406"/>
          </a:xfrm>
          <a:prstGeom prst="rect">
            <a:avLst/>
          </a:prstGeom>
        </p:spPr>
      </p:pic>
      <p:pic>
        <p:nvPicPr>
          <p:cNvPr id="5" name="Picture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8669" y="4579905"/>
            <a:ext cx="650923" cy="571664"/>
          </a:xfrm>
          <a:prstGeom prst="rect">
            <a:avLst/>
          </a:prstGeom>
        </p:spPr>
      </p:pic>
    </p:spTree>
    <p:extLst>
      <p:ext uri="{BB962C8B-B14F-4D97-AF65-F5344CB8AC3E}">
        <p14:creationId xmlns:p14="http://schemas.microsoft.com/office/powerpoint/2010/main" val="8370721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CA"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F091A5A-E06A-4EE6-BA7D-7692AADB5A4F}" type="datetimeFigureOut">
              <a:rPr lang="en-CA" smtClean="0"/>
              <a:t>20/04/2015</a:t>
            </a:fld>
            <a:endParaRPr lang="en-CA"/>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27BC8D4-BE04-423F-A78B-E78FE20D384E}" type="slidenum">
              <a:rPr lang="en-CA" smtClean="0"/>
              <a:t>‹#›</a:t>
            </a:fld>
            <a:endParaRPr lang="en-CA"/>
          </a:p>
        </p:txBody>
      </p:sp>
    </p:spTree>
    <p:extLst>
      <p:ext uri="{BB962C8B-B14F-4D97-AF65-F5344CB8AC3E}">
        <p14:creationId xmlns:p14="http://schemas.microsoft.com/office/powerpoint/2010/main" val="1443937791"/>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50" r:id="rId3"/>
    <p:sldLayoutId id="2147483651" r:id="rId4"/>
    <p:sldLayoutId id="2147483652" r:id="rId5"/>
    <p:sldLayoutId id="2147483653" r:id="rId6"/>
    <p:sldLayoutId id="2147483654" r:id="rId7"/>
    <p:sldLayoutId id="2147483655" r:id="rId8"/>
    <p:sldLayoutId id="2147483667" r:id="rId9"/>
    <p:sldLayoutId id="2147483668" r:id="rId10"/>
    <p:sldLayoutId id="2147483670" r:id="rId11"/>
    <p:sldLayoutId id="2147483671" r:id="rId12"/>
    <p:sldLayoutId id="2147483656" r:id="rId13"/>
    <p:sldLayoutId id="2147483657" r:id="rId14"/>
    <p:sldLayoutId id="2147483669" r:id="rId15"/>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lumMod val="75000"/>
              <a:lumOff val="25000"/>
            </a:schemeClr>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Segoe UI Light"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Segoe UI Light"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Segoe UI Light"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Segoe UI Light"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ibuv/libuv" TargetMode="External"/><Relationship Id="rId2" Type="http://schemas.openxmlformats.org/officeDocument/2006/relationships/hyperlink" Target="https://github.com/aspnet/KestrelHttpServer"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www.microsoftvirtualacademy.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oljac/ASP.net.v5-AKA-vNext-Windays15.git"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xamarin.com/" TargetMode="External"/><Relationship Id="rId2" Type="http://schemas.openxmlformats.org/officeDocument/2006/relationships/hyperlink" Target="http://www.mono-project.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203D"/>
        </a:solidFill>
        <a:effectLst/>
      </p:bgPr>
    </p:bg>
    <p:spTree>
      <p:nvGrpSpPr>
        <p:cNvPr id="1" name=""/>
        <p:cNvGrpSpPr/>
        <p:nvPr/>
      </p:nvGrpSpPr>
      <p:grpSpPr>
        <a:xfrm>
          <a:off x="0" y="0"/>
          <a:ext cx="0" cy="0"/>
          <a:chOff x="0" y="0"/>
          <a:chExt cx="0" cy="0"/>
        </a:xfrm>
      </p:grpSpPr>
      <p:pic>
        <p:nvPicPr>
          <p:cNvPr id="6" name="Obraz 3" descr="lgoo_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36" y="4617384"/>
            <a:ext cx="1224136" cy="2586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575" y="1274219"/>
            <a:ext cx="2954849" cy="2595062"/>
          </a:xfrm>
          <a:prstGeom prst="rect">
            <a:avLst/>
          </a:prstGeom>
        </p:spPr>
      </p:pic>
      <p:sp>
        <p:nvSpPr>
          <p:cNvPr id="2" name="TextBox 1"/>
          <p:cNvSpPr txBox="1"/>
          <p:nvPr/>
        </p:nvSpPr>
        <p:spPr>
          <a:xfrm>
            <a:off x="1331640" y="2584524"/>
            <a:ext cx="6480720" cy="2185214"/>
          </a:xfrm>
          <a:prstGeom prst="rect">
            <a:avLst/>
          </a:prstGeom>
          <a:noFill/>
        </p:spPr>
        <p:txBody>
          <a:bodyPr wrap="square" rtlCol="0">
            <a:spAutoFit/>
          </a:bodyPr>
          <a:lstStyle/>
          <a:p>
            <a:r>
              <a:rPr lang="en-US" sz="5400" dirty="0" smtClean="0">
                <a:solidFill>
                  <a:schemeClr val="bg1"/>
                </a:solidFill>
                <a:latin typeface="Segoe UI Light" pitchFamily="34" charset="0"/>
              </a:rPr>
              <a:t>ASP.net v.5 (</a:t>
            </a:r>
            <a:r>
              <a:rPr lang="en-US" sz="5400" dirty="0" err="1" smtClean="0">
                <a:solidFill>
                  <a:schemeClr val="bg1"/>
                </a:solidFill>
                <a:latin typeface="Segoe UI Light" pitchFamily="34" charset="0"/>
              </a:rPr>
              <a:t>vNext</a:t>
            </a:r>
            <a:r>
              <a:rPr lang="en-US" sz="5400" dirty="0" smtClean="0">
                <a:solidFill>
                  <a:schemeClr val="bg1"/>
                </a:solidFill>
                <a:latin typeface="Segoe UI Light" pitchFamily="34" charset="0"/>
              </a:rPr>
              <a:t>) on Linux and Mac OSX</a:t>
            </a:r>
            <a:r>
              <a:rPr lang="hr-HR" sz="5400" dirty="0" smtClean="0">
                <a:solidFill>
                  <a:schemeClr val="bg1"/>
                </a:solidFill>
                <a:latin typeface="Segoe UI Light" pitchFamily="34" charset="0"/>
              </a:rPr>
              <a:t/>
            </a:r>
            <a:br>
              <a:rPr lang="hr-HR" sz="5400" dirty="0" smtClean="0">
                <a:solidFill>
                  <a:schemeClr val="bg1"/>
                </a:solidFill>
                <a:latin typeface="Segoe UI Light" pitchFamily="34" charset="0"/>
              </a:rPr>
            </a:br>
            <a:r>
              <a:rPr lang="en-US" sz="2800" dirty="0" smtClean="0">
                <a:solidFill>
                  <a:schemeClr val="bg1"/>
                </a:solidFill>
                <a:latin typeface="Segoe UI Light" pitchFamily="34" charset="0"/>
              </a:rPr>
              <a:t>Miljenko Cvjetko</a:t>
            </a:r>
            <a:r>
              <a:rPr lang="hr-HR" sz="2800" dirty="0" smtClean="0">
                <a:solidFill>
                  <a:schemeClr val="bg1"/>
                </a:solidFill>
                <a:latin typeface="Segoe UI Light" pitchFamily="34" charset="0"/>
              </a:rPr>
              <a:t>, </a:t>
            </a:r>
            <a:r>
              <a:rPr lang="en-US" sz="2800" dirty="0" err="1" smtClean="0">
                <a:solidFill>
                  <a:schemeClr val="bg1"/>
                </a:solidFill>
                <a:latin typeface="Segoe UI Light" pitchFamily="34" charset="0"/>
              </a:rPr>
              <a:t>Xamarin</a:t>
            </a:r>
            <a:r>
              <a:rPr lang="en-US" sz="2800" dirty="0" smtClean="0">
                <a:solidFill>
                  <a:schemeClr val="bg1"/>
                </a:solidFill>
                <a:latin typeface="Segoe UI Light" pitchFamily="34" charset="0"/>
              </a:rPr>
              <a:t> </a:t>
            </a:r>
            <a:r>
              <a:rPr lang="en-US" sz="2800" smtClean="0">
                <a:solidFill>
                  <a:schemeClr val="bg1"/>
                </a:solidFill>
                <a:latin typeface="Segoe UI Light" pitchFamily="34" charset="0"/>
              </a:rPr>
              <a:t>/ HolisticWare</a:t>
            </a:r>
            <a:endParaRPr lang="en-CA" sz="2800" dirty="0">
              <a:solidFill>
                <a:schemeClr val="bg1"/>
              </a:solidFill>
              <a:latin typeface="Segoe UI Light" pitchFamily="34" charset="0"/>
            </a:endParaRPr>
          </a:p>
        </p:txBody>
      </p:sp>
    </p:spTree>
    <p:extLst>
      <p:ext uri="{BB962C8B-B14F-4D97-AF65-F5344CB8AC3E}">
        <p14:creationId xmlns:p14="http://schemas.microsoft.com/office/powerpoint/2010/main" val="2332656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33073 -0.26605 " pathEditMode="relative" rAng="0" ptsTypes="AA">
                                      <p:cBhvr>
                                        <p:cTn id="6" dur="2000" fill="hold"/>
                                        <p:tgtEl>
                                          <p:spTgt spid="3"/>
                                        </p:tgtEl>
                                        <p:attrNameLst>
                                          <p:attrName>ppt_x</p:attrName>
                                          <p:attrName>ppt_y</p:attrName>
                                        </p:attrNameLst>
                                      </p:cBhvr>
                                      <p:rCtr x="-16545" y="-13302"/>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Package Manager</a:t>
            </a:r>
            <a:endParaRPr lang="en-CA" dirty="0"/>
          </a:p>
        </p:txBody>
      </p:sp>
      <p:sp>
        <p:nvSpPr>
          <p:cNvPr id="10" name="Content Placeholder 9"/>
          <p:cNvSpPr>
            <a:spLocks noGrp="1"/>
          </p:cNvSpPr>
          <p:nvPr>
            <p:ph sz="quarter" idx="4"/>
          </p:nvPr>
        </p:nvSpPr>
        <p:spPr>
          <a:xfrm>
            <a:off x="395536" y="1203598"/>
            <a:ext cx="8352928" cy="2963466"/>
          </a:xfrm>
        </p:spPr>
        <p:txBody>
          <a:bodyPr/>
          <a:lstStyle/>
          <a:p>
            <a:r>
              <a:rPr lang="en-US" dirty="0" err="1" smtClean="0"/>
              <a:t>kpm</a:t>
            </a:r>
            <a:endParaRPr lang="en-US" dirty="0" smtClean="0"/>
          </a:p>
          <a:p>
            <a:endParaRPr lang="en-US" dirty="0"/>
          </a:p>
        </p:txBody>
      </p:sp>
    </p:spTree>
    <p:extLst>
      <p:ext uri="{BB962C8B-B14F-4D97-AF65-F5344CB8AC3E}">
        <p14:creationId xmlns:p14="http://schemas.microsoft.com/office/powerpoint/2010/main" val="9189802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Servers</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1205157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 </a:t>
            </a:r>
            <a:r>
              <a:rPr lang="en-US" dirty="0" err="1" smtClean="0"/>
              <a:t>NoWin.vNext</a:t>
            </a:r>
            <a:endParaRPr lang="en-CA" dirty="0"/>
          </a:p>
        </p:txBody>
      </p:sp>
      <p:sp>
        <p:nvSpPr>
          <p:cNvPr id="3" name="Content Placeholder 2"/>
          <p:cNvSpPr>
            <a:spLocks noGrp="1"/>
          </p:cNvSpPr>
          <p:nvPr>
            <p:ph sz="half" idx="2"/>
          </p:nvPr>
        </p:nvSpPr>
        <p:spPr>
          <a:xfrm>
            <a:off x="467544" y="1059582"/>
            <a:ext cx="8136904" cy="2963466"/>
          </a:xfrm>
        </p:spPr>
        <p:txBody>
          <a:bodyPr/>
          <a:lstStyle/>
          <a:p>
            <a:r>
              <a:rPr lang="en-US" dirty="0" smtClean="0"/>
              <a:t>Not a real server</a:t>
            </a:r>
          </a:p>
          <a:p>
            <a:r>
              <a:rPr lang="en-US" dirty="0" smtClean="0"/>
              <a:t>Based on OWIN specification</a:t>
            </a:r>
            <a:endParaRPr lang="en-US" dirty="0"/>
          </a:p>
        </p:txBody>
      </p:sp>
    </p:spTree>
    <p:extLst>
      <p:ext uri="{BB962C8B-B14F-4D97-AF65-F5344CB8AC3E}">
        <p14:creationId xmlns:p14="http://schemas.microsoft.com/office/powerpoint/2010/main" val="27182383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Servers Kestrel</a:t>
            </a:r>
            <a:endParaRPr lang="en-CA" dirty="0"/>
          </a:p>
        </p:txBody>
      </p:sp>
      <p:sp>
        <p:nvSpPr>
          <p:cNvPr id="3" name="Content Placeholder 2"/>
          <p:cNvSpPr>
            <a:spLocks noGrp="1"/>
          </p:cNvSpPr>
          <p:nvPr>
            <p:ph sz="half" idx="2"/>
          </p:nvPr>
        </p:nvSpPr>
        <p:spPr>
          <a:xfrm>
            <a:off x="467544" y="1059582"/>
            <a:ext cx="8136904" cy="2963466"/>
          </a:xfrm>
        </p:spPr>
        <p:txBody>
          <a:bodyPr>
            <a:normAutofit/>
          </a:bodyPr>
          <a:lstStyle/>
          <a:p>
            <a:r>
              <a:rPr lang="en-US" dirty="0" smtClean="0"/>
              <a:t>Development server ~ IIS Express</a:t>
            </a:r>
          </a:p>
          <a:p>
            <a:pPr lvl="1"/>
            <a:r>
              <a:rPr lang="en-US" dirty="0">
                <a:hlinkClick r:id="rId2"/>
              </a:rPr>
              <a:t>https://</a:t>
            </a:r>
            <a:r>
              <a:rPr lang="en-US" dirty="0" smtClean="0">
                <a:hlinkClick r:id="rId2"/>
              </a:rPr>
              <a:t>github.com/aspnet/KestrelHttpServer</a:t>
            </a:r>
            <a:endParaRPr lang="en-US" dirty="0" smtClean="0"/>
          </a:p>
          <a:p>
            <a:r>
              <a:rPr lang="en-US" dirty="0" smtClean="0"/>
              <a:t>Based on </a:t>
            </a:r>
            <a:r>
              <a:rPr lang="en-US" dirty="0" err="1" smtClean="0"/>
              <a:t>libuv</a:t>
            </a:r>
            <a:endParaRPr lang="en-US" dirty="0" smtClean="0"/>
          </a:p>
          <a:p>
            <a:pPr lvl="1"/>
            <a:r>
              <a:rPr lang="en-US" dirty="0" smtClean="0"/>
              <a:t>Node.js</a:t>
            </a:r>
          </a:p>
          <a:p>
            <a:pPr lvl="1"/>
            <a:r>
              <a:rPr lang="en-US" dirty="0" smtClean="0"/>
              <a:t>multi-platform </a:t>
            </a:r>
            <a:r>
              <a:rPr lang="en-US" dirty="0"/>
              <a:t>support library with a focus on asynchronous </a:t>
            </a:r>
            <a:r>
              <a:rPr lang="en-US" dirty="0" smtClean="0"/>
              <a:t>I/O</a:t>
            </a:r>
          </a:p>
          <a:p>
            <a:pPr lvl="1"/>
            <a:r>
              <a:rPr lang="en-US" dirty="0" smtClean="0"/>
              <a:t>Compilation</a:t>
            </a:r>
          </a:p>
          <a:p>
            <a:pPr lvl="1"/>
            <a:r>
              <a:rPr lang="en-US" dirty="0">
                <a:hlinkClick r:id="rId3"/>
              </a:rPr>
              <a:t>https://</a:t>
            </a:r>
            <a:r>
              <a:rPr lang="en-US" dirty="0" smtClean="0">
                <a:hlinkClick r:id="rId3"/>
              </a:rPr>
              <a:t>github.com/libuv/libuv</a:t>
            </a:r>
            <a:endParaRPr lang="en-US" dirty="0" smtClean="0"/>
          </a:p>
          <a:p>
            <a:pPr lvl="1"/>
            <a:endParaRPr lang="en-US" dirty="0"/>
          </a:p>
        </p:txBody>
      </p:sp>
    </p:spTree>
    <p:extLst>
      <p:ext uri="{BB962C8B-B14F-4D97-AF65-F5344CB8AC3E}">
        <p14:creationId xmlns:p14="http://schemas.microsoft.com/office/powerpoint/2010/main" val="4024599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hr-HR" dirty="0" smtClean="0"/>
              <a:t>Photo title</a:t>
            </a:r>
            <a:endParaRPr lang="en-CA" dirty="0"/>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7813" b="7813"/>
          <a:stretch>
            <a:fillRect/>
          </a:stretch>
        </p:blipFill>
        <p:spPr/>
      </p:pic>
      <p:sp>
        <p:nvSpPr>
          <p:cNvPr id="9" name="Text Placeholder 8"/>
          <p:cNvSpPr>
            <a:spLocks noGrp="1"/>
          </p:cNvSpPr>
          <p:nvPr>
            <p:ph type="body" sz="half" idx="2"/>
          </p:nvPr>
        </p:nvSpPr>
        <p:spPr/>
        <p:txBody>
          <a:bodyPr/>
          <a:lstStyle/>
          <a:p>
            <a:r>
              <a:rPr lang="hr-HR" dirty="0" smtClean="0"/>
              <a:t>Text about the photo above.</a:t>
            </a:r>
            <a:endParaRPr lang="en-CA" dirty="0"/>
          </a:p>
        </p:txBody>
      </p:sp>
    </p:spTree>
    <p:extLst>
      <p:ext uri="{BB962C8B-B14F-4D97-AF65-F5344CB8AC3E}">
        <p14:creationId xmlns:p14="http://schemas.microsoft.com/office/powerpoint/2010/main" val="32887792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92699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35960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9238" y="1395412"/>
            <a:ext cx="4467225" cy="3120553"/>
          </a:xfrm>
        </p:spPr>
        <p:txBody>
          <a:bodyPr>
            <a:normAutofit fontScale="47500" lnSpcReduction="20000"/>
          </a:bodyPr>
          <a:lstStyle/>
          <a:p>
            <a:pPr marL="0" indent="0">
              <a:buNone/>
            </a:pPr>
            <a:r>
              <a:rPr lang="en-US" sz="3800" u="sng" dirty="0">
                <a:hlinkClick r:id="rId3"/>
              </a:rPr>
              <a:t>http://www.microsoftvirtualacademy.com</a:t>
            </a:r>
            <a:endParaRPr lang="hr-HR" sz="3800" dirty="0"/>
          </a:p>
          <a:p>
            <a:pPr marL="0" indent="0">
              <a:buNone/>
            </a:pPr>
            <a:endParaRPr lang="en-US" i="1" dirty="0" smtClean="0"/>
          </a:p>
          <a:p>
            <a:pPr marL="0" indent="0">
              <a:buNone/>
            </a:pPr>
            <a:r>
              <a:rPr lang="hr-HR" b="1" dirty="0" smtClean="0"/>
              <a:t>Uspješni </a:t>
            </a:r>
            <a:r>
              <a:rPr lang="hr-HR" b="1" dirty="0"/>
              <a:t>profesionalci nikad ne prestaju učiti. </a:t>
            </a:r>
            <a:r>
              <a:rPr lang="hr-HR" b="1" dirty="0">
                <a:solidFill>
                  <a:srgbClr val="00B0F0"/>
                </a:solidFill>
              </a:rPr>
              <a:t>Microsoft </a:t>
            </a:r>
            <a:r>
              <a:rPr lang="hr-HR" b="1" dirty="0" err="1">
                <a:solidFill>
                  <a:srgbClr val="00B0F0"/>
                </a:solidFill>
              </a:rPr>
              <a:t>Virtual</a:t>
            </a:r>
            <a:r>
              <a:rPr lang="hr-HR" b="1" dirty="0">
                <a:solidFill>
                  <a:srgbClr val="00B0F0"/>
                </a:solidFill>
              </a:rPr>
              <a:t> </a:t>
            </a:r>
            <a:r>
              <a:rPr lang="hr-HR" b="1" dirty="0" err="1">
                <a:solidFill>
                  <a:srgbClr val="00B0F0"/>
                </a:solidFill>
              </a:rPr>
              <a:t>Academy</a:t>
            </a:r>
            <a:r>
              <a:rPr lang="hr-HR" b="1" dirty="0">
                <a:solidFill>
                  <a:srgbClr val="00B0F0"/>
                </a:solidFill>
              </a:rPr>
              <a:t> </a:t>
            </a:r>
            <a:r>
              <a:rPr lang="hr-HR" dirty="0"/>
              <a:t>nudi online Microsoft </a:t>
            </a:r>
            <a:r>
              <a:rPr lang="hr-HR" dirty="0" err="1" smtClean="0"/>
              <a:t>tr</a:t>
            </a:r>
            <a:r>
              <a:rPr lang="en-US" dirty="0" smtClean="0"/>
              <a:t>e</a:t>
            </a:r>
            <a:r>
              <a:rPr lang="hr-HR" dirty="0" err="1" smtClean="0"/>
              <a:t>ninge</a:t>
            </a:r>
            <a:r>
              <a:rPr lang="hr-HR" dirty="0" smtClean="0"/>
              <a:t> </a:t>
            </a:r>
            <a:r>
              <a:rPr lang="hr-HR" dirty="0"/>
              <a:t>vođene od </a:t>
            </a:r>
            <a:r>
              <a:rPr lang="hr-HR" dirty="0" smtClean="0"/>
              <a:t>e</a:t>
            </a:r>
            <a:r>
              <a:rPr lang="en-US" dirty="0" err="1" smtClean="0"/>
              <a:t>ks</a:t>
            </a:r>
            <a:r>
              <a:rPr lang="hr-HR" dirty="0" err="1" smtClean="0"/>
              <a:t>perata</a:t>
            </a:r>
            <a:r>
              <a:rPr lang="hr-HR" dirty="0" smtClean="0"/>
              <a:t> </a:t>
            </a:r>
            <a:r>
              <a:rPr lang="hr-HR" dirty="0"/>
              <a:t>da pomognu profesionalcima u daljnjem usavršavanju. Treninzi su vođeni od vrhunskih stručnjaka na različitim tehnološkim područjima. Nakon odslušanog treninga možete također provjeriti svoje znanje.</a:t>
            </a:r>
          </a:p>
          <a:p>
            <a:pPr marL="0" indent="0">
              <a:buNone/>
            </a:pPr>
            <a:endParaRPr lang="en-US" i="1" dirty="0" smtClean="0"/>
          </a:p>
          <a:p>
            <a:pPr marL="0" indent="0">
              <a:buNone/>
            </a:pPr>
            <a:r>
              <a:rPr lang="hr-HR" dirty="0" smtClean="0"/>
              <a:t>Za </a:t>
            </a:r>
            <a:r>
              <a:rPr lang="hr-HR" dirty="0"/>
              <a:t>bolje </a:t>
            </a:r>
            <a:r>
              <a:rPr lang="hr-HR" dirty="0" smtClean="0"/>
              <a:t>razum</a:t>
            </a:r>
            <a:r>
              <a:rPr lang="en-US" dirty="0" err="1" smtClean="0"/>
              <a:t>i</a:t>
            </a:r>
            <a:r>
              <a:rPr lang="hr-HR" dirty="0" err="1" smtClean="0"/>
              <a:t>jevanje</a:t>
            </a:r>
            <a:r>
              <a:rPr lang="hr-HR" dirty="0" smtClean="0"/>
              <a:t> </a:t>
            </a:r>
            <a:r>
              <a:rPr lang="hr-HR" dirty="0"/>
              <a:t>ovoga predavanja savjetujem da odslušate treninge na </a:t>
            </a:r>
            <a:r>
              <a:rPr lang="hr-HR" dirty="0" smtClean="0"/>
              <a:t>temu</a:t>
            </a:r>
            <a:r>
              <a:rPr lang="en-US" dirty="0" smtClean="0"/>
              <a:t>:</a:t>
            </a:r>
            <a:br>
              <a:rPr lang="en-US" dirty="0" smtClean="0"/>
            </a:br>
            <a:r>
              <a:rPr lang="en-US" dirty="0" smtClean="0">
                <a:solidFill>
                  <a:srgbClr val="00B0F0"/>
                </a:solidFill>
              </a:rPr>
              <a:t>XXX1</a:t>
            </a:r>
            <a:r>
              <a:rPr lang="en-US" dirty="0" smtClean="0"/>
              <a:t/>
            </a:r>
            <a:br>
              <a:rPr lang="en-US" dirty="0" smtClean="0"/>
            </a:br>
            <a:r>
              <a:rPr lang="en-US" dirty="0" smtClean="0">
                <a:solidFill>
                  <a:srgbClr val="00B0F0"/>
                </a:solidFill>
              </a:rPr>
              <a:t>XXX2</a:t>
            </a:r>
            <a:r>
              <a:rPr lang="en-US" dirty="0" smtClean="0"/>
              <a:t/>
            </a:r>
            <a:br>
              <a:rPr lang="en-US" dirty="0" smtClean="0"/>
            </a:br>
            <a:r>
              <a:rPr lang="en-US" dirty="0" smtClean="0">
                <a:solidFill>
                  <a:srgbClr val="00B0F0"/>
                </a:solidFill>
              </a:rPr>
              <a:t>XXX3</a:t>
            </a:r>
            <a:endParaRPr lang="hr-HR" dirty="0">
              <a:solidFill>
                <a:srgbClr val="00B0F0"/>
              </a:solidFill>
            </a:endParaRPr>
          </a:p>
          <a:p>
            <a:endParaRPr lang="hr-HR" dirty="0"/>
          </a:p>
        </p:txBody>
      </p:sp>
      <p:sp>
        <p:nvSpPr>
          <p:cNvPr id="3" name="Text Placeholder 2"/>
          <p:cNvSpPr>
            <a:spLocks noGrp="1"/>
          </p:cNvSpPr>
          <p:nvPr>
            <p:ph type="body" sz="quarter" idx="11"/>
          </p:nvPr>
        </p:nvSpPr>
        <p:spPr>
          <a:xfrm>
            <a:off x="5580063" y="700187"/>
            <a:ext cx="3168650" cy="3887787"/>
          </a:xfrm>
        </p:spPr>
        <p:txBody>
          <a:bodyPr>
            <a:normAutofit/>
          </a:bodyPr>
          <a:lstStyle/>
          <a:p>
            <a:pPr marL="0" indent="0">
              <a:buNone/>
            </a:pPr>
            <a:r>
              <a:rPr lang="en-US" dirty="0" err="1" smtClean="0"/>
              <a:t>Naziv</a:t>
            </a:r>
            <a:r>
              <a:rPr lang="en-US" dirty="0" smtClean="0"/>
              <a:t> </a:t>
            </a:r>
            <a:r>
              <a:rPr lang="en-US" dirty="0" err="1" smtClean="0"/>
              <a:t>treninga</a:t>
            </a:r>
            <a:r>
              <a:rPr lang="en-US" dirty="0" smtClean="0"/>
              <a:t> 1</a:t>
            </a:r>
            <a:br>
              <a:rPr lang="en-US" dirty="0" smtClean="0"/>
            </a:br>
            <a:r>
              <a:rPr lang="en-US" sz="1800" dirty="0">
                <a:solidFill>
                  <a:srgbClr val="FFC000"/>
                </a:solidFill>
              </a:rPr>
              <a:t>link1</a:t>
            </a:r>
          </a:p>
          <a:p>
            <a:pPr marL="0" indent="0">
              <a:buNone/>
            </a:pPr>
            <a:r>
              <a:rPr lang="en-US" dirty="0" err="1" smtClean="0"/>
              <a:t>Naziv</a:t>
            </a:r>
            <a:r>
              <a:rPr lang="en-US" dirty="0" smtClean="0"/>
              <a:t> </a:t>
            </a:r>
            <a:r>
              <a:rPr lang="en-US" dirty="0" err="1" smtClean="0"/>
              <a:t>treninga</a:t>
            </a:r>
            <a:r>
              <a:rPr lang="en-US" dirty="0" smtClean="0"/>
              <a:t> 2</a:t>
            </a:r>
            <a:br>
              <a:rPr lang="en-US" dirty="0" smtClean="0"/>
            </a:br>
            <a:r>
              <a:rPr lang="en-US" sz="1800" dirty="0">
                <a:solidFill>
                  <a:srgbClr val="FFC000"/>
                </a:solidFill>
              </a:rPr>
              <a:t>link1</a:t>
            </a:r>
          </a:p>
          <a:p>
            <a:pPr marL="0" indent="0">
              <a:buNone/>
            </a:pPr>
            <a:r>
              <a:rPr lang="en-US" dirty="0" err="1" smtClean="0"/>
              <a:t>Naziv</a:t>
            </a:r>
            <a:r>
              <a:rPr lang="en-US" dirty="0" smtClean="0"/>
              <a:t> </a:t>
            </a:r>
            <a:r>
              <a:rPr lang="en-US" dirty="0" err="1" smtClean="0"/>
              <a:t>treninga</a:t>
            </a:r>
            <a:r>
              <a:rPr lang="en-US" dirty="0" smtClean="0"/>
              <a:t> 3</a:t>
            </a:r>
            <a:br>
              <a:rPr lang="en-US" dirty="0" smtClean="0"/>
            </a:br>
            <a:r>
              <a:rPr lang="en-US" sz="1800" dirty="0" smtClean="0">
                <a:solidFill>
                  <a:srgbClr val="FFC000"/>
                </a:solidFill>
              </a:rPr>
              <a:t>link1</a:t>
            </a:r>
            <a:endParaRPr lang="en-US" sz="1800" dirty="0">
              <a:solidFill>
                <a:srgbClr val="FFC000"/>
              </a:solidFill>
            </a:endParaRPr>
          </a:p>
        </p:txBody>
      </p:sp>
    </p:spTree>
    <p:extLst>
      <p:ext uri="{BB962C8B-B14F-4D97-AF65-F5344CB8AC3E}">
        <p14:creationId xmlns:p14="http://schemas.microsoft.com/office/powerpoint/2010/main" val="5887833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296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dirty="0" smtClean="0">
                <a:solidFill>
                  <a:srgbClr val="FFC000"/>
                </a:solidFill>
              </a:rPr>
              <a:t>Portable</a:t>
            </a:r>
            <a:r>
              <a:rPr lang="en-US" dirty="0" smtClean="0"/>
              <a:t> / </a:t>
            </a:r>
            <a:r>
              <a:rPr lang="en-US" dirty="0" err="1" smtClean="0">
                <a:solidFill>
                  <a:srgbClr val="F7D547"/>
                </a:solidFill>
              </a:rPr>
              <a:t>xplat</a:t>
            </a:r>
            <a:r>
              <a:rPr lang="en-US" dirty="0" smtClean="0">
                <a:solidFill>
                  <a:srgbClr val="F7D547"/>
                </a:solidFill>
              </a:rPr>
              <a:t> </a:t>
            </a:r>
            <a:r>
              <a:rPr lang="en-US" dirty="0" smtClean="0"/>
              <a:t>ASP.net v5 (</a:t>
            </a:r>
            <a:r>
              <a:rPr lang="en-US" dirty="0" err="1" smtClean="0"/>
              <a:t>vNext</a:t>
            </a:r>
            <a:r>
              <a:rPr lang="en-US" dirty="0" smtClean="0"/>
              <a:t>)</a:t>
            </a:r>
          </a:p>
          <a:p>
            <a:pPr marL="0" indent="0">
              <a:buNone/>
            </a:pPr>
            <a:r>
              <a:rPr lang="en-US" dirty="0" smtClean="0"/>
              <a:t>Running ASP.net v5 on </a:t>
            </a:r>
            <a:r>
              <a:rPr lang="en-US" dirty="0" smtClean="0">
                <a:solidFill>
                  <a:srgbClr val="F7D547"/>
                </a:solidFill>
              </a:rPr>
              <a:t>Linux</a:t>
            </a:r>
            <a:r>
              <a:rPr lang="en-US" dirty="0" smtClean="0"/>
              <a:t> and </a:t>
            </a:r>
            <a:r>
              <a:rPr lang="en-US" dirty="0" err="1" smtClean="0">
                <a:solidFill>
                  <a:srgbClr val="F7D547"/>
                </a:solidFill>
              </a:rPr>
              <a:t>MacOSX</a:t>
            </a:r>
            <a:r>
              <a:rPr lang="en-US" dirty="0" smtClean="0">
                <a:solidFill>
                  <a:srgbClr val="F7D547"/>
                </a:solidFill>
              </a:rPr>
              <a:t>.</a:t>
            </a:r>
          </a:p>
          <a:p>
            <a:pPr marL="0" indent="0">
              <a:buNone/>
            </a:pPr>
            <a:r>
              <a:rPr lang="en-US" dirty="0" smtClean="0"/>
              <a:t>Cross platform ASP.net </a:t>
            </a:r>
            <a:r>
              <a:rPr lang="en-US" dirty="0" smtClean="0">
                <a:solidFill>
                  <a:srgbClr val="F7D547"/>
                </a:solidFill>
              </a:rPr>
              <a:t>key concepts.</a:t>
            </a:r>
          </a:p>
          <a:p>
            <a:pPr marL="0" indent="0">
              <a:buNone/>
            </a:pPr>
            <a:r>
              <a:rPr lang="en-US" dirty="0">
                <a:solidFill>
                  <a:srgbClr val="F7D547"/>
                </a:solidFill>
              </a:rPr>
              <a:t>	</a:t>
            </a:r>
            <a:r>
              <a:rPr lang="en-US" dirty="0" smtClean="0">
                <a:solidFill>
                  <a:srgbClr val="F7D547"/>
                </a:solidFill>
              </a:rPr>
              <a:t>installation</a:t>
            </a:r>
          </a:p>
          <a:p>
            <a:pPr marL="0" indent="0">
              <a:buNone/>
            </a:pPr>
            <a:r>
              <a:rPr lang="en-US" dirty="0">
                <a:solidFill>
                  <a:srgbClr val="F7D547"/>
                </a:solidFill>
              </a:rPr>
              <a:t>	</a:t>
            </a:r>
            <a:r>
              <a:rPr lang="en-US" dirty="0" smtClean="0">
                <a:solidFill>
                  <a:srgbClr val="F7D547"/>
                </a:solidFill>
              </a:rPr>
              <a:t>configuration</a:t>
            </a:r>
          </a:p>
          <a:p>
            <a:pPr marL="0" indent="0">
              <a:buNone/>
            </a:pPr>
            <a:r>
              <a:rPr lang="en-US" dirty="0">
                <a:solidFill>
                  <a:srgbClr val="F7D547"/>
                </a:solidFill>
              </a:rPr>
              <a:t>	</a:t>
            </a:r>
            <a:r>
              <a:rPr lang="en-US" dirty="0" smtClean="0">
                <a:solidFill>
                  <a:schemeClr val="tx1"/>
                </a:solidFill>
              </a:rPr>
              <a:t>running</a:t>
            </a:r>
          </a:p>
          <a:p>
            <a:pPr marL="0" indent="0">
              <a:buNone/>
            </a:pPr>
            <a:r>
              <a:rPr lang="en-US" dirty="0">
                <a:solidFill>
                  <a:schemeClr val="tx1"/>
                </a:solidFill>
              </a:rPr>
              <a:t>	</a:t>
            </a:r>
            <a:r>
              <a:rPr lang="en-US" dirty="0" smtClean="0">
                <a:solidFill>
                  <a:srgbClr val="F7D547"/>
                </a:solidFill>
              </a:rPr>
              <a:t>development</a:t>
            </a:r>
            <a:r>
              <a:rPr lang="en-US" dirty="0" smtClean="0">
                <a:solidFill>
                  <a:schemeClr val="tx1"/>
                </a:solidFill>
              </a:rPr>
              <a:t> on Linux and Mac OSX</a:t>
            </a:r>
          </a:p>
          <a:p>
            <a:pPr marL="0" indent="0">
              <a:buNone/>
            </a:pPr>
            <a:r>
              <a:rPr lang="en-US" dirty="0">
                <a:solidFill>
                  <a:srgbClr val="F7D547"/>
                </a:solidFill>
              </a:rPr>
              <a:t>	</a:t>
            </a:r>
            <a:endParaRPr lang="hr-HR" dirty="0" smtClean="0">
              <a:solidFill>
                <a:srgbClr val="F7D547"/>
              </a:solidFill>
            </a:endParaRPr>
          </a:p>
        </p:txBody>
      </p:sp>
      <p:sp>
        <p:nvSpPr>
          <p:cNvPr id="3" name="Title 2"/>
          <p:cNvSpPr>
            <a:spLocks noGrp="1"/>
          </p:cNvSpPr>
          <p:nvPr>
            <p:ph type="title"/>
          </p:nvPr>
        </p:nvSpPr>
        <p:spPr/>
        <p:txBody>
          <a:bodyPr>
            <a:normAutofit fontScale="90000"/>
          </a:bodyPr>
          <a:lstStyle/>
          <a:p>
            <a:r>
              <a:rPr lang="en-US" dirty="0"/>
              <a:t>ASP.net v.5 (</a:t>
            </a:r>
            <a:r>
              <a:rPr lang="en-US" dirty="0" err="1"/>
              <a:t>vNext</a:t>
            </a:r>
            <a:r>
              <a:rPr lang="en-US" dirty="0"/>
              <a:t>) </a:t>
            </a:r>
            <a:r>
              <a:rPr lang="en-US" dirty="0" smtClean="0"/>
              <a:t/>
            </a:r>
            <a:br>
              <a:rPr lang="en-US" dirty="0" smtClean="0"/>
            </a:br>
            <a:r>
              <a:rPr lang="en-US" dirty="0" smtClean="0"/>
              <a:t>on </a:t>
            </a:r>
            <a:r>
              <a:rPr lang="en-US" dirty="0"/>
              <a:t>Linux and Mac OSX</a:t>
            </a:r>
            <a:endParaRPr lang="en-CA" dirty="0"/>
          </a:p>
        </p:txBody>
      </p:sp>
    </p:spTree>
    <p:extLst>
      <p:ext uri="{BB962C8B-B14F-4D97-AF65-F5344CB8AC3E}">
        <p14:creationId xmlns:p14="http://schemas.microsoft.com/office/powerpoint/2010/main" val="22827777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p:txBody>
          <a:bodyPr/>
          <a:lstStyle/>
          <a:p>
            <a:r>
              <a:rPr lang="en-US" dirty="0" smtClean="0"/>
              <a:t>KEY CONCEPTS – ASP.net v.5</a:t>
            </a:r>
            <a:endParaRPr lang="en-CA" dirty="0"/>
          </a:p>
        </p:txBody>
      </p:sp>
    </p:spTree>
    <p:extLst>
      <p:ext uri="{BB962C8B-B14F-4D97-AF65-F5344CB8AC3E}">
        <p14:creationId xmlns:p14="http://schemas.microsoft.com/office/powerpoint/2010/main" val="586699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Runtime CLR - mono (</a:t>
            </a:r>
            <a:r>
              <a:rPr lang="en-US" dirty="0" err="1" smtClean="0"/>
              <a:t>.net</a:t>
            </a:r>
            <a:r>
              <a:rPr lang="en-US" dirty="0"/>
              <a:t>)</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34660755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CLR (Runtime)</a:t>
            </a:r>
            <a:endParaRPr lang="en-CA" dirty="0"/>
          </a:p>
        </p:txBody>
      </p:sp>
      <p:sp>
        <p:nvSpPr>
          <p:cNvPr id="5" name="Text Placeholder 4"/>
          <p:cNvSpPr>
            <a:spLocks noGrp="1"/>
          </p:cNvSpPr>
          <p:nvPr>
            <p:ph type="body" idx="1"/>
          </p:nvPr>
        </p:nvSpPr>
        <p:spPr/>
        <p:txBody>
          <a:bodyPr/>
          <a:lstStyle/>
          <a:p>
            <a:r>
              <a:rPr lang="en-US" dirty="0" smtClean="0"/>
              <a:t>Mono	</a:t>
            </a:r>
            <a:endParaRPr lang="en-CA" dirty="0"/>
          </a:p>
        </p:txBody>
      </p:sp>
      <p:sp>
        <p:nvSpPr>
          <p:cNvPr id="6" name="Content Placeholder 5"/>
          <p:cNvSpPr>
            <a:spLocks noGrp="1"/>
          </p:cNvSpPr>
          <p:nvPr>
            <p:ph sz="half" idx="2"/>
          </p:nvPr>
        </p:nvSpPr>
        <p:spPr/>
        <p:txBody>
          <a:bodyPr>
            <a:normAutofit lnSpcReduction="10000"/>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p>
          <a:p>
            <a:r>
              <a:rPr lang="en-US" dirty="0" smtClean="0"/>
              <a:t>Open Source Project</a:t>
            </a:r>
          </a:p>
          <a:p>
            <a:r>
              <a:rPr lang="en-US" dirty="0" err="1" smtClean="0"/>
              <a:t>Xamarin</a:t>
            </a:r>
            <a:endParaRPr lang="en-CA" dirty="0"/>
          </a:p>
        </p:txBody>
      </p:sp>
      <p:sp>
        <p:nvSpPr>
          <p:cNvPr id="7" name="Text Placeholder 6"/>
          <p:cNvSpPr>
            <a:spLocks noGrp="1"/>
          </p:cNvSpPr>
          <p:nvPr>
            <p:ph type="body" sz="quarter" idx="3"/>
          </p:nvPr>
        </p:nvSpPr>
        <p:spPr/>
        <p:txBody>
          <a:bodyPr/>
          <a:lstStyle/>
          <a:p>
            <a:r>
              <a:rPr lang="en-US" dirty="0"/>
              <a:t>CLR - </a:t>
            </a:r>
            <a:r>
              <a:rPr lang="en-US" dirty="0" err="1" smtClean="0"/>
              <a:t>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2897932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installation</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From packages</a:t>
            </a:r>
          </a:p>
          <a:p>
            <a:pPr lvl="1"/>
            <a:r>
              <a:rPr lang="en-US" dirty="0" smtClean="0"/>
              <a:t>Ubuntu: 			apt-get</a:t>
            </a:r>
            <a:r>
              <a:rPr lang="en-US" dirty="0"/>
              <a:t/>
            </a:r>
            <a:br>
              <a:rPr lang="en-US" dirty="0"/>
            </a:br>
            <a:r>
              <a:rPr lang="en-US" dirty="0">
                <a:hlinkClick r:id="rId2"/>
              </a:rPr>
              <a:t>https://</a:t>
            </a:r>
            <a:r>
              <a:rPr lang="en-US" dirty="0" smtClean="0">
                <a:hlinkClick r:id="rId2"/>
              </a:rPr>
              <a:t>github.com/moljac/ASP.net.v5-AKA-vNext-Windays15.git</a:t>
            </a:r>
            <a:endParaRPr lang="en-US" dirty="0" smtClean="0"/>
          </a:p>
          <a:p>
            <a:pPr lvl="1"/>
            <a:r>
              <a:rPr lang="en-US" dirty="0" err="1" smtClean="0"/>
              <a:t>macOSX</a:t>
            </a:r>
            <a:r>
              <a:rPr lang="en-US" dirty="0" smtClean="0"/>
              <a:t> (homebrew): 	brew</a:t>
            </a:r>
            <a:br>
              <a:rPr lang="en-US" dirty="0" smtClean="0"/>
            </a:br>
            <a:r>
              <a:rPr lang="en-US" dirty="0" smtClean="0"/>
              <a:t>				</a:t>
            </a:r>
            <a:r>
              <a:rPr lang="en-US" dirty="0" err="1" smtClean="0"/>
              <a:t>Xamarin.Studio</a:t>
            </a:r>
            <a:r>
              <a:rPr lang="en-US" dirty="0" smtClean="0"/>
              <a:t/>
            </a:r>
            <a:br>
              <a:rPr lang="en-US" dirty="0" smtClean="0"/>
            </a:br>
            <a:r>
              <a:rPr lang="en-US" dirty="0" smtClean="0"/>
              <a:t>link</a:t>
            </a:r>
          </a:p>
          <a:p>
            <a:r>
              <a:rPr lang="en-US" dirty="0" smtClean="0"/>
              <a:t>From source (</a:t>
            </a:r>
            <a:r>
              <a:rPr lang="en-US" dirty="0" err="1" smtClean="0"/>
              <a:t>git</a:t>
            </a:r>
            <a:r>
              <a:rPr lang="en-US" dirty="0" smtClean="0"/>
              <a:t>)</a:t>
            </a:r>
          </a:p>
          <a:p>
            <a:pPr lvl="1"/>
            <a:r>
              <a:rPr lang="en-US" dirty="0" smtClean="0"/>
              <a:t>V.4.1.0 (2015-04-20)</a:t>
            </a:r>
            <a:br>
              <a:rPr lang="en-US" dirty="0" smtClean="0"/>
            </a:br>
            <a:r>
              <a:rPr lang="en-US" dirty="0" smtClean="0"/>
              <a:t>link</a:t>
            </a:r>
          </a:p>
        </p:txBody>
      </p:sp>
    </p:spTree>
    <p:extLst>
      <p:ext uri="{BB962C8B-B14F-4D97-AF65-F5344CB8AC3E}">
        <p14:creationId xmlns:p14="http://schemas.microsoft.com/office/powerpoint/2010/main" val="2237896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Mono - </a:t>
            </a:r>
            <a:r>
              <a:rPr lang="en-US" dirty="0" smtClean="0"/>
              <a:t>facts</a:t>
            </a:r>
            <a:endParaRPr lang="en-CA" dirty="0"/>
          </a:p>
        </p:txBody>
      </p:sp>
      <p:sp>
        <p:nvSpPr>
          <p:cNvPr id="6" name="Content Placeholder 5"/>
          <p:cNvSpPr>
            <a:spLocks noGrp="1"/>
          </p:cNvSpPr>
          <p:nvPr>
            <p:ph sz="half" idx="2"/>
          </p:nvPr>
        </p:nvSpPr>
        <p:spPr>
          <a:xfrm>
            <a:off x="467544" y="1048444"/>
            <a:ext cx="8208912" cy="3323506"/>
          </a:xfrm>
        </p:spPr>
        <p:txBody>
          <a:bodyPr>
            <a:normAutofit/>
          </a:bodyPr>
          <a:lstStyle/>
          <a:p>
            <a:r>
              <a:rPr lang="en-US" dirty="0" smtClean="0"/>
              <a:t>Open Source</a:t>
            </a:r>
          </a:p>
          <a:p>
            <a:pPr lvl="1"/>
            <a:r>
              <a:rPr lang="en-US" dirty="0">
                <a:hlinkClick r:id="rId2"/>
              </a:rPr>
              <a:t>http://www.mono-project.com</a:t>
            </a:r>
            <a:r>
              <a:rPr lang="en-US" dirty="0" smtClean="0">
                <a:hlinkClick r:id="rId2"/>
              </a:rPr>
              <a:t>/</a:t>
            </a:r>
            <a:endParaRPr lang="en-US" dirty="0" smtClean="0"/>
          </a:p>
          <a:p>
            <a:pPr lvl="1"/>
            <a:r>
              <a:rPr lang="en-US" dirty="0" smtClean="0"/>
              <a:t>Core of </a:t>
            </a:r>
            <a:r>
              <a:rPr lang="en-US" dirty="0" err="1" smtClean="0"/>
              <a:t>Xamarin</a:t>
            </a:r>
            <a:r>
              <a:rPr lang="en-US" dirty="0" smtClean="0"/>
              <a:t> technologies</a:t>
            </a:r>
          </a:p>
          <a:p>
            <a:pPr lvl="2"/>
            <a:r>
              <a:rPr lang="en-US" dirty="0" err="1" smtClean="0"/>
              <a:t>Xamarin.Android</a:t>
            </a:r>
            <a:endParaRPr lang="en-US" dirty="0" smtClean="0"/>
          </a:p>
          <a:p>
            <a:pPr lvl="2"/>
            <a:r>
              <a:rPr lang="en-US" dirty="0" err="1" smtClean="0"/>
              <a:t>Xamarin.iOS</a:t>
            </a:r>
            <a:endParaRPr lang="en-US" dirty="0"/>
          </a:p>
          <a:p>
            <a:r>
              <a:rPr lang="en-US" dirty="0" err="1" smtClean="0"/>
              <a:t>Xamarin</a:t>
            </a:r>
            <a:r>
              <a:rPr lang="en-US" dirty="0" smtClean="0"/>
              <a:t> (Novell, </a:t>
            </a:r>
            <a:r>
              <a:rPr lang="en-US" dirty="0" err="1" smtClean="0"/>
              <a:t>Ximian</a:t>
            </a:r>
            <a:r>
              <a:rPr lang="en-US" dirty="0" smtClean="0"/>
              <a:t>)</a:t>
            </a:r>
          </a:p>
          <a:p>
            <a:pPr lvl="1"/>
            <a:r>
              <a:rPr lang="en-US">
                <a:hlinkClick r:id="rId3"/>
              </a:rPr>
              <a:t>http://</a:t>
            </a:r>
            <a:r>
              <a:rPr lang="en-US">
                <a:hlinkClick r:id="rId3"/>
              </a:rPr>
              <a:t>xamarin.com</a:t>
            </a:r>
            <a:r>
              <a:rPr lang="en-US" smtClean="0">
                <a:hlinkClick r:id="rId3"/>
              </a:rPr>
              <a:t>/</a:t>
            </a:r>
            <a:endParaRPr lang="en-US" smtClean="0"/>
          </a:p>
          <a:p>
            <a:pPr lvl="1"/>
            <a:endParaRPr lang="en-US" dirty="0" smtClean="0"/>
          </a:p>
        </p:txBody>
      </p:sp>
    </p:spTree>
    <p:extLst>
      <p:ext uri="{BB962C8B-B14F-4D97-AF65-F5344CB8AC3E}">
        <p14:creationId xmlns:p14="http://schemas.microsoft.com/office/powerpoint/2010/main" val="35782443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ASP.net </a:t>
            </a:r>
            <a:r>
              <a:rPr lang="en-US" dirty="0" smtClean="0"/>
              <a:t>v.5</a:t>
            </a:r>
            <a:endParaRPr lang="en-CA" dirty="0"/>
          </a:p>
        </p:txBody>
      </p:sp>
      <p:sp>
        <p:nvSpPr>
          <p:cNvPr id="4" name="Text Placeholder 3"/>
          <p:cNvSpPr>
            <a:spLocks noGrp="1"/>
          </p:cNvSpPr>
          <p:nvPr>
            <p:ph type="body" idx="1"/>
          </p:nvPr>
        </p:nvSpPr>
        <p:spPr/>
        <p:txBody>
          <a:bodyPr/>
          <a:lstStyle/>
          <a:p>
            <a:r>
              <a:rPr lang="hr-HR" dirty="0" smtClean="0"/>
              <a:t>Sub theme of presentation</a:t>
            </a:r>
            <a:endParaRPr lang="en-CA" dirty="0"/>
          </a:p>
        </p:txBody>
      </p:sp>
    </p:spTree>
    <p:extLst>
      <p:ext uri="{BB962C8B-B14F-4D97-AF65-F5344CB8AC3E}">
        <p14:creationId xmlns:p14="http://schemas.microsoft.com/office/powerpoint/2010/main" val="14588562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Manager</a:t>
            </a:r>
            <a:endParaRPr lang="en-CA" dirty="0"/>
          </a:p>
        </p:txBody>
      </p:sp>
      <p:sp>
        <p:nvSpPr>
          <p:cNvPr id="5" name="Text Placeholder 4"/>
          <p:cNvSpPr>
            <a:spLocks noGrp="1"/>
          </p:cNvSpPr>
          <p:nvPr>
            <p:ph type="body" idx="1"/>
          </p:nvPr>
        </p:nvSpPr>
        <p:spPr/>
        <p:txBody>
          <a:bodyPr/>
          <a:lstStyle/>
          <a:p>
            <a:r>
              <a:rPr lang="en-US" dirty="0" err="1" smtClean="0"/>
              <a:t>Kvm</a:t>
            </a:r>
            <a:r>
              <a:rPr lang="en-US" dirty="0" smtClean="0"/>
              <a:t>	</a:t>
            </a:r>
            <a:endParaRPr lang="en-CA" dirty="0"/>
          </a:p>
        </p:txBody>
      </p:sp>
      <p:sp>
        <p:nvSpPr>
          <p:cNvPr id="6" name="Content Placeholder 5"/>
          <p:cNvSpPr>
            <a:spLocks noGrp="1"/>
          </p:cNvSpPr>
          <p:nvPr>
            <p:ph sz="half" idx="2"/>
          </p:nvPr>
        </p:nvSpPr>
        <p:spPr/>
        <p:txBody>
          <a:bodyPr>
            <a:normAutofit lnSpcReduction="10000"/>
          </a:bodyPr>
          <a:lstStyle/>
          <a:p>
            <a:r>
              <a:rPr lang="en-US" dirty="0" smtClean="0"/>
              <a:t>2015-04-20</a:t>
            </a:r>
          </a:p>
          <a:p>
            <a:pPr lvl="1"/>
            <a:r>
              <a:rPr lang="en-US" dirty="0" smtClean="0"/>
              <a:t>V.4.1.0 (</a:t>
            </a:r>
            <a:r>
              <a:rPr lang="en-US" dirty="0" err="1" smtClean="0"/>
              <a:t>github</a:t>
            </a:r>
            <a:r>
              <a:rPr lang="en-US" dirty="0" smtClean="0"/>
              <a:t>)</a:t>
            </a:r>
          </a:p>
          <a:p>
            <a:pPr lvl="1"/>
            <a:r>
              <a:rPr lang="en-US" dirty="0" smtClean="0"/>
              <a:t>V.3.12.0 (</a:t>
            </a:r>
            <a:r>
              <a:rPr lang="en-US" dirty="0" err="1" smtClean="0"/>
              <a:t>distro</a:t>
            </a:r>
            <a:r>
              <a:rPr lang="en-US" dirty="0" smtClean="0"/>
              <a:t> packages)</a:t>
            </a:r>
            <a:endParaRPr lang="hr-HR" dirty="0" smtClean="0"/>
          </a:p>
          <a:p>
            <a:r>
              <a:rPr lang="en-US" dirty="0" err="1" smtClean="0"/>
              <a:t>.net</a:t>
            </a:r>
            <a:r>
              <a:rPr lang="en-US" dirty="0" smtClean="0"/>
              <a:t> implementation on Linux / </a:t>
            </a:r>
            <a:r>
              <a:rPr lang="en-US" dirty="0" err="1" smtClean="0"/>
              <a:t>MacOSX</a:t>
            </a:r>
            <a:r>
              <a:rPr lang="en-US" dirty="0" smtClean="0"/>
              <a:t> / *BSD</a:t>
            </a:r>
          </a:p>
          <a:p>
            <a:pPr lvl="1"/>
            <a:r>
              <a:rPr lang="en-US" dirty="0" smtClean="0"/>
              <a:t>Since 2001.</a:t>
            </a:r>
          </a:p>
          <a:p>
            <a:r>
              <a:rPr lang="en-US" dirty="0" smtClean="0"/>
              <a:t>Open Source Project</a:t>
            </a:r>
          </a:p>
          <a:p>
            <a:r>
              <a:rPr lang="en-US" dirty="0" err="1" smtClean="0"/>
              <a:t>Xamarin</a:t>
            </a:r>
            <a:endParaRPr lang="en-CA" dirty="0"/>
          </a:p>
        </p:txBody>
      </p:sp>
      <p:sp>
        <p:nvSpPr>
          <p:cNvPr id="7" name="Text Placeholder 6"/>
          <p:cNvSpPr>
            <a:spLocks noGrp="1"/>
          </p:cNvSpPr>
          <p:nvPr>
            <p:ph type="body" sz="quarter" idx="3"/>
          </p:nvPr>
        </p:nvSpPr>
        <p:spPr/>
        <p:txBody>
          <a:bodyPr/>
          <a:lstStyle/>
          <a:p>
            <a:r>
              <a:rPr lang="en-US" smtClean="0"/>
              <a:t>CLR - CoreCLR</a:t>
            </a:r>
            <a:endParaRPr lang="en-US" dirty="0"/>
          </a:p>
        </p:txBody>
      </p:sp>
      <p:sp>
        <p:nvSpPr>
          <p:cNvPr id="8" name="Content Placeholder 7"/>
          <p:cNvSpPr>
            <a:spLocks noGrp="1"/>
          </p:cNvSpPr>
          <p:nvPr>
            <p:ph sz="quarter" idx="4"/>
          </p:nvPr>
        </p:nvSpPr>
        <p:spPr/>
        <p:txBody>
          <a:bodyPr/>
          <a:lstStyle/>
          <a:p>
            <a:r>
              <a:rPr lang="en-US" dirty="0" smtClean="0"/>
              <a:t>2015-04-20</a:t>
            </a:r>
            <a:endParaRPr lang="hr-HR" dirty="0" smtClean="0"/>
          </a:p>
          <a:p>
            <a:pPr lvl="1"/>
            <a:r>
              <a:rPr lang="en-US" dirty="0" smtClean="0"/>
              <a:t>Not ready yet</a:t>
            </a:r>
            <a:endParaRPr lang="hr-HR" dirty="0" smtClean="0"/>
          </a:p>
          <a:p>
            <a:endParaRPr lang="en-CA" dirty="0"/>
          </a:p>
        </p:txBody>
      </p:sp>
    </p:spTree>
    <p:extLst>
      <p:ext uri="{BB962C8B-B14F-4D97-AF65-F5344CB8AC3E}">
        <p14:creationId xmlns:p14="http://schemas.microsoft.com/office/powerpoint/2010/main" val="3445019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nDays15TECH_pptTEMPLATE">
  <a:themeElements>
    <a:clrScheme name="WinDays15">
      <a:dk1>
        <a:srgbClr val="3F3F3F"/>
      </a:dk1>
      <a:lt1>
        <a:sysClr val="window" lastClr="FFFFFF"/>
      </a:lt1>
      <a:dk2>
        <a:srgbClr val="0B203D"/>
      </a:dk2>
      <a:lt2>
        <a:srgbClr val="EEECE1"/>
      </a:lt2>
      <a:accent1>
        <a:srgbClr val="0B203D"/>
      </a:accent1>
      <a:accent2>
        <a:srgbClr val="002060"/>
      </a:accent2>
      <a:accent3>
        <a:srgbClr val="0070C0"/>
      </a:accent3>
      <a:accent4>
        <a:srgbClr val="4F81BD"/>
      </a:accent4>
      <a:accent5>
        <a:srgbClr val="00B0F0"/>
      </a:accent5>
      <a:accent6>
        <a:srgbClr val="4BACC6"/>
      </a:accent6>
      <a:hlink>
        <a:srgbClr val="FFC000"/>
      </a:hlink>
      <a:folHlink>
        <a:srgbClr val="7F7F7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21657555-9C8B-45A1-BF67-A2396392EDCA}" vid="{D1FF537B-FC25-4A93-B7FA-0CE276DF4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WinDays15TECH_pptTEMPLATE</Template>
  <TotalTime>258</TotalTime>
  <Words>306</Words>
  <Application>Microsoft Office PowerPoint</Application>
  <PresentationFormat>On-screen Show (16:9)</PresentationFormat>
  <Paragraphs>80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WinDays15TECH_pptTEMPLATE</vt:lpstr>
      <vt:lpstr>PowerPoint Presentation</vt:lpstr>
      <vt:lpstr>ASP.net v.5 (vNext)  on Linux and Mac OSX</vt:lpstr>
      <vt:lpstr>PowerPoint Presentation</vt:lpstr>
      <vt:lpstr>Runtime CLR - mono (.net)</vt:lpstr>
      <vt:lpstr>Mono - CLR (Runtime)</vt:lpstr>
      <vt:lpstr>Mono - installation</vt:lpstr>
      <vt:lpstr>Mono - facts</vt:lpstr>
      <vt:lpstr>ASP.net v.5</vt:lpstr>
      <vt:lpstr>Version Manager</vt:lpstr>
      <vt:lpstr>Package Manager</vt:lpstr>
      <vt:lpstr>Servers</vt:lpstr>
      <vt:lpstr>Servers NoWin.vNext</vt:lpstr>
      <vt:lpstr>Servers Kestrel</vt:lpstr>
      <vt:lpstr>Photo title</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moljac</dc:creator>
  <cp:lastModifiedBy>moljac</cp:lastModifiedBy>
  <cp:revision>9</cp:revision>
  <dcterms:created xsi:type="dcterms:W3CDTF">2015-04-20T14:27:01Z</dcterms:created>
  <dcterms:modified xsi:type="dcterms:W3CDTF">2015-04-20T19:10:47Z</dcterms:modified>
</cp:coreProperties>
</file>