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78" r:id="rId2"/>
    <p:sldId id="257" r:id="rId3"/>
    <p:sldId id="379" r:id="rId4"/>
    <p:sldId id="380" r:id="rId5"/>
    <p:sldId id="381" r:id="rId6"/>
    <p:sldId id="389" r:id="rId7"/>
    <p:sldId id="387" r:id="rId8"/>
    <p:sldId id="388" r:id="rId9"/>
    <p:sldId id="391" r:id="rId10"/>
    <p:sldId id="390" r:id="rId11"/>
    <p:sldId id="382" r:id="rId12"/>
    <p:sldId id="384" r:id="rId13"/>
    <p:sldId id="385" r:id="rId14"/>
    <p:sldId id="386" r:id="rId15"/>
    <p:sldId id="383"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D547"/>
    <a:srgbClr val="0B203D"/>
    <a:srgbClr val="F3C03F"/>
    <a:srgbClr val="E0A4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2" autoAdjust="0"/>
    <p:restoredTop sz="94660"/>
  </p:normalViewPr>
  <p:slideViewPr>
    <p:cSldViewPr>
      <p:cViewPr varScale="1">
        <p:scale>
          <a:sx n="143" d="100"/>
          <a:sy n="143" d="100"/>
        </p:scale>
        <p:origin x="-11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FC99FD-3124-4BAE-BDEC-6DC0C66484C6}" type="datetimeFigureOut">
              <a:rPr lang="hr-HR" smtClean="0"/>
              <a:t>20.4.2015</a:t>
            </a:fld>
            <a:endParaRPr lang="hr-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DBDB10-AD5A-47B9-BE34-A4DD7D252074}" type="slidenum">
              <a:rPr lang="hr-HR" smtClean="0"/>
              <a:t>‹#›</a:t>
            </a:fld>
            <a:endParaRPr lang="hr-HR"/>
          </a:p>
        </p:txBody>
      </p:sp>
    </p:spTree>
    <p:extLst>
      <p:ext uri="{BB962C8B-B14F-4D97-AF65-F5344CB8AC3E}">
        <p14:creationId xmlns:p14="http://schemas.microsoft.com/office/powerpoint/2010/main" val="3234506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Na stranici http://www.microsoftvirtualacademy.com</a:t>
            </a:r>
            <a:r>
              <a:rPr lang="en-US" smtClean="0"/>
              <a:t> </a:t>
            </a:r>
            <a:r>
              <a:rPr lang="hr-HR" smtClean="0"/>
              <a:t>naći relevantne treninge i kopirati linkove sa nazivom treninga.</a:t>
            </a:r>
            <a:endParaRPr lang="hr-HR"/>
          </a:p>
        </p:txBody>
      </p:sp>
      <p:sp>
        <p:nvSpPr>
          <p:cNvPr id="4" name="Slide Number Placeholder 3"/>
          <p:cNvSpPr>
            <a:spLocks noGrp="1"/>
          </p:cNvSpPr>
          <p:nvPr>
            <p:ph type="sldNum" sz="quarter" idx="10"/>
          </p:nvPr>
        </p:nvSpPr>
        <p:spPr/>
        <p:txBody>
          <a:bodyPr/>
          <a:lstStyle/>
          <a:p>
            <a:fld id="{1DDBDB10-AD5A-47B9-BE34-A4DD7D252074}" type="slidenum">
              <a:rPr lang="hr-HR" smtClean="0"/>
              <a:t>14</a:t>
            </a:fld>
            <a:endParaRPr lang="hr-HR"/>
          </a:p>
        </p:txBody>
      </p:sp>
    </p:spTree>
    <p:extLst>
      <p:ext uri="{BB962C8B-B14F-4D97-AF65-F5344CB8AC3E}">
        <p14:creationId xmlns:p14="http://schemas.microsoft.com/office/powerpoint/2010/main" val="41361496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solidFill>
                  <a:srgbClr val="0070C0"/>
                </a:solidFill>
              </a:defRPr>
            </a:lvl1pPr>
          </a:lstStyle>
          <a:p>
            <a:r>
              <a:rPr lang="en-US" smtClean="0"/>
              <a:t>Click to edit Master title style</a:t>
            </a:r>
            <a:endParaRPr lang="en-CA"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dirty="0"/>
          </a:p>
        </p:txBody>
      </p:sp>
      <p:sp>
        <p:nvSpPr>
          <p:cNvPr id="4" name="Rectangle 3"/>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pic>
        <p:nvPicPr>
          <p:cNvPr id="6" name="Obraz 3" descr="lgoo_m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spTree>
    <p:extLst>
      <p:ext uri="{BB962C8B-B14F-4D97-AF65-F5344CB8AC3E}">
        <p14:creationId xmlns:p14="http://schemas.microsoft.com/office/powerpoint/2010/main" val="23279460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Q&amp;A">
    <p:bg>
      <p:bgPr>
        <a:solidFill>
          <a:srgbClr val="0070C0"/>
        </a:solidFill>
        <a:effectLst/>
      </p:bgPr>
    </p:bg>
    <p:spTree>
      <p:nvGrpSpPr>
        <p:cNvPr id="1" name=""/>
        <p:cNvGrpSpPr/>
        <p:nvPr/>
      </p:nvGrpSpPr>
      <p:grpSpPr>
        <a:xfrm>
          <a:off x="0" y="0"/>
          <a:ext cx="0" cy="0"/>
          <a:chOff x="0" y="0"/>
          <a:chExt cx="0" cy="0"/>
        </a:xfrm>
      </p:grpSpPr>
      <p:pic>
        <p:nvPicPr>
          <p:cNvPr id="4"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sp>
        <p:nvSpPr>
          <p:cNvPr id="5" name="Freeform 95"/>
          <p:cNvSpPr>
            <a:spLocks/>
          </p:cNvSpPr>
          <p:nvPr userDrawn="1"/>
        </p:nvSpPr>
        <p:spPr bwMode="black">
          <a:xfrm>
            <a:off x="2969201" y="1464294"/>
            <a:ext cx="2831523" cy="2296901"/>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chemeClr val="tx2"/>
              </a:solidFill>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18190026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inCoin_slide">
    <p:spTree>
      <p:nvGrpSpPr>
        <p:cNvPr id="1" name=""/>
        <p:cNvGrpSpPr/>
        <p:nvPr/>
      </p:nvGrpSpPr>
      <p:grpSpPr>
        <a:xfrm>
          <a:off x="0" y="0"/>
          <a:ext cx="0" cy="0"/>
          <a:chOff x="0" y="0"/>
          <a:chExt cx="0" cy="0"/>
        </a:xfrm>
      </p:grpSpPr>
      <p:sp>
        <p:nvSpPr>
          <p:cNvPr id="10" name="Rectangle 9"/>
          <p:cNvSpPr/>
          <p:nvPr userDrawn="1"/>
        </p:nvSpPr>
        <p:spPr>
          <a:xfrm>
            <a:off x="4248472" y="267494"/>
            <a:ext cx="4572000" cy="4031873"/>
          </a:xfrm>
          <a:prstGeom prst="rect">
            <a:avLst/>
          </a:prstGeom>
        </p:spPr>
        <p:txBody>
          <a:bodyPr>
            <a:spAutoFit/>
          </a:bodyPr>
          <a:lstStyle/>
          <a:p>
            <a:pPr lvl="0"/>
            <a:r>
              <a:rPr lang="hr-HR" sz="3200" dirty="0" smtClean="0">
                <a:latin typeface="Segoe UI Light" pitchFamily="34" charset="0"/>
              </a:rPr>
              <a:t>Nagrađujemo vas sa </a:t>
            </a:r>
            <a:br>
              <a:rPr lang="hr-HR" sz="3200" dirty="0" smtClean="0">
                <a:latin typeface="Segoe UI Light" pitchFamily="34" charset="0"/>
              </a:rPr>
            </a:br>
            <a:r>
              <a:rPr lang="hr-HR" sz="3200" b="1" dirty="0" smtClean="0">
                <a:solidFill>
                  <a:schemeClr val="accent5"/>
                </a:solidFill>
                <a:latin typeface="Segoe UI Light" pitchFamily="34" charset="0"/>
              </a:rPr>
              <a:t>100 WinCoin </a:t>
            </a:r>
            <a:r>
              <a:rPr lang="hr-HR" sz="3200" dirty="0" smtClean="0">
                <a:latin typeface="Segoe UI Light" pitchFamily="34" charset="0"/>
              </a:rPr>
              <a:t>bodova što ste posjetili predavanje.</a:t>
            </a:r>
          </a:p>
          <a:p>
            <a:pPr lvl="0"/>
            <a:endParaRPr lang="hr-HR" sz="3200" dirty="0" smtClean="0">
              <a:latin typeface="Segoe UI Light" pitchFamily="34" charset="0"/>
            </a:endParaRPr>
          </a:p>
          <a:p>
            <a:pPr lvl="0"/>
            <a:r>
              <a:rPr lang="hr-HR" sz="3200" dirty="0" smtClean="0">
                <a:latin typeface="Segoe UI Light" pitchFamily="34" charset="0"/>
              </a:rPr>
              <a:t>Osvojite dodatnih </a:t>
            </a:r>
            <a:br>
              <a:rPr lang="hr-HR" sz="3200" dirty="0" smtClean="0">
                <a:latin typeface="Segoe UI Light" pitchFamily="34" charset="0"/>
              </a:rPr>
            </a:br>
            <a:r>
              <a:rPr lang="hr-HR" sz="3200" b="1" dirty="0" smtClean="0">
                <a:solidFill>
                  <a:schemeClr val="accent5"/>
                </a:solidFill>
                <a:latin typeface="Segoe UI Light" pitchFamily="34" charset="0"/>
              </a:rPr>
              <a:t>100 WinCoin</a:t>
            </a:r>
            <a:r>
              <a:rPr lang="hr-HR" sz="3200" dirty="0" smtClean="0">
                <a:solidFill>
                  <a:schemeClr val="accent5"/>
                </a:solidFill>
                <a:latin typeface="Segoe UI Light" pitchFamily="34" charset="0"/>
              </a:rPr>
              <a:t> </a:t>
            </a:r>
            <a:r>
              <a:rPr lang="hr-HR" sz="3200" dirty="0" smtClean="0">
                <a:latin typeface="Segoe UI Light" pitchFamily="34" charset="0"/>
              </a:rPr>
              <a:t>bodova ukoliko popunite službeni upitnik.</a:t>
            </a:r>
            <a:endParaRPr lang="en-US" sz="3200" dirty="0" smtClean="0">
              <a:latin typeface="Segoe UI Light" pitchFamily="34" charset="0"/>
            </a:endParaRPr>
          </a:p>
        </p:txBody>
      </p:sp>
      <p:sp>
        <p:nvSpPr>
          <p:cNvPr id="11" name="TextBox 10"/>
          <p:cNvSpPr txBox="1"/>
          <p:nvPr userDrawn="1"/>
        </p:nvSpPr>
        <p:spPr>
          <a:xfrm>
            <a:off x="395536" y="3171031"/>
            <a:ext cx="4176464" cy="1200329"/>
          </a:xfrm>
          <a:prstGeom prst="rect">
            <a:avLst/>
          </a:prstGeom>
          <a:noFill/>
        </p:spPr>
        <p:txBody>
          <a:bodyPr wrap="square" rtlCol="0">
            <a:spAutoFit/>
          </a:bodyPr>
          <a:lstStyle/>
          <a:p>
            <a:r>
              <a:rPr lang="hr-HR" sz="7200" dirty="0" smtClean="0">
                <a:solidFill>
                  <a:schemeClr val="accent5"/>
                </a:solidFill>
                <a:latin typeface="Segoe UI Light" pitchFamily="34" charset="0"/>
              </a:rPr>
              <a:t>HVALA!</a:t>
            </a:r>
            <a:endParaRPr lang="en-CA" sz="7200" dirty="0">
              <a:solidFill>
                <a:schemeClr val="accent5"/>
              </a:solidFill>
              <a:latin typeface="Segoe UI Light" pitchFamily="34" charset="0"/>
            </a:endParaRPr>
          </a:p>
        </p:txBody>
      </p:sp>
      <p:sp>
        <p:nvSpPr>
          <p:cNvPr id="15" name="Rectangle 14"/>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6"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6014" y="411510"/>
            <a:ext cx="1895786" cy="1800200"/>
          </a:xfrm>
          <a:prstGeom prst="rect">
            <a:avLst/>
          </a:prstGeom>
        </p:spPr>
      </p:pic>
    </p:spTree>
    <p:extLst>
      <p:ext uri="{BB962C8B-B14F-4D97-AF65-F5344CB8AC3E}">
        <p14:creationId xmlns:p14="http://schemas.microsoft.com/office/powerpoint/2010/main" val="3151081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VA_slide">
    <p:spTree>
      <p:nvGrpSpPr>
        <p:cNvPr id="1" name=""/>
        <p:cNvGrpSpPr/>
        <p:nvPr/>
      </p:nvGrpSpPr>
      <p:grpSpPr>
        <a:xfrm>
          <a:off x="0" y="0"/>
          <a:ext cx="0" cy="0"/>
          <a:chOff x="0" y="0"/>
          <a:chExt cx="0" cy="0"/>
        </a:xfrm>
      </p:grpSpPr>
      <p:sp>
        <p:nvSpPr>
          <p:cNvPr id="11" name="TextBox 10"/>
          <p:cNvSpPr txBox="1"/>
          <p:nvPr userDrawn="1"/>
        </p:nvSpPr>
        <p:spPr>
          <a:xfrm>
            <a:off x="395536" y="195486"/>
            <a:ext cx="4176464" cy="1200329"/>
          </a:xfrm>
          <a:prstGeom prst="rect">
            <a:avLst/>
          </a:prstGeom>
          <a:noFill/>
        </p:spPr>
        <p:txBody>
          <a:bodyPr wrap="square" rtlCol="0">
            <a:spAutoFit/>
          </a:bodyPr>
          <a:lstStyle/>
          <a:p>
            <a:r>
              <a:rPr lang="en-US" sz="7200" dirty="0" smtClean="0">
                <a:solidFill>
                  <a:schemeClr val="accent5"/>
                </a:solidFill>
                <a:latin typeface="Segoe UI Light" pitchFamily="34" charset="0"/>
              </a:rPr>
              <a:t>MVA</a:t>
            </a:r>
            <a:endParaRPr lang="en-CA" sz="7200" dirty="0">
              <a:solidFill>
                <a:schemeClr val="accent5"/>
              </a:solidFill>
              <a:latin typeface="Segoe UI Light" pitchFamily="34" charset="0"/>
            </a:endParaRPr>
          </a:p>
        </p:txBody>
      </p:sp>
      <p:sp>
        <p:nvSpPr>
          <p:cNvPr id="15" name="Rectangle 14"/>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6"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
        <p:nvSpPr>
          <p:cNvPr id="3" name="Text Placeholder 2"/>
          <p:cNvSpPr>
            <a:spLocks noGrp="1"/>
          </p:cNvSpPr>
          <p:nvPr>
            <p:ph type="body" sz="quarter" idx="10"/>
          </p:nvPr>
        </p:nvSpPr>
        <p:spPr>
          <a:xfrm>
            <a:off x="249238" y="1395413"/>
            <a:ext cx="4467225" cy="2976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11"/>
          </p:nvPr>
        </p:nvSpPr>
        <p:spPr>
          <a:xfrm>
            <a:off x="5580063" y="484188"/>
            <a:ext cx="3168650" cy="3887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Tree>
    <p:extLst>
      <p:ext uri="{BB962C8B-B14F-4D97-AF65-F5344CB8AC3E}">
        <p14:creationId xmlns:p14="http://schemas.microsoft.com/office/powerpoint/2010/main" val="24939021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solidFill>
                  <a:srgbClr val="0070C0"/>
                </a:solidFill>
              </a:defRPr>
            </a:lvl1pPr>
          </a:lstStyle>
          <a:p>
            <a:r>
              <a:rPr lang="en-US" smtClean="0"/>
              <a:t>Click to edit Master title style</a:t>
            </a:r>
            <a:endParaRPr lang="en-CA"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21448391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solidFill>
                  <a:srgbClr val="0070C0"/>
                </a:solidFill>
              </a:defRPr>
            </a:lvl1pPr>
          </a:lstStyle>
          <a:p>
            <a:r>
              <a:rPr lang="en-US" smtClean="0"/>
              <a:t>Click to edit Master title style</a:t>
            </a:r>
            <a:endParaRPr lang="en-CA"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CA"/>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19452763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opyright">
    <p:bg>
      <p:bgPr>
        <a:solidFill>
          <a:srgbClr val="0070C0"/>
        </a:solidFill>
        <a:effectLst/>
      </p:bgPr>
    </p:bg>
    <p:spTree>
      <p:nvGrpSpPr>
        <p:cNvPr id="1" name=""/>
        <p:cNvGrpSpPr/>
        <p:nvPr/>
      </p:nvGrpSpPr>
      <p:grpSpPr>
        <a:xfrm>
          <a:off x="0" y="0"/>
          <a:ext cx="0" cy="0"/>
          <a:chOff x="0" y="0"/>
          <a:chExt cx="0" cy="0"/>
        </a:xfrm>
      </p:grpSpPr>
      <p:sp>
        <p:nvSpPr>
          <p:cNvPr id="6" name="Text Box 3"/>
          <p:cNvSpPr txBox="1">
            <a:spLocks noChangeArrowheads="1"/>
          </p:cNvSpPr>
          <p:nvPr userDrawn="1"/>
        </p:nvSpPr>
        <p:spPr bwMode="blackWhite">
          <a:xfrm>
            <a:off x="200763" y="4470283"/>
            <a:ext cx="8068991" cy="448059"/>
          </a:xfrm>
          <a:prstGeom prst="rect">
            <a:avLst/>
          </a:prstGeom>
          <a:noFill/>
          <a:ln w="12700">
            <a:noFill/>
            <a:miter lim="800000"/>
            <a:headEnd type="none" w="sm" len="sm"/>
            <a:tailEnd type="none" w="sm" len="sm"/>
          </a:ln>
          <a:effectLst/>
        </p:spPr>
        <p:txBody>
          <a:bodyPr vert="horz" wrap="square" lIns="134453" tIns="107563" rIns="134453" bIns="107563" numCol="1" anchor="t" anchorCtr="0" compatLnSpc="1">
            <a:prstTxWarp prst="textNoShape">
              <a:avLst/>
            </a:prstTxWarp>
            <a:spAutoFit/>
          </a:bodyPr>
          <a:lstStyle/>
          <a:p>
            <a:pPr defTabSz="685420" eaLnBrk="0" hangingPunct="0"/>
            <a:r>
              <a:rPr lang="en-US" sz="500" dirty="0">
                <a:gradFill>
                  <a:gsLst>
                    <a:gs pos="0">
                      <a:srgbClr val="FFFFFF"/>
                    </a:gs>
                    <a:gs pos="100000">
                      <a:srgbClr val="FFFFFF"/>
                    </a:gs>
                  </a:gsLst>
                  <a:lin ang="5400000" scaled="0"/>
                </a:gradFill>
                <a:cs typeface="Segoe UI" pitchFamily="34" charset="0"/>
              </a:rPr>
              <a:t>© </a:t>
            </a:r>
            <a:r>
              <a:rPr lang="en-US" sz="500" dirty="0" smtClean="0">
                <a:gradFill>
                  <a:gsLst>
                    <a:gs pos="0">
                      <a:srgbClr val="FFFFFF"/>
                    </a:gs>
                    <a:gs pos="100000">
                      <a:srgbClr val="FFFFFF"/>
                    </a:gs>
                  </a:gsLst>
                  <a:lin ang="5400000" scaled="0"/>
                </a:gradFill>
                <a:cs typeface="Segoe UI" pitchFamily="34" charset="0"/>
              </a:rPr>
              <a:t>2013 </a:t>
            </a:r>
            <a:r>
              <a:rPr lang="en-US" sz="500"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685420" eaLnBrk="0" hangingPunct="0"/>
            <a:r>
              <a:rPr lang="en-US" sz="5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kern="200" spc="0" dirty="0">
                <a:gradFill>
                  <a:gsLst>
                    <a:gs pos="0">
                      <a:srgbClr val="FFFFFF"/>
                    </a:gs>
                    <a:gs pos="100000">
                      <a:srgbClr val="FFFFFF"/>
                    </a:gs>
                  </a:gsLst>
                  <a:lin ang="5400000" scaled="0"/>
                </a:gradFill>
                <a:cs typeface="Segoe UI" pitchFamily="34" charset="0"/>
              </a:rPr>
              <a:t>part of Microsoft, and Microsoft cannot guarantee the accuracy of any information provided after the </a:t>
            </a:r>
            <a:r>
              <a:rPr lang="en-US" sz="500" kern="200" spc="7" dirty="0">
                <a:gradFill>
                  <a:gsLst>
                    <a:gs pos="0">
                      <a:srgbClr val="FFFFFF"/>
                    </a:gs>
                    <a:gs pos="100000">
                      <a:srgbClr val="FFFFFF"/>
                    </a:gs>
                  </a:gsLst>
                  <a:lin ang="5400000" scaled="0"/>
                </a:gradFill>
                <a:cs typeface="Segoe UI" pitchFamily="34" charset="0"/>
              </a:rPr>
              <a:t>date of this presentation.  MICROSOFT MAKES NO WARRANTIES, EXPRESS, IMPLIED OR STATUTORY, AS TO THE INFORMATION IN THIS PRESENTATION.</a:t>
            </a:r>
          </a:p>
        </p:txBody>
      </p:sp>
      <p:grpSp>
        <p:nvGrpSpPr>
          <p:cNvPr id="7" name="Group 6"/>
          <p:cNvGrpSpPr/>
          <p:nvPr userDrawn="1"/>
        </p:nvGrpSpPr>
        <p:grpSpPr>
          <a:xfrm>
            <a:off x="337652" y="2277532"/>
            <a:ext cx="2417896" cy="535443"/>
            <a:chOff x="459230" y="3097162"/>
            <a:chExt cx="3288506" cy="728136"/>
          </a:xfrm>
        </p:grpSpPr>
        <p:grpSp>
          <p:nvGrpSpPr>
            <p:cNvPr id="8" name="Group 7"/>
            <p:cNvGrpSpPr/>
            <p:nvPr userDrawn="1"/>
          </p:nvGrpSpPr>
          <p:grpSpPr>
            <a:xfrm>
              <a:off x="1365631" y="3249714"/>
              <a:ext cx="2382105" cy="458419"/>
              <a:chOff x="8215256" y="2373343"/>
              <a:chExt cx="3032180" cy="583521"/>
            </a:xfrm>
            <a:solidFill>
              <a:srgbClr val="FFFFFF"/>
            </a:solidFill>
          </p:grpSpPr>
          <p:sp>
            <p:nvSpPr>
              <p:cNvPr id="14" name="Freeform 13"/>
              <p:cNvSpPr>
                <a:spLocks/>
              </p:cNvSpPr>
              <p:nvPr/>
            </p:nvSpPr>
            <p:spPr bwMode="auto">
              <a:xfrm>
                <a:off x="8215256" y="2411978"/>
                <a:ext cx="580857" cy="536893"/>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noEditPoints="1"/>
              </p:cNvSpPr>
              <p:nvPr/>
            </p:nvSpPr>
            <p:spPr bwMode="auto">
              <a:xfrm>
                <a:off x="8874715" y="2399988"/>
                <a:ext cx="109244" cy="54888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8"/>
              <p:cNvSpPr>
                <a:spLocks/>
              </p:cNvSpPr>
              <p:nvPr/>
            </p:nvSpPr>
            <p:spPr bwMode="auto">
              <a:xfrm>
                <a:off x="9037248" y="2554528"/>
                <a:ext cx="301086" cy="402336"/>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9"/>
              <p:cNvSpPr>
                <a:spLocks/>
              </p:cNvSpPr>
              <p:nvPr/>
            </p:nvSpPr>
            <p:spPr bwMode="auto">
              <a:xfrm>
                <a:off x="9406279" y="2557192"/>
                <a:ext cx="222484" cy="391679"/>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0"/>
              <p:cNvSpPr>
                <a:spLocks noEditPoints="1"/>
              </p:cNvSpPr>
              <p:nvPr/>
            </p:nvSpPr>
            <p:spPr bwMode="auto">
              <a:xfrm>
                <a:off x="9635424" y="2554528"/>
                <a:ext cx="395676" cy="402336"/>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p:cNvSpPr>
                <a:spLocks/>
              </p:cNvSpPr>
              <p:nvPr/>
            </p:nvSpPr>
            <p:spPr bwMode="auto">
              <a:xfrm>
                <a:off x="10075064" y="2554528"/>
                <a:ext cx="255790" cy="402336"/>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p:cNvSpPr>
                <a:spLocks noEditPoints="1"/>
              </p:cNvSpPr>
              <p:nvPr/>
            </p:nvSpPr>
            <p:spPr bwMode="auto">
              <a:xfrm>
                <a:off x="10369489" y="2554528"/>
                <a:ext cx="395676" cy="402336"/>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3"/>
              <p:cNvSpPr>
                <a:spLocks/>
              </p:cNvSpPr>
              <p:nvPr/>
            </p:nvSpPr>
            <p:spPr bwMode="auto">
              <a:xfrm>
                <a:off x="10774490" y="2373343"/>
                <a:ext cx="472946" cy="583521"/>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8"/>
            <p:cNvGrpSpPr/>
            <p:nvPr userDrawn="1"/>
          </p:nvGrpSpPr>
          <p:grpSpPr>
            <a:xfrm>
              <a:off x="459230" y="3097162"/>
              <a:ext cx="729222" cy="728136"/>
              <a:chOff x="864491" y="3668201"/>
              <a:chExt cx="818390" cy="817172"/>
            </a:xfrm>
          </p:grpSpPr>
          <p:sp>
            <p:nvSpPr>
              <p:cNvPr id="10" name="Rectangle 14"/>
              <p:cNvSpPr>
                <a:spLocks noChangeArrowheads="1"/>
              </p:cNvSpPr>
              <p:nvPr/>
            </p:nvSpPr>
            <p:spPr bwMode="auto">
              <a:xfrm>
                <a:off x="864491" y="3668201"/>
                <a:ext cx="389710" cy="38727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Rectangle 15"/>
              <p:cNvSpPr>
                <a:spLocks noChangeArrowheads="1"/>
              </p:cNvSpPr>
              <p:nvPr/>
            </p:nvSpPr>
            <p:spPr bwMode="auto">
              <a:xfrm>
                <a:off x="1294389" y="3668201"/>
                <a:ext cx="388492" cy="38727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Rectangle 16"/>
              <p:cNvSpPr>
                <a:spLocks noChangeArrowheads="1"/>
              </p:cNvSpPr>
              <p:nvPr/>
            </p:nvSpPr>
            <p:spPr bwMode="auto">
              <a:xfrm>
                <a:off x="864491" y="4096881"/>
                <a:ext cx="389710" cy="388492"/>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Rectangle 17"/>
              <p:cNvSpPr>
                <a:spLocks noChangeArrowheads="1"/>
              </p:cNvSpPr>
              <p:nvPr/>
            </p:nvSpPr>
            <p:spPr bwMode="auto">
              <a:xfrm>
                <a:off x="1294389" y="4096881"/>
                <a:ext cx="388492" cy="388492"/>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29404865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solidFill>
          <a:srgbClr val="0070C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1" hasCustomPrompt="1"/>
          </p:nvPr>
        </p:nvSpPr>
        <p:spPr>
          <a:xfrm>
            <a:off x="201929" y="1561841"/>
            <a:ext cx="8740142" cy="1344828"/>
          </a:xfrm>
        </p:spPr>
        <p:txBody>
          <a:bodyPr>
            <a:noAutofit/>
          </a:bodyPr>
          <a:lstStyle>
            <a:lvl1pPr algn="l" defTabSz="685752" rtl="0" eaLnBrk="1" latinLnBrk="0" hangingPunct="1">
              <a:lnSpc>
                <a:spcPct val="90000"/>
              </a:lnSpc>
              <a:spcBef>
                <a:spcPct val="0"/>
              </a:spcBef>
              <a:buNone/>
              <a:defRPr kumimoji="0" lang="en-US" sz="5400" b="0" i="0" u="none" strike="noStrike" kern="1200" cap="none" spc="-74" normalizeH="0" baseline="0" dirty="0" smtClean="0">
                <a:ln w="3175">
                  <a:noFill/>
                </a:ln>
                <a:solidFill>
                  <a:schemeClr val="tx1"/>
                </a:solidFill>
                <a:effectLst/>
                <a:uLnTx/>
                <a:uFillTx/>
                <a:latin typeface="Segoe UI Light" pitchFamily="34" charset="0"/>
                <a:ea typeface="+mn-ea"/>
                <a:cs typeface="Segoe UI" pitchFamily="34" charset="0"/>
              </a:defRPr>
            </a:lvl1pPr>
            <a:lvl2pPr marL="457200" indent="0">
              <a:buNone/>
              <a:defRPr sz="1200">
                <a:solidFill>
                  <a:schemeClr val="bg2"/>
                </a:solidFill>
                <a:latin typeface="Segoe UI Light" pitchFamily="34" charset="0"/>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text styles</a:t>
            </a:r>
            <a:endParaRPr lang="hr-HR" dirty="0" smtClean="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pic>
        <p:nvPicPr>
          <p:cNvPr id="8" name="Obraz 3" descr="lgoo_m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spTree>
    <p:extLst>
      <p:ext uri="{BB962C8B-B14F-4D97-AF65-F5344CB8AC3E}">
        <p14:creationId xmlns:p14="http://schemas.microsoft.com/office/powerpoint/2010/main" val="18996085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Segoe UI Light" pitchFamily="34" charset="0"/>
                <a:cs typeface="Andalus" pitchFamily="18" charset="-78"/>
              </a:defRPr>
            </a:lvl1pPr>
            <a:lvl2pPr>
              <a:defRPr>
                <a:latin typeface="Segoe UI Light" pitchFamily="34" charset="0"/>
                <a:cs typeface="Andalus" pitchFamily="18" charset="-78"/>
              </a:defRPr>
            </a:lvl2pPr>
            <a:lvl3pPr>
              <a:defRPr>
                <a:latin typeface="Segoe UI Light" pitchFamily="34" charset="0"/>
                <a:cs typeface="Andalus" pitchFamily="18" charset="-78"/>
              </a:defRPr>
            </a:lvl3pPr>
            <a:lvl4pPr>
              <a:defRPr>
                <a:latin typeface="Segoe UI Light" pitchFamily="34" charset="0"/>
                <a:cs typeface="Andalus" pitchFamily="18" charset="-78"/>
              </a:defRPr>
            </a:lvl4pPr>
            <a:lvl5pPr>
              <a:defRPr>
                <a:latin typeface="Segoe UI Light" pitchFamily="34" charset="0"/>
                <a:cs typeface="Andalus" pitchFamily="18" charset="-78"/>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a:p>
        </p:txBody>
      </p:sp>
      <p:sp>
        <p:nvSpPr>
          <p:cNvPr id="7" name="Title 6"/>
          <p:cNvSpPr>
            <a:spLocks noGrp="1"/>
          </p:cNvSpPr>
          <p:nvPr>
            <p:ph type="title"/>
          </p:nvPr>
        </p:nvSpPr>
        <p:spPr/>
        <p:txBody>
          <a:bodyPr/>
          <a:lstStyle>
            <a:lvl1pPr>
              <a:defRPr b="1">
                <a:solidFill>
                  <a:srgbClr val="0070C0"/>
                </a:solidFill>
                <a:latin typeface="Segoe UI" pitchFamily="34" charset="0"/>
                <a:ea typeface="Segoe UI" pitchFamily="34" charset="0"/>
                <a:cs typeface="Segoe UI" pitchFamily="34" charset="0"/>
              </a:defRPr>
            </a:lvl1pPr>
          </a:lstStyle>
          <a:p>
            <a:r>
              <a:rPr lang="en-US" smtClean="0"/>
              <a:t>Click to edit Master title style</a:t>
            </a:r>
            <a:endParaRPr lang="en-CA" dirty="0"/>
          </a:p>
        </p:txBody>
      </p:sp>
      <p:sp>
        <p:nvSpPr>
          <p:cNvPr id="4" name="Rectangle 3"/>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3657502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solidFill>
                  <a:srgbClr val="0070C0"/>
                </a:solidFill>
              </a:defRPr>
            </a:lvl1pPr>
          </a:lstStyle>
          <a:p>
            <a:r>
              <a:rPr lang="en-US" smtClean="0"/>
              <a:t>Click to edit Master title style</a:t>
            </a:r>
            <a:endParaRPr lang="en-CA"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23140936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smtClean="0"/>
              <a:t>Click to edit Master title style</a:t>
            </a:r>
            <a:endParaRPr lang="en-CA" dirty="0"/>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41459291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smtClean="0"/>
              <a:t>Click to edit Master title style</a:t>
            </a:r>
            <a:endParaRPr lang="en-CA"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6"/>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19765490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smtClean="0"/>
              <a:t>Click to edit Master title style</a:t>
            </a:r>
            <a:endParaRPr lang="en-CA" dirty="0"/>
          </a:p>
        </p:txBody>
      </p:sp>
    </p:spTree>
    <p:extLst>
      <p:ext uri="{BB962C8B-B14F-4D97-AF65-F5344CB8AC3E}">
        <p14:creationId xmlns:p14="http://schemas.microsoft.com/office/powerpoint/2010/main" val="4513382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03551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Mobile">
    <p:bg>
      <p:bgPr>
        <a:solidFill>
          <a:srgbClr val="0070C0"/>
        </a:solidFill>
        <a:effectLst/>
      </p:bgPr>
    </p:bg>
    <p:spTree>
      <p:nvGrpSpPr>
        <p:cNvPr id="1" name=""/>
        <p:cNvGrpSpPr/>
        <p:nvPr/>
      </p:nvGrpSpPr>
      <p:grpSpPr>
        <a:xfrm>
          <a:off x="0" y="0"/>
          <a:ext cx="0" cy="0"/>
          <a:chOff x="0" y="0"/>
          <a:chExt cx="0" cy="0"/>
        </a:xfrm>
      </p:grpSpPr>
      <p:pic>
        <p:nvPicPr>
          <p:cNvPr id="2" name="Picture Placeholder 6" descr="icon-mob.png"/>
          <p:cNvPicPr>
            <a:picLocks noChangeAspect="1"/>
          </p:cNvPicPr>
          <p:nvPr userDrawn="1"/>
        </p:nvPicPr>
        <p:blipFill>
          <a:blip r:embed="rId2" cstate="print"/>
          <a:srcRect/>
          <a:stretch>
            <a:fillRect/>
          </a:stretch>
        </p:blipFill>
        <p:spPr>
          <a:xfrm>
            <a:off x="3414645" y="1415459"/>
            <a:ext cx="2314710" cy="2312582"/>
          </a:xfrm>
          <a:prstGeom prst="rect">
            <a:avLst/>
          </a:prstGeom>
        </p:spPr>
      </p:pic>
      <p:pic>
        <p:nvPicPr>
          <p:cNvPr id="4" name="Obraz 3" descr="lgoo_m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5" name="Pictur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8370721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CA"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F091A5A-E06A-4EE6-BA7D-7692AADB5A4F}" type="datetimeFigureOut">
              <a:rPr lang="en-CA" smtClean="0"/>
              <a:t>20/04/2015</a:t>
            </a:fld>
            <a:endParaRPr lang="en-CA"/>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27BC8D4-BE04-423F-A78B-E78FE20D384E}" type="slidenum">
              <a:rPr lang="en-CA" smtClean="0"/>
              <a:t>‹#›</a:t>
            </a:fld>
            <a:endParaRPr lang="en-CA"/>
          </a:p>
        </p:txBody>
      </p:sp>
    </p:spTree>
    <p:extLst>
      <p:ext uri="{BB962C8B-B14F-4D97-AF65-F5344CB8AC3E}">
        <p14:creationId xmlns:p14="http://schemas.microsoft.com/office/powerpoint/2010/main" val="1443937791"/>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50" r:id="rId3"/>
    <p:sldLayoutId id="2147483651" r:id="rId4"/>
    <p:sldLayoutId id="2147483652" r:id="rId5"/>
    <p:sldLayoutId id="2147483653" r:id="rId6"/>
    <p:sldLayoutId id="2147483654" r:id="rId7"/>
    <p:sldLayoutId id="2147483655" r:id="rId8"/>
    <p:sldLayoutId id="2147483667" r:id="rId9"/>
    <p:sldLayoutId id="2147483668" r:id="rId10"/>
    <p:sldLayoutId id="2147483670" r:id="rId11"/>
    <p:sldLayoutId id="2147483671" r:id="rId12"/>
    <p:sldLayoutId id="2147483656" r:id="rId13"/>
    <p:sldLayoutId id="2147483657" r:id="rId14"/>
    <p:sldLayoutId id="2147483669" r:id="rId15"/>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b="1" kern="1200">
          <a:solidFill>
            <a:schemeClr val="tx1">
              <a:lumMod val="75000"/>
              <a:lumOff val="25000"/>
            </a:schemeClr>
          </a:solidFill>
          <a:latin typeface="Segoe UI"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75000"/>
              <a:lumOff val="25000"/>
            </a:schemeClr>
          </a:solidFill>
          <a:latin typeface="Segoe U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75000"/>
              <a:lumOff val="25000"/>
            </a:schemeClr>
          </a:solidFill>
          <a:latin typeface="Segoe U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75000"/>
              <a:lumOff val="25000"/>
            </a:schemeClr>
          </a:solidFill>
          <a:latin typeface="Segoe U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Segoe U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Segoe U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http://www.microsoftvirtualacademy.co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moljac/ASP.net.v5-AKA-vNext-Windays15.git"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203D"/>
        </a:solidFill>
        <a:effectLst/>
      </p:bgPr>
    </p:bg>
    <p:spTree>
      <p:nvGrpSpPr>
        <p:cNvPr id="1" name=""/>
        <p:cNvGrpSpPr/>
        <p:nvPr/>
      </p:nvGrpSpPr>
      <p:grpSpPr>
        <a:xfrm>
          <a:off x="0" y="0"/>
          <a:ext cx="0" cy="0"/>
          <a:chOff x="0" y="0"/>
          <a:chExt cx="0" cy="0"/>
        </a:xfrm>
      </p:grpSpPr>
      <p:pic>
        <p:nvPicPr>
          <p:cNvPr id="6" name="Obraz 3" descr="lgoo_m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6336" y="4617384"/>
            <a:ext cx="1224136" cy="25862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4575" y="1274219"/>
            <a:ext cx="2954849" cy="2595062"/>
          </a:xfrm>
          <a:prstGeom prst="rect">
            <a:avLst/>
          </a:prstGeom>
        </p:spPr>
      </p:pic>
      <p:sp>
        <p:nvSpPr>
          <p:cNvPr id="2" name="TextBox 1"/>
          <p:cNvSpPr txBox="1"/>
          <p:nvPr/>
        </p:nvSpPr>
        <p:spPr>
          <a:xfrm>
            <a:off x="1331640" y="2584524"/>
            <a:ext cx="6480720" cy="2185214"/>
          </a:xfrm>
          <a:prstGeom prst="rect">
            <a:avLst/>
          </a:prstGeom>
          <a:noFill/>
        </p:spPr>
        <p:txBody>
          <a:bodyPr wrap="square" rtlCol="0">
            <a:spAutoFit/>
          </a:bodyPr>
          <a:lstStyle/>
          <a:p>
            <a:r>
              <a:rPr lang="en-US" sz="5400" dirty="0" smtClean="0">
                <a:solidFill>
                  <a:schemeClr val="bg1"/>
                </a:solidFill>
                <a:latin typeface="Segoe UI Light" pitchFamily="34" charset="0"/>
              </a:rPr>
              <a:t>ASP.net v.5 (</a:t>
            </a:r>
            <a:r>
              <a:rPr lang="en-US" sz="5400" dirty="0" err="1" smtClean="0">
                <a:solidFill>
                  <a:schemeClr val="bg1"/>
                </a:solidFill>
                <a:latin typeface="Segoe UI Light" pitchFamily="34" charset="0"/>
              </a:rPr>
              <a:t>vNext</a:t>
            </a:r>
            <a:r>
              <a:rPr lang="en-US" sz="5400" dirty="0" smtClean="0">
                <a:solidFill>
                  <a:schemeClr val="bg1"/>
                </a:solidFill>
                <a:latin typeface="Segoe UI Light" pitchFamily="34" charset="0"/>
              </a:rPr>
              <a:t>) on Linux and Mac OSX</a:t>
            </a:r>
            <a:r>
              <a:rPr lang="hr-HR" sz="5400" dirty="0" smtClean="0">
                <a:solidFill>
                  <a:schemeClr val="bg1"/>
                </a:solidFill>
                <a:latin typeface="Segoe UI Light" pitchFamily="34" charset="0"/>
              </a:rPr>
              <a:t/>
            </a:r>
            <a:br>
              <a:rPr lang="hr-HR" sz="5400" dirty="0" smtClean="0">
                <a:solidFill>
                  <a:schemeClr val="bg1"/>
                </a:solidFill>
                <a:latin typeface="Segoe UI Light" pitchFamily="34" charset="0"/>
              </a:rPr>
            </a:br>
            <a:r>
              <a:rPr lang="en-US" sz="2800" dirty="0" smtClean="0">
                <a:solidFill>
                  <a:schemeClr val="bg1"/>
                </a:solidFill>
                <a:latin typeface="Segoe UI Light" pitchFamily="34" charset="0"/>
              </a:rPr>
              <a:t>Miljenko Cvjetko</a:t>
            </a:r>
            <a:r>
              <a:rPr lang="hr-HR" sz="2800" dirty="0" smtClean="0">
                <a:solidFill>
                  <a:schemeClr val="bg1"/>
                </a:solidFill>
                <a:latin typeface="Segoe UI Light" pitchFamily="34" charset="0"/>
              </a:rPr>
              <a:t>, </a:t>
            </a:r>
            <a:r>
              <a:rPr lang="en-US" sz="2800" dirty="0" err="1" smtClean="0">
                <a:solidFill>
                  <a:schemeClr val="bg1"/>
                </a:solidFill>
                <a:latin typeface="Segoe UI Light" pitchFamily="34" charset="0"/>
              </a:rPr>
              <a:t>Xamarin</a:t>
            </a:r>
            <a:r>
              <a:rPr lang="en-US" sz="2800" dirty="0" smtClean="0">
                <a:solidFill>
                  <a:schemeClr val="bg1"/>
                </a:solidFill>
                <a:latin typeface="Segoe UI Light" pitchFamily="34" charset="0"/>
              </a:rPr>
              <a:t> </a:t>
            </a:r>
            <a:r>
              <a:rPr lang="en-US" sz="2800" smtClean="0">
                <a:solidFill>
                  <a:schemeClr val="bg1"/>
                </a:solidFill>
                <a:latin typeface="Segoe UI Light" pitchFamily="34" charset="0"/>
              </a:rPr>
              <a:t>/ HolisticWare</a:t>
            </a:r>
            <a:endParaRPr lang="en-CA" sz="2800" dirty="0">
              <a:solidFill>
                <a:schemeClr val="bg1"/>
              </a:solidFill>
              <a:latin typeface="Segoe UI Light" pitchFamily="34" charset="0"/>
            </a:endParaRPr>
          </a:p>
        </p:txBody>
      </p:sp>
    </p:spTree>
    <p:extLst>
      <p:ext uri="{BB962C8B-B14F-4D97-AF65-F5344CB8AC3E}">
        <p14:creationId xmlns:p14="http://schemas.microsoft.com/office/powerpoint/2010/main" val="2332656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0 L -0.33073 -0.26605 " pathEditMode="relative" rAng="0" ptsTypes="AA">
                                      <p:cBhvr>
                                        <p:cTn id="6" dur="2000" fill="hold"/>
                                        <p:tgtEl>
                                          <p:spTgt spid="3"/>
                                        </p:tgtEl>
                                        <p:attrNameLst>
                                          <p:attrName>ppt_x</p:attrName>
                                          <p:attrName>ppt_y</p:attrName>
                                        </p:attrNameLst>
                                      </p:cBhvr>
                                      <p:rCtr x="-16545" y="-13302"/>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Servers</a:t>
            </a:r>
            <a:endParaRPr lang="en-CA" dirty="0"/>
          </a:p>
        </p:txBody>
      </p:sp>
      <p:sp>
        <p:nvSpPr>
          <p:cNvPr id="4" name="Text Placeholder 3"/>
          <p:cNvSpPr>
            <a:spLocks noGrp="1"/>
          </p:cNvSpPr>
          <p:nvPr>
            <p:ph type="body" idx="1"/>
          </p:nvPr>
        </p:nvSpPr>
        <p:spPr/>
        <p:txBody>
          <a:bodyPr/>
          <a:lstStyle/>
          <a:p>
            <a:r>
              <a:rPr lang="hr-HR" dirty="0" smtClean="0"/>
              <a:t>Sub theme of presentation</a:t>
            </a:r>
            <a:endParaRPr lang="en-CA" dirty="0"/>
          </a:p>
        </p:txBody>
      </p:sp>
    </p:spTree>
    <p:extLst>
      <p:ext uri="{BB962C8B-B14F-4D97-AF65-F5344CB8AC3E}">
        <p14:creationId xmlns:p14="http://schemas.microsoft.com/office/powerpoint/2010/main" val="12051577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hr-HR" dirty="0" smtClean="0"/>
              <a:t>Photo title</a:t>
            </a:r>
            <a:endParaRPr lang="en-CA" dirty="0"/>
          </a:p>
        </p:txBody>
      </p:sp>
      <p:pic>
        <p:nvPicPr>
          <p:cNvPr id="11" name="Picture Placeholder 10"/>
          <p:cNvPicPr>
            <a:picLocks noGrp="1" noChangeAspect="1"/>
          </p:cNvPicPr>
          <p:nvPr>
            <p:ph type="pic" idx="1"/>
          </p:nvPr>
        </p:nvPicPr>
        <p:blipFill>
          <a:blip r:embed="rId2">
            <a:extLst>
              <a:ext uri="{28A0092B-C50C-407E-A947-70E740481C1C}">
                <a14:useLocalDpi xmlns:a14="http://schemas.microsoft.com/office/drawing/2010/main" val="0"/>
              </a:ext>
            </a:extLst>
          </a:blip>
          <a:srcRect t="7813" b="7813"/>
          <a:stretch>
            <a:fillRect/>
          </a:stretch>
        </p:blipFill>
        <p:spPr/>
      </p:pic>
      <p:sp>
        <p:nvSpPr>
          <p:cNvPr id="9" name="Text Placeholder 8"/>
          <p:cNvSpPr>
            <a:spLocks noGrp="1"/>
          </p:cNvSpPr>
          <p:nvPr>
            <p:ph type="body" sz="half" idx="2"/>
          </p:nvPr>
        </p:nvSpPr>
        <p:spPr/>
        <p:txBody>
          <a:bodyPr/>
          <a:lstStyle/>
          <a:p>
            <a:r>
              <a:rPr lang="hr-HR" dirty="0" smtClean="0"/>
              <a:t>Text about the photo above.</a:t>
            </a:r>
            <a:endParaRPr lang="en-CA" dirty="0"/>
          </a:p>
        </p:txBody>
      </p:sp>
    </p:spTree>
    <p:extLst>
      <p:ext uri="{BB962C8B-B14F-4D97-AF65-F5344CB8AC3E}">
        <p14:creationId xmlns:p14="http://schemas.microsoft.com/office/powerpoint/2010/main" val="32887792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92699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5960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9238" y="1395412"/>
            <a:ext cx="4467225" cy="3120553"/>
          </a:xfrm>
        </p:spPr>
        <p:txBody>
          <a:bodyPr>
            <a:normAutofit fontScale="47500" lnSpcReduction="20000"/>
          </a:bodyPr>
          <a:lstStyle/>
          <a:p>
            <a:pPr marL="0" indent="0">
              <a:buNone/>
            </a:pPr>
            <a:r>
              <a:rPr lang="en-US" sz="3800" u="sng" dirty="0">
                <a:hlinkClick r:id="rId3"/>
              </a:rPr>
              <a:t>http://www.microsoftvirtualacademy.com</a:t>
            </a:r>
            <a:endParaRPr lang="hr-HR" sz="3800" dirty="0"/>
          </a:p>
          <a:p>
            <a:pPr marL="0" indent="0">
              <a:buNone/>
            </a:pPr>
            <a:endParaRPr lang="en-US" i="1" dirty="0" smtClean="0"/>
          </a:p>
          <a:p>
            <a:pPr marL="0" indent="0">
              <a:buNone/>
            </a:pPr>
            <a:r>
              <a:rPr lang="hr-HR" b="1" dirty="0" smtClean="0"/>
              <a:t>Uspješni </a:t>
            </a:r>
            <a:r>
              <a:rPr lang="hr-HR" b="1" dirty="0"/>
              <a:t>profesionalci nikad ne prestaju učiti. </a:t>
            </a:r>
            <a:r>
              <a:rPr lang="hr-HR" b="1" dirty="0">
                <a:solidFill>
                  <a:srgbClr val="00B0F0"/>
                </a:solidFill>
              </a:rPr>
              <a:t>Microsoft </a:t>
            </a:r>
            <a:r>
              <a:rPr lang="hr-HR" b="1" dirty="0" err="1">
                <a:solidFill>
                  <a:srgbClr val="00B0F0"/>
                </a:solidFill>
              </a:rPr>
              <a:t>Virtual</a:t>
            </a:r>
            <a:r>
              <a:rPr lang="hr-HR" b="1" dirty="0">
                <a:solidFill>
                  <a:srgbClr val="00B0F0"/>
                </a:solidFill>
              </a:rPr>
              <a:t> </a:t>
            </a:r>
            <a:r>
              <a:rPr lang="hr-HR" b="1" dirty="0" err="1">
                <a:solidFill>
                  <a:srgbClr val="00B0F0"/>
                </a:solidFill>
              </a:rPr>
              <a:t>Academy</a:t>
            </a:r>
            <a:r>
              <a:rPr lang="hr-HR" b="1" dirty="0">
                <a:solidFill>
                  <a:srgbClr val="00B0F0"/>
                </a:solidFill>
              </a:rPr>
              <a:t> </a:t>
            </a:r>
            <a:r>
              <a:rPr lang="hr-HR" dirty="0"/>
              <a:t>nudi online Microsoft </a:t>
            </a:r>
            <a:r>
              <a:rPr lang="hr-HR" dirty="0" err="1" smtClean="0"/>
              <a:t>tr</a:t>
            </a:r>
            <a:r>
              <a:rPr lang="en-US" dirty="0" smtClean="0"/>
              <a:t>e</a:t>
            </a:r>
            <a:r>
              <a:rPr lang="hr-HR" dirty="0" err="1" smtClean="0"/>
              <a:t>ninge</a:t>
            </a:r>
            <a:r>
              <a:rPr lang="hr-HR" dirty="0" smtClean="0"/>
              <a:t> </a:t>
            </a:r>
            <a:r>
              <a:rPr lang="hr-HR" dirty="0"/>
              <a:t>vođene od </a:t>
            </a:r>
            <a:r>
              <a:rPr lang="hr-HR" dirty="0" smtClean="0"/>
              <a:t>e</a:t>
            </a:r>
            <a:r>
              <a:rPr lang="en-US" dirty="0" err="1" smtClean="0"/>
              <a:t>ks</a:t>
            </a:r>
            <a:r>
              <a:rPr lang="hr-HR" dirty="0" err="1" smtClean="0"/>
              <a:t>perata</a:t>
            </a:r>
            <a:r>
              <a:rPr lang="hr-HR" dirty="0" smtClean="0"/>
              <a:t> </a:t>
            </a:r>
            <a:r>
              <a:rPr lang="hr-HR" dirty="0"/>
              <a:t>da pomognu profesionalcima u daljnjem usavršavanju. Treninzi su vođeni od vrhunskih stručnjaka na različitim tehnološkim područjima. Nakon odslušanog treninga možete također provjeriti svoje znanje.</a:t>
            </a:r>
          </a:p>
          <a:p>
            <a:pPr marL="0" indent="0">
              <a:buNone/>
            </a:pPr>
            <a:endParaRPr lang="en-US" i="1" dirty="0" smtClean="0"/>
          </a:p>
          <a:p>
            <a:pPr marL="0" indent="0">
              <a:buNone/>
            </a:pPr>
            <a:r>
              <a:rPr lang="hr-HR" dirty="0" smtClean="0"/>
              <a:t>Za </a:t>
            </a:r>
            <a:r>
              <a:rPr lang="hr-HR" dirty="0"/>
              <a:t>bolje </a:t>
            </a:r>
            <a:r>
              <a:rPr lang="hr-HR" dirty="0" smtClean="0"/>
              <a:t>razum</a:t>
            </a:r>
            <a:r>
              <a:rPr lang="en-US" dirty="0" err="1" smtClean="0"/>
              <a:t>i</a:t>
            </a:r>
            <a:r>
              <a:rPr lang="hr-HR" dirty="0" err="1" smtClean="0"/>
              <a:t>jevanje</a:t>
            </a:r>
            <a:r>
              <a:rPr lang="hr-HR" dirty="0" smtClean="0"/>
              <a:t> </a:t>
            </a:r>
            <a:r>
              <a:rPr lang="hr-HR" dirty="0"/>
              <a:t>ovoga predavanja savjetujem da odslušate treninge na </a:t>
            </a:r>
            <a:r>
              <a:rPr lang="hr-HR" dirty="0" smtClean="0"/>
              <a:t>temu</a:t>
            </a:r>
            <a:r>
              <a:rPr lang="en-US" dirty="0" smtClean="0"/>
              <a:t>:</a:t>
            </a:r>
            <a:br>
              <a:rPr lang="en-US" dirty="0" smtClean="0"/>
            </a:br>
            <a:r>
              <a:rPr lang="en-US" dirty="0" smtClean="0">
                <a:solidFill>
                  <a:srgbClr val="00B0F0"/>
                </a:solidFill>
              </a:rPr>
              <a:t>XXX1</a:t>
            </a:r>
            <a:r>
              <a:rPr lang="en-US" dirty="0" smtClean="0"/>
              <a:t/>
            </a:r>
            <a:br>
              <a:rPr lang="en-US" dirty="0" smtClean="0"/>
            </a:br>
            <a:r>
              <a:rPr lang="en-US" dirty="0" smtClean="0">
                <a:solidFill>
                  <a:srgbClr val="00B0F0"/>
                </a:solidFill>
              </a:rPr>
              <a:t>XXX2</a:t>
            </a:r>
            <a:r>
              <a:rPr lang="en-US" dirty="0" smtClean="0"/>
              <a:t/>
            </a:r>
            <a:br>
              <a:rPr lang="en-US" dirty="0" smtClean="0"/>
            </a:br>
            <a:r>
              <a:rPr lang="en-US" dirty="0" smtClean="0">
                <a:solidFill>
                  <a:srgbClr val="00B0F0"/>
                </a:solidFill>
              </a:rPr>
              <a:t>XXX3</a:t>
            </a:r>
            <a:endParaRPr lang="hr-HR" dirty="0">
              <a:solidFill>
                <a:srgbClr val="00B0F0"/>
              </a:solidFill>
            </a:endParaRPr>
          </a:p>
          <a:p>
            <a:endParaRPr lang="hr-HR" dirty="0"/>
          </a:p>
        </p:txBody>
      </p:sp>
      <p:sp>
        <p:nvSpPr>
          <p:cNvPr id="3" name="Text Placeholder 2"/>
          <p:cNvSpPr>
            <a:spLocks noGrp="1"/>
          </p:cNvSpPr>
          <p:nvPr>
            <p:ph type="body" sz="quarter" idx="11"/>
          </p:nvPr>
        </p:nvSpPr>
        <p:spPr>
          <a:xfrm>
            <a:off x="5580063" y="700187"/>
            <a:ext cx="3168650" cy="3887787"/>
          </a:xfrm>
        </p:spPr>
        <p:txBody>
          <a:bodyPr>
            <a:normAutofit/>
          </a:bodyPr>
          <a:lstStyle/>
          <a:p>
            <a:pPr marL="0" indent="0">
              <a:buNone/>
            </a:pPr>
            <a:r>
              <a:rPr lang="en-US" dirty="0" err="1" smtClean="0"/>
              <a:t>Naziv</a:t>
            </a:r>
            <a:r>
              <a:rPr lang="en-US" dirty="0" smtClean="0"/>
              <a:t> </a:t>
            </a:r>
            <a:r>
              <a:rPr lang="en-US" dirty="0" err="1" smtClean="0"/>
              <a:t>treninga</a:t>
            </a:r>
            <a:r>
              <a:rPr lang="en-US" dirty="0" smtClean="0"/>
              <a:t> 1</a:t>
            </a:r>
            <a:br>
              <a:rPr lang="en-US" dirty="0" smtClean="0"/>
            </a:br>
            <a:r>
              <a:rPr lang="en-US" sz="1800" dirty="0">
                <a:solidFill>
                  <a:srgbClr val="FFC000"/>
                </a:solidFill>
              </a:rPr>
              <a:t>link1</a:t>
            </a:r>
          </a:p>
          <a:p>
            <a:pPr marL="0" indent="0">
              <a:buNone/>
            </a:pPr>
            <a:r>
              <a:rPr lang="en-US" dirty="0" err="1" smtClean="0"/>
              <a:t>Naziv</a:t>
            </a:r>
            <a:r>
              <a:rPr lang="en-US" dirty="0" smtClean="0"/>
              <a:t> </a:t>
            </a:r>
            <a:r>
              <a:rPr lang="en-US" dirty="0" err="1" smtClean="0"/>
              <a:t>treninga</a:t>
            </a:r>
            <a:r>
              <a:rPr lang="en-US" dirty="0" smtClean="0"/>
              <a:t> 2</a:t>
            </a:r>
            <a:br>
              <a:rPr lang="en-US" dirty="0" smtClean="0"/>
            </a:br>
            <a:r>
              <a:rPr lang="en-US" sz="1800" dirty="0">
                <a:solidFill>
                  <a:srgbClr val="FFC000"/>
                </a:solidFill>
              </a:rPr>
              <a:t>link1</a:t>
            </a:r>
          </a:p>
          <a:p>
            <a:pPr marL="0" indent="0">
              <a:buNone/>
            </a:pPr>
            <a:r>
              <a:rPr lang="en-US" dirty="0" err="1" smtClean="0"/>
              <a:t>Naziv</a:t>
            </a:r>
            <a:r>
              <a:rPr lang="en-US" dirty="0" smtClean="0"/>
              <a:t> </a:t>
            </a:r>
            <a:r>
              <a:rPr lang="en-US" dirty="0" err="1" smtClean="0"/>
              <a:t>treninga</a:t>
            </a:r>
            <a:r>
              <a:rPr lang="en-US" dirty="0" smtClean="0"/>
              <a:t> 3</a:t>
            </a:r>
            <a:br>
              <a:rPr lang="en-US" dirty="0" smtClean="0"/>
            </a:br>
            <a:r>
              <a:rPr lang="en-US" sz="1800" dirty="0" smtClean="0">
                <a:solidFill>
                  <a:srgbClr val="FFC000"/>
                </a:solidFill>
              </a:rPr>
              <a:t>link1</a:t>
            </a:r>
            <a:endParaRPr lang="en-US" sz="1800" dirty="0">
              <a:solidFill>
                <a:srgbClr val="FFC000"/>
              </a:solidFill>
            </a:endParaRPr>
          </a:p>
        </p:txBody>
      </p:sp>
    </p:spTree>
    <p:extLst>
      <p:ext uri="{BB962C8B-B14F-4D97-AF65-F5344CB8AC3E}">
        <p14:creationId xmlns:p14="http://schemas.microsoft.com/office/powerpoint/2010/main" val="5887833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22961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a:buNone/>
            </a:pPr>
            <a:r>
              <a:rPr lang="en-US" dirty="0" smtClean="0">
                <a:solidFill>
                  <a:srgbClr val="FFC000"/>
                </a:solidFill>
              </a:rPr>
              <a:t>Portable</a:t>
            </a:r>
            <a:r>
              <a:rPr lang="en-US" dirty="0" smtClean="0"/>
              <a:t> / </a:t>
            </a:r>
            <a:r>
              <a:rPr lang="en-US" dirty="0" err="1" smtClean="0">
                <a:solidFill>
                  <a:srgbClr val="F7D547"/>
                </a:solidFill>
              </a:rPr>
              <a:t>xplat</a:t>
            </a:r>
            <a:r>
              <a:rPr lang="en-US" dirty="0" smtClean="0">
                <a:solidFill>
                  <a:srgbClr val="F7D547"/>
                </a:solidFill>
              </a:rPr>
              <a:t> </a:t>
            </a:r>
            <a:r>
              <a:rPr lang="en-US" dirty="0" smtClean="0"/>
              <a:t>ASP.net v5 (</a:t>
            </a:r>
            <a:r>
              <a:rPr lang="en-US" dirty="0" err="1" smtClean="0"/>
              <a:t>vNext</a:t>
            </a:r>
            <a:r>
              <a:rPr lang="en-US" dirty="0" smtClean="0"/>
              <a:t>)</a:t>
            </a:r>
          </a:p>
          <a:p>
            <a:pPr marL="0" indent="0">
              <a:buNone/>
            </a:pPr>
            <a:r>
              <a:rPr lang="en-US" dirty="0" smtClean="0"/>
              <a:t>Running ASP.net v5 on </a:t>
            </a:r>
            <a:r>
              <a:rPr lang="en-US" dirty="0" smtClean="0">
                <a:solidFill>
                  <a:srgbClr val="F7D547"/>
                </a:solidFill>
              </a:rPr>
              <a:t>Linux</a:t>
            </a:r>
            <a:r>
              <a:rPr lang="en-US" dirty="0" smtClean="0"/>
              <a:t> and </a:t>
            </a:r>
            <a:r>
              <a:rPr lang="en-US" dirty="0" err="1" smtClean="0">
                <a:solidFill>
                  <a:srgbClr val="F7D547"/>
                </a:solidFill>
              </a:rPr>
              <a:t>MacOSX</a:t>
            </a:r>
            <a:r>
              <a:rPr lang="en-US" dirty="0" smtClean="0">
                <a:solidFill>
                  <a:srgbClr val="F7D547"/>
                </a:solidFill>
              </a:rPr>
              <a:t>.</a:t>
            </a:r>
          </a:p>
          <a:p>
            <a:pPr marL="0" indent="0">
              <a:buNone/>
            </a:pPr>
            <a:r>
              <a:rPr lang="en-US" dirty="0" smtClean="0"/>
              <a:t>Cross platform ASP.net </a:t>
            </a:r>
            <a:r>
              <a:rPr lang="en-US" dirty="0" smtClean="0">
                <a:solidFill>
                  <a:srgbClr val="F7D547"/>
                </a:solidFill>
              </a:rPr>
              <a:t>key concepts.</a:t>
            </a:r>
          </a:p>
          <a:p>
            <a:pPr marL="0" indent="0">
              <a:buNone/>
            </a:pPr>
            <a:r>
              <a:rPr lang="en-US" dirty="0">
                <a:solidFill>
                  <a:srgbClr val="F7D547"/>
                </a:solidFill>
              </a:rPr>
              <a:t>	</a:t>
            </a:r>
            <a:r>
              <a:rPr lang="en-US" dirty="0" smtClean="0">
                <a:solidFill>
                  <a:srgbClr val="F7D547"/>
                </a:solidFill>
              </a:rPr>
              <a:t>installation</a:t>
            </a:r>
          </a:p>
          <a:p>
            <a:pPr marL="0" indent="0">
              <a:buNone/>
            </a:pPr>
            <a:r>
              <a:rPr lang="en-US" dirty="0">
                <a:solidFill>
                  <a:srgbClr val="F7D547"/>
                </a:solidFill>
              </a:rPr>
              <a:t>	</a:t>
            </a:r>
            <a:r>
              <a:rPr lang="en-US" dirty="0" smtClean="0">
                <a:solidFill>
                  <a:srgbClr val="F7D547"/>
                </a:solidFill>
              </a:rPr>
              <a:t>configuration</a:t>
            </a:r>
          </a:p>
          <a:p>
            <a:pPr marL="0" indent="0">
              <a:buNone/>
            </a:pPr>
            <a:r>
              <a:rPr lang="en-US" dirty="0">
                <a:solidFill>
                  <a:srgbClr val="F7D547"/>
                </a:solidFill>
              </a:rPr>
              <a:t>	</a:t>
            </a:r>
            <a:r>
              <a:rPr lang="en-US" dirty="0" smtClean="0">
                <a:solidFill>
                  <a:schemeClr val="tx1"/>
                </a:solidFill>
              </a:rPr>
              <a:t>running</a:t>
            </a:r>
          </a:p>
          <a:p>
            <a:pPr marL="0" indent="0">
              <a:buNone/>
            </a:pPr>
            <a:r>
              <a:rPr lang="en-US" dirty="0">
                <a:solidFill>
                  <a:schemeClr val="tx1"/>
                </a:solidFill>
              </a:rPr>
              <a:t>	</a:t>
            </a:r>
            <a:r>
              <a:rPr lang="en-US" dirty="0" smtClean="0">
                <a:solidFill>
                  <a:srgbClr val="F7D547"/>
                </a:solidFill>
              </a:rPr>
              <a:t>development</a:t>
            </a:r>
            <a:r>
              <a:rPr lang="en-US" dirty="0" smtClean="0">
                <a:solidFill>
                  <a:schemeClr val="tx1"/>
                </a:solidFill>
              </a:rPr>
              <a:t> on Linux and Mac OSX</a:t>
            </a:r>
          </a:p>
          <a:p>
            <a:pPr marL="0" indent="0">
              <a:buNone/>
            </a:pPr>
            <a:r>
              <a:rPr lang="en-US" dirty="0">
                <a:solidFill>
                  <a:srgbClr val="F7D547"/>
                </a:solidFill>
              </a:rPr>
              <a:t>	</a:t>
            </a:r>
            <a:endParaRPr lang="hr-HR" dirty="0" smtClean="0">
              <a:solidFill>
                <a:srgbClr val="F7D547"/>
              </a:solidFill>
            </a:endParaRPr>
          </a:p>
        </p:txBody>
      </p:sp>
      <p:sp>
        <p:nvSpPr>
          <p:cNvPr id="3" name="Title 2"/>
          <p:cNvSpPr>
            <a:spLocks noGrp="1"/>
          </p:cNvSpPr>
          <p:nvPr>
            <p:ph type="title"/>
          </p:nvPr>
        </p:nvSpPr>
        <p:spPr/>
        <p:txBody>
          <a:bodyPr>
            <a:normAutofit fontScale="90000"/>
          </a:bodyPr>
          <a:lstStyle/>
          <a:p>
            <a:r>
              <a:rPr lang="en-US" dirty="0"/>
              <a:t>ASP.net v.5 (</a:t>
            </a:r>
            <a:r>
              <a:rPr lang="en-US" dirty="0" err="1"/>
              <a:t>vNext</a:t>
            </a:r>
            <a:r>
              <a:rPr lang="en-US" dirty="0"/>
              <a:t>) </a:t>
            </a:r>
            <a:r>
              <a:rPr lang="en-US" dirty="0" smtClean="0"/>
              <a:t/>
            </a:r>
            <a:br>
              <a:rPr lang="en-US" dirty="0" smtClean="0"/>
            </a:br>
            <a:r>
              <a:rPr lang="en-US" dirty="0" smtClean="0"/>
              <a:t>on </a:t>
            </a:r>
            <a:r>
              <a:rPr lang="en-US" dirty="0"/>
              <a:t>Linux and Mac OSX</a:t>
            </a:r>
            <a:endParaRPr lang="en-CA" dirty="0"/>
          </a:p>
        </p:txBody>
      </p:sp>
    </p:spTree>
    <p:extLst>
      <p:ext uri="{BB962C8B-B14F-4D97-AF65-F5344CB8AC3E}">
        <p14:creationId xmlns:p14="http://schemas.microsoft.com/office/powerpoint/2010/main" val="22827777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smtClean="0"/>
              <a:t>KEY CONCEPTS – ASP.net v.5</a:t>
            </a:r>
            <a:endParaRPr lang="en-CA" dirty="0"/>
          </a:p>
        </p:txBody>
      </p:sp>
    </p:spTree>
    <p:extLst>
      <p:ext uri="{BB962C8B-B14F-4D97-AF65-F5344CB8AC3E}">
        <p14:creationId xmlns:p14="http://schemas.microsoft.com/office/powerpoint/2010/main" val="5866990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Runtime CLR - mono (</a:t>
            </a:r>
            <a:r>
              <a:rPr lang="en-US" dirty="0" err="1" smtClean="0"/>
              <a:t>.net</a:t>
            </a:r>
            <a:r>
              <a:rPr lang="en-US" dirty="0"/>
              <a:t>)</a:t>
            </a:r>
            <a:endParaRPr lang="en-CA" dirty="0"/>
          </a:p>
        </p:txBody>
      </p:sp>
      <p:sp>
        <p:nvSpPr>
          <p:cNvPr id="4" name="Text Placeholder 3"/>
          <p:cNvSpPr>
            <a:spLocks noGrp="1"/>
          </p:cNvSpPr>
          <p:nvPr>
            <p:ph type="body" idx="1"/>
          </p:nvPr>
        </p:nvSpPr>
        <p:spPr/>
        <p:txBody>
          <a:bodyPr/>
          <a:lstStyle/>
          <a:p>
            <a:r>
              <a:rPr lang="hr-HR" dirty="0" smtClean="0"/>
              <a:t>Sub theme of presentation</a:t>
            </a:r>
            <a:endParaRPr lang="en-CA" dirty="0"/>
          </a:p>
        </p:txBody>
      </p:sp>
    </p:spTree>
    <p:extLst>
      <p:ext uri="{BB962C8B-B14F-4D97-AF65-F5344CB8AC3E}">
        <p14:creationId xmlns:p14="http://schemas.microsoft.com/office/powerpoint/2010/main" val="34660755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Mono - CLR (Runtime)</a:t>
            </a:r>
            <a:endParaRPr lang="en-CA" dirty="0"/>
          </a:p>
        </p:txBody>
      </p:sp>
      <p:sp>
        <p:nvSpPr>
          <p:cNvPr id="5" name="Text Placeholder 4"/>
          <p:cNvSpPr>
            <a:spLocks noGrp="1"/>
          </p:cNvSpPr>
          <p:nvPr>
            <p:ph type="body" idx="1"/>
          </p:nvPr>
        </p:nvSpPr>
        <p:spPr/>
        <p:txBody>
          <a:bodyPr/>
          <a:lstStyle/>
          <a:p>
            <a:r>
              <a:rPr lang="en-US" dirty="0" smtClean="0"/>
              <a:t>Mono	</a:t>
            </a:r>
            <a:endParaRPr lang="en-CA" dirty="0"/>
          </a:p>
        </p:txBody>
      </p:sp>
      <p:sp>
        <p:nvSpPr>
          <p:cNvPr id="6" name="Content Placeholder 5"/>
          <p:cNvSpPr>
            <a:spLocks noGrp="1"/>
          </p:cNvSpPr>
          <p:nvPr>
            <p:ph sz="half" idx="2"/>
          </p:nvPr>
        </p:nvSpPr>
        <p:spPr/>
        <p:txBody>
          <a:bodyPr>
            <a:normAutofit lnSpcReduction="10000"/>
          </a:bodyPr>
          <a:lstStyle/>
          <a:p>
            <a:r>
              <a:rPr lang="en-US" dirty="0" smtClean="0"/>
              <a:t>2015-04-20</a:t>
            </a:r>
          </a:p>
          <a:p>
            <a:pPr lvl="1"/>
            <a:r>
              <a:rPr lang="en-US" dirty="0" smtClean="0"/>
              <a:t>V.4.1.0 (</a:t>
            </a:r>
            <a:r>
              <a:rPr lang="en-US" dirty="0" err="1" smtClean="0"/>
              <a:t>github</a:t>
            </a:r>
            <a:r>
              <a:rPr lang="en-US" dirty="0" smtClean="0"/>
              <a:t>)</a:t>
            </a:r>
          </a:p>
          <a:p>
            <a:pPr lvl="1"/>
            <a:r>
              <a:rPr lang="en-US" dirty="0" smtClean="0"/>
              <a:t>V.3.12.0 (</a:t>
            </a:r>
            <a:r>
              <a:rPr lang="en-US" dirty="0" err="1" smtClean="0"/>
              <a:t>distro</a:t>
            </a:r>
            <a:r>
              <a:rPr lang="en-US" dirty="0" smtClean="0"/>
              <a:t> packages)</a:t>
            </a:r>
            <a:endParaRPr lang="hr-HR" dirty="0" smtClean="0"/>
          </a:p>
          <a:p>
            <a:r>
              <a:rPr lang="en-US" dirty="0" err="1" smtClean="0"/>
              <a:t>.net</a:t>
            </a:r>
            <a:r>
              <a:rPr lang="en-US" dirty="0" smtClean="0"/>
              <a:t> implementation on Linux / </a:t>
            </a:r>
            <a:r>
              <a:rPr lang="en-US" dirty="0" err="1" smtClean="0"/>
              <a:t>MacOSX</a:t>
            </a:r>
            <a:r>
              <a:rPr lang="en-US" dirty="0" smtClean="0"/>
              <a:t> / *BSD</a:t>
            </a:r>
          </a:p>
          <a:p>
            <a:pPr lvl="1"/>
            <a:r>
              <a:rPr lang="en-US" dirty="0" smtClean="0"/>
              <a:t>Since 2001.</a:t>
            </a:r>
          </a:p>
          <a:p>
            <a:r>
              <a:rPr lang="en-US" dirty="0" smtClean="0"/>
              <a:t>Open Source Project</a:t>
            </a:r>
          </a:p>
          <a:p>
            <a:r>
              <a:rPr lang="en-US" dirty="0" err="1" smtClean="0"/>
              <a:t>Xamarin</a:t>
            </a:r>
            <a:endParaRPr lang="en-CA" dirty="0"/>
          </a:p>
        </p:txBody>
      </p:sp>
      <p:sp>
        <p:nvSpPr>
          <p:cNvPr id="7" name="Text Placeholder 6"/>
          <p:cNvSpPr>
            <a:spLocks noGrp="1"/>
          </p:cNvSpPr>
          <p:nvPr>
            <p:ph type="body" sz="quarter" idx="3"/>
          </p:nvPr>
        </p:nvSpPr>
        <p:spPr/>
        <p:txBody>
          <a:bodyPr/>
          <a:lstStyle/>
          <a:p>
            <a:r>
              <a:rPr lang="en-US" dirty="0"/>
              <a:t>CLR - </a:t>
            </a:r>
            <a:r>
              <a:rPr lang="en-US" dirty="0" err="1" smtClean="0"/>
              <a:t>CoreCLR</a:t>
            </a:r>
            <a:endParaRPr lang="en-US" dirty="0"/>
          </a:p>
        </p:txBody>
      </p:sp>
      <p:sp>
        <p:nvSpPr>
          <p:cNvPr id="8" name="Content Placeholder 7"/>
          <p:cNvSpPr>
            <a:spLocks noGrp="1"/>
          </p:cNvSpPr>
          <p:nvPr>
            <p:ph sz="quarter" idx="4"/>
          </p:nvPr>
        </p:nvSpPr>
        <p:spPr/>
        <p:txBody>
          <a:bodyPr/>
          <a:lstStyle/>
          <a:p>
            <a:r>
              <a:rPr lang="en-US" dirty="0" smtClean="0"/>
              <a:t>2015-04-20</a:t>
            </a:r>
            <a:endParaRPr lang="hr-HR" dirty="0" smtClean="0"/>
          </a:p>
          <a:p>
            <a:pPr lvl="1"/>
            <a:r>
              <a:rPr lang="en-US" dirty="0" smtClean="0"/>
              <a:t>Not ready yet</a:t>
            </a:r>
            <a:endParaRPr lang="hr-HR" dirty="0" smtClean="0"/>
          </a:p>
          <a:p>
            <a:endParaRPr lang="en-CA" dirty="0"/>
          </a:p>
        </p:txBody>
      </p:sp>
    </p:spTree>
    <p:extLst>
      <p:ext uri="{BB962C8B-B14F-4D97-AF65-F5344CB8AC3E}">
        <p14:creationId xmlns:p14="http://schemas.microsoft.com/office/powerpoint/2010/main" val="28979325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Mono - installation</a:t>
            </a:r>
            <a:endParaRPr lang="en-CA" dirty="0"/>
          </a:p>
        </p:txBody>
      </p:sp>
      <p:sp>
        <p:nvSpPr>
          <p:cNvPr id="6" name="Content Placeholder 5"/>
          <p:cNvSpPr>
            <a:spLocks noGrp="1"/>
          </p:cNvSpPr>
          <p:nvPr>
            <p:ph sz="half" idx="2"/>
          </p:nvPr>
        </p:nvSpPr>
        <p:spPr>
          <a:xfrm>
            <a:off x="467544" y="1048444"/>
            <a:ext cx="8208912" cy="3323506"/>
          </a:xfrm>
        </p:spPr>
        <p:txBody>
          <a:bodyPr>
            <a:normAutofit/>
          </a:bodyPr>
          <a:lstStyle/>
          <a:p>
            <a:r>
              <a:rPr lang="en-US" dirty="0" smtClean="0"/>
              <a:t>From packages</a:t>
            </a:r>
          </a:p>
          <a:p>
            <a:pPr lvl="1"/>
            <a:r>
              <a:rPr lang="en-US" dirty="0" smtClean="0"/>
              <a:t>Ubuntu: 			apt-get</a:t>
            </a:r>
            <a:r>
              <a:rPr lang="en-US" dirty="0"/>
              <a:t/>
            </a:r>
            <a:br>
              <a:rPr lang="en-US" dirty="0"/>
            </a:br>
            <a:r>
              <a:rPr lang="en-US" dirty="0">
                <a:hlinkClick r:id="rId2"/>
              </a:rPr>
              <a:t>https://</a:t>
            </a:r>
            <a:r>
              <a:rPr lang="en-US" dirty="0" smtClean="0">
                <a:hlinkClick r:id="rId2"/>
              </a:rPr>
              <a:t>github.com/moljac/ASP.net.v5-AKA-vNext-Windays15.git</a:t>
            </a:r>
            <a:endParaRPr lang="en-US" dirty="0" smtClean="0"/>
          </a:p>
          <a:p>
            <a:pPr lvl="1"/>
            <a:r>
              <a:rPr lang="en-US" dirty="0" err="1" smtClean="0"/>
              <a:t>macOSX</a:t>
            </a:r>
            <a:r>
              <a:rPr lang="en-US" dirty="0" smtClean="0"/>
              <a:t> (homebrew): 	brew</a:t>
            </a:r>
            <a:br>
              <a:rPr lang="en-US" dirty="0" smtClean="0"/>
            </a:br>
            <a:r>
              <a:rPr lang="en-US" dirty="0" smtClean="0"/>
              <a:t>				</a:t>
            </a:r>
            <a:r>
              <a:rPr lang="en-US" dirty="0" err="1" smtClean="0"/>
              <a:t>Xamarin.Studio</a:t>
            </a:r>
            <a:r>
              <a:rPr lang="en-US" dirty="0" smtClean="0"/>
              <a:t/>
            </a:r>
            <a:br>
              <a:rPr lang="en-US" dirty="0" smtClean="0"/>
            </a:br>
            <a:r>
              <a:rPr lang="en-US" dirty="0" smtClean="0"/>
              <a:t>link</a:t>
            </a:r>
          </a:p>
          <a:p>
            <a:r>
              <a:rPr lang="en-US" dirty="0" smtClean="0"/>
              <a:t>From source (</a:t>
            </a:r>
            <a:r>
              <a:rPr lang="en-US" dirty="0" err="1" smtClean="0"/>
              <a:t>git</a:t>
            </a:r>
            <a:r>
              <a:rPr lang="en-US" dirty="0" smtClean="0"/>
              <a:t>)</a:t>
            </a:r>
          </a:p>
          <a:p>
            <a:pPr lvl="1"/>
            <a:r>
              <a:rPr lang="en-US" dirty="0" smtClean="0"/>
              <a:t>V.4.1.0 (2015-04-20)</a:t>
            </a:r>
            <a:br>
              <a:rPr lang="en-US" dirty="0" smtClean="0"/>
            </a:br>
            <a:r>
              <a:rPr lang="en-US" dirty="0" smtClean="0"/>
              <a:t>link</a:t>
            </a:r>
          </a:p>
        </p:txBody>
      </p:sp>
    </p:spTree>
    <p:extLst>
      <p:ext uri="{BB962C8B-B14F-4D97-AF65-F5344CB8AC3E}">
        <p14:creationId xmlns:p14="http://schemas.microsoft.com/office/powerpoint/2010/main" val="22378965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ASP.net v5</a:t>
            </a:r>
            <a:endParaRPr lang="en-CA" dirty="0"/>
          </a:p>
        </p:txBody>
      </p:sp>
      <p:sp>
        <p:nvSpPr>
          <p:cNvPr id="4" name="Text Placeholder 3"/>
          <p:cNvSpPr>
            <a:spLocks noGrp="1"/>
          </p:cNvSpPr>
          <p:nvPr>
            <p:ph type="body" idx="1"/>
          </p:nvPr>
        </p:nvSpPr>
        <p:spPr/>
        <p:txBody>
          <a:bodyPr/>
          <a:lstStyle/>
          <a:p>
            <a:r>
              <a:rPr lang="hr-HR" dirty="0" smtClean="0"/>
              <a:t>Sub theme of presentation</a:t>
            </a:r>
            <a:endParaRPr lang="en-CA" dirty="0"/>
          </a:p>
        </p:txBody>
      </p:sp>
    </p:spTree>
    <p:extLst>
      <p:ext uri="{BB962C8B-B14F-4D97-AF65-F5344CB8AC3E}">
        <p14:creationId xmlns:p14="http://schemas.microsoft.com/office/powerpoint/2010/main" val="14588562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Version Manager</a:t>
            </a:r>
            <a:endParaRPr lang="en-CA" dirty="0"/>
          </a:p>
        </p:txBody>
      </p:sp>
      <p:sp>
        <p:nvSpPr>
          <p:cNvPr id="5" name="Text Placeholder 4"/>
          <p:cNvSpPr>
            <a:spLocks noGrp="1"/>
          </p:cNvSpPr>
          <p:nvPr>
            <p:ph type="body" idx="1"/>
          </p:nvPr>
        </p:nvSpPr>
        <p:spPr/>
        <p:txBody>
          <a:bodyPr/>
          <a:lstStyle/>
          <a:p>
            <a:r>
              <a:rPr lang="en-US" dirty="0" err="1" smtClean="0"/>
              <a:t>Kvm</a:t>
            </a:r>
            <a:r>
              <a:rPr lang="en-US" dirty="0" smtClean="0"/>
              <a:t>	</a:t>
            </a:r>
            <a:endParaRPr lang="en-CA" dirty="0"/>
          </a:p>
        </p:txBody>
      </p:sp>
      <p:sp>
        <p:nvSpPr>
          <p:cNvPr id="6" name="Content Placeholder 5"/>
          <p:cNvSpPr>
            <a:spLocks noGrp="1"/>
          </p:cNvSpPr>
          <p:nvPr>
            <p:ph sz="half" idx="2"/>
          </p:nvPr>
        </p:nvSpPr>
        <p:spPr/>
        <p:txBody>
          <a:bodyPr>
            <a:normAutofit lnSpcReduction="10000"/>
          </a:bodyPr>
          <a:lstStyle/>
          <a:p>
            <a:r>
              <a:rPr lang="en-US" dirty="0" smtClean="0"/>
              <a:t>2015-04-20</a:t>
            </a:r>
          </a:p>
          <a:p>
            <a:pPr lvl="1"/>
            <a:r>
              <a:rPr lang="en-US" dirty="0" smtClean="0"/>
              <a:t>V.4.1.0 (</a:t>
            </a:r>
            <a:r>
              <a:rPr lang="en-US" dirty="0" err="1" smtClean="0"/>
              <a:t>github</a:t>
            </a:r>
            <a:r>
              <a:rPr lang="en-US" dirty="0" smtClean="0"/>
              <a:t>)</a:t>
            </a:r>
          </a:p>
          <a:p>
            <a:pPr lvl="1"/>
            <a:r>
              <a:rPr lang="en-US" dirty="0" smtClean="0"/>
              <a:t>V.3.12.0 (</a:t>
            </a:r>
            <a:r>
              <a:rPr lang="en-US" dirty="0" err="1" smtClean="0"/>
              <a:t>distro</a:t>
            </a:r>
            <a:r>
              <a:rPr lang="en-US" dirty="0" smtClean="0"/>
              <a:t> packages)</a:t>
            </a:r>
            <a:endParaRPr lang="hr-HR" dirty="0" smtClean="0"/>
          </a:p>
          <a:p>
            <a:r>
              <a:rPr lang="en-US" dirty="0" err="1" smtClean="0"/>
              <a:t>.net</a:t>
            </a:r>
            <a:r>
              <a:rPr lang="en-US" dirty="0" smtClean="0"/>
              <a:t> implementation on Linux / </a:t>
            </a:r>
            <a:r>
              <a:rPr lang="en-US" dirty="0" err="1" smtClean="0"/>
              <a:t>MacOSX</a:t>
            </a:r>
            <a:r>
              <a:rPr lang="en-US" dirty="0" smtClean="0"/>
              <a:t> / *BSD</a:t>
            </a:r>
          </a:p>
          <a:p>
            <a:pPr lvl="1"/>
            <a:r>
              <a:rPr lang="en-US" dirty="0" smtClean="0"/>
              <a:t>Since 2001.</a:t>
            </a:r>
          </a:p>
          <a:p>
            <a:r>
              <a:rPr lang="en-US" dirty="0" smtClean="0"/>
              <a:t>Open Source Project</a:t>
            </a:r>
          </a:p>
          <a:p>
            <a:r>
              <a:rPr lang="en-US" dirty="0" err="1" smtClean="0"/>
              <a:t>Xamarin</a:t>
            </a:r>
            <a:endParaRPr lang="en-CA" dirty="0"/>
          </a:p>
        </p:txBody>
      </p:sp>
      <p:sp>
        <p:nvSpPr>
          <p:cNvPr id="7" name="Text Placeholder 6"/>
          <p:cNvSpPr>
            <a:spLocks noGrp="1"/>
          </p:cNvSpPr>
          <p:nvPr>
            <p:ph type="body" sz="quarter" idx="3"/>
          </p:nvPr>
        </p:nvSpPr>
        <p:spPr/>
        <p:txBody>
          <a:bodyPr/>
          <a:lstStyle/>
          <a:p>
            <a:r>
              <a:rPr lang="en-US" smtClean="0"/>
              <a:t>CLR - CoreCLR</a:t>
            </a:r>
            <a:endParaRPr lang="en-US" dirty="0"/>
          </a:p>
        </p:txBody>
      </p:sp>
      <p:sp>
        <p:nvSpPr>
          <p:cNvPr id="8" name="Content Placeholder 7"/>
          <p:cNvSpPr>
            <a:spLocks noGrp="1"/>
          </p:cNvSpPr>
          <p:nvPr>
            <p:ph sz="quarter" idx="4"/>
          </p:nvPr>
        </p:nvSpPr>
        <p:spPr/>
        <p:txBody>
          <a:bodyPr/>
          <a:lstStyle/>
          <a:p>
            <a:r>
              <a:rPr lang="en-US" dirty="0" smtClean="0"/>
              <a:t>2015-04-20</a:t>
            </a:r>
            <a:endParaRPr lang="hr-HR" dirty="0" smtClean="0"/>
          </a:p>
          <a:p>
            <a:pPr lvl="1"/>
            <a:r>
              <a:rPr lang="en-US" dirty="0" smtClean="0"/>
              <a:t>Not ready yet</a:t>
            </a:r>
            <a:endParaRPr lang="hr-HR" dirty="0" smtClean="0"/>
          </a:p>
          <a:p>
            <a:endParaRPr lang="en-CA" dirty="0"/>
          </a:p>
        </p:txBody>
      </p:sp>
    </p:spTree>
    <p:extLst>
      <p:ext uri="{BB962C8B-B14F-4D97-AF65-F5344CB8AC3E}">
        <p14:creationId xmlns:p14="http://schemas.microsoft.com/office/powerpoint/2010/main" val="34450194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Package Manager</a:t>
            </a:r>
            <a:endParaRPr lang="en-CA" dirty="0"/>
          </a:p>
        </p:txBody>
      </p:sp>
      <p:sp>
        <p:nvSpPr>
          <p:cNvPr id="10" name="Content Placeholder 9"/>
          <p:cNvSpPr>
            <a:spLocks noGrp="1"/>
          </p:cNvSpPr>
          <p:nvPr>
            <p:ph sz="quarter" idx="4"/>
          </p:nvPr>
        </p:nvSpPr>
        <p:spPr>
          <a:xfrm>
            <a:off x="395536" y="1203598"/>
            <a:ext cx="8352928" cy="2963466"/>
          </a:xfrm>
        </p:spPr>
        <p:txBody>
          <a:bodyPr/>
          <a:lstStyle/>
          <a:p>
            <a:r>
              <a:rPr lang="en-US" dirty="0" err="1" smtClean="0"/>
              <a:t>kpm</a:t>
            </a:r>
            <a:endParaRPr lang="en-US" dirty="0" smtClean="0"/>
          </a:p>
          <a:p>
            <a:endParaRPr lang="en-US" dirty="0"/>
          </a:p>
        </p:txBody>
      </p:sp>
    </p:spTree>
    <p:extLst>
      <p:ext uri="{BB962C8B-B14F-4D97-AF65-F5344CB8AC3E}">
        <p14:creationId xmlns:p14="http://schemas.microsoft.com/office/powerpoint/2010/main" val="9189802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inDays15TECH_pptTEMPLATE">
  <a:themeElements>
    <a:clrScheme name="WinDays15">
      <a:dk1>
        <a:srgbClr val="3F3F3F"/>
      </a:dk1>
      <a:lt1>
        <a:sysClr val="window" lastClr="FFFFFF"/>
      </a:lt1>
      <a:dk2>
        <a:srgbClr val="0B203D"/>
      </a:dk2>
      <a:lt2>
        <a:srgbClr val="EEECE1"/>
      </a:lt2>
      <a:accent1>
        <a:srgbClr val="0B203D"/>
      </a:accent1>
      <a:accent2>
        <a:srgbClr val="002060"/>
      </a:accent2>
      <a:accent3>
        <a:srgbClr val="0070C0"/>
      </a:accent3>
      <a:accent4>
        <a:srgbClr val="4F81BD"/>
      </a:accent4>
      <a:accent5>
        <a:srgbClr val="00B0F0"/>
      </a:accent5>
      <a:accent6>
        <a:srgbClr val="4BACC6"/>
      </a:accent6>
      <a:hlink>
        <a:srgbClr val="FFC000"/>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3" id="{21657555-9C8B-45A1-BF67-A2396392EDCA}" vid="{D1FF537B-FC25-4A93-B7FA-0CE276DF40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WinDays15TECH_pptTEMPLATE</Template>
  <TotalTime>54</TotalTime>
  <Words>244</Words>
  <Application>Microsoft Office PowerPoint</Application>
  <PresentationFormat>On-screen Show (16:9)</PresentationFormat>
  <Paragraphs>61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WinDays15TECH_pptTEMPLATE</vt:lpstr>
      <vt:lpstr>PowerPoint Presentation</vt:lpstr>
      <vt:lpstr>ASP.net v.5 (vNext)  on Linux and Mac OSX</vt:lpstr>
      <vt:lpstr>PowerPoint Presentation</vt:lpstr>
      <vt:lpstr>Runtime CLR - mono (.net)</vt:lpstr>
      <vt:lpstr>Mono - CLR (Runtime)</vt:lpstr>
      <vt:lpstr>Mono - installation</vt:lpstr>
      <vt:lpstr>ASP.net v5</vt:lpstr>
      <vt:lpstr>Version Manager</vt:lpstr>
      <vt:lpstr>Package Manager</vt:lpstr>
      <vt:lpstr>Servers</vt:lpstr>
      <vt:lpstr>Photo title</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moljac</dc:creator>
  <cp:lastModifiedBy>moljac</cp:lastModifiedBy>
  <cp:revision>6</cp:revision>
  <dcterms:created xsi:type="dcterms:W3CDTF">2015-04-20T14:27:01Z</dcterms:created>
  <dcterms:modified xsi:type="dcterms:W3CDTF">2015-04-20T15:22:42Z</dcterms:modified>
</cp:coreProperties>
</file>