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3.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80" r:id="rId5"/>
    <p:sldMasterId id="2147484296" r:id="rId6"/>
    <p:sldMasterId id="2147484331" r:id="rId7"/>
  </p:sldMasterIdLst>
  <p:notesMasterIdLst>
    <p:notesMasterId r:id="rId23"/>
  </p:notesMasterIdLst>
  <p:handoutMasterIdLst>
    <p:handoutMasterId r:id="rId24"/>
  </p:handoutMasterIdLst>
  <p:sldIdLst>
    <p:sldId id="1483" r:id="rId8"/>
    <p:sldId id="1482" r:id="rId9"/>
    <p:sldId id="1481" r:id="rId10"/>
    <p:sldId id="1484" r:id="rId11"/>
    <p:sldId id="1456" r:id="rId12"/>
    <p:sldId id="1466" r:id="rId13"/>
    <p:sldId id="1467" r:id="rId14"/>
    <p:sldId id="1468" r:id="rId15"/>
    <p:sldId id="1469" r:id="rId16"/>
    <p:sldId id="1470" r:id="rId17"/>
    <p:sldId id="1479" r:id="rId18"/>
    <p:sldId id="1480" r:id="rId19"/>
    <p:sldId id="1459" r:id="rId20"/>
    <p:sldId id="1458" r:id="rId21"/>
    <p:sldId id="1485"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FFFFF"/>
    <a:srgbClr val="0072C6"/>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730" autoAdjust="0"/>
  </p:normalViewPr>
  <p:slideViewPr>
    <p:cSldViewPr snapToObjects="1">
      <p:cViewPr varScale="1">
        <p:scale>
          <a:sx n="68" d="100"/>
          <a:sy n="68" d="100"/>
        </p:scale>
        <p:origin x="442" y="67"/>
      </p:cViewPr>
      <p:guideLst/>
    </p:cSldViewPr>
  </p:slideViewPr>
  <p:outlineViewPr>
    <p:cViewPr>
      <p:scale>
        <a:sx n="33" d="100"/>
        <a:sy n="33" d="100"/>
      </p:scale>
      <p:origin x="0" y="-2862"/>
    </p:cViewPr>
  </p:outlineViewPr>
  <p:notesTextViewPr>
    <p:cViewPr>
      <p:scale>
        <a:sx n="3" d="2"/>
        <a:sy n="3" d="2"/>
      </p:scale>
      <p:origin x="0" y="0"/>
    </p:cViewPr>
  </p:notesTextViewPr>
  <p:sorterViewPr>
    <p:cViewPr varScale="1">
      <p:scale>
        <a:sx n="1" d="1"/>
        <a:sy n="1" d="1"/>
      </p:scale>
      <p:origin x="0" y="-6581"/>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6/26/2014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6/26/2014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21258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pPr lvl="1"/>
            <a:r>
              <a:rPr lang="en-US" sz="1600" kern="1200" dirty="0" smtClean="0">
                <a:solidFill>
                  <a:schemeClr val="tx1"/>
                </a:solidFill>
                <a:latin typeface="Segoe UI Light" pitchFamily="34" charset="0"/>
                <a:ea typeface="+mn-ea"/>
                <a:cs typeface="+mn-cs"/>
              </a:rPr>
              <a:t>MVC + Web API</a:t>
            </a:r>
          </a:p>
          <a:p>
            <a:pPr lvl="1"/>
            <a:r>
              <a:rPr lang="en-US" sz="1600" kern="1200" dirty="0" smtClean="0">
                <a:solidFill>
                  <a:schemeClr val="tx1"/>
                </a:solidFill>
                <a:latin typeface="Segoe UI Light" pitchFamily="34" charset="0"/>
                <a:ea typeface="+mn-ea"/>
                <a:cs typeface="+mn-cs"/>
              </a:rPr>
              <a:t>Bootstrap + Angular.js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54956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3763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 Link</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6/26/2014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4780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min]</a:t>
            </a:r>
          </a:p>
          <a:p>
            <a:r>
              <a:rPr lang="en-US" dirty="0" smtClean="0"/>
              <a:t>No</a:t>
            </a:r>
            <a:r>
              <a:rPr lang="en-US" baseline="0" dirty="0" smtClean="0"/>
              <a:t> time for ROSLYN/RUNTIME slides/demos</a:t>
            </a:r>
          </a:p>
          <a:p>
            <a:r>
              <a:rPr lang="en-US" baseline="0" dirty="0" smtClean="0"/>
              <a:t>Mention that we focused on that at //BUILD.</a:t>
            </a:r>
          </a:p>
          <a:p>
            <a:r>
              <a:rPr lang="en-US" baseline="0" dirty="0" smtClean="0"/>
              <a:t>But focus on the Common .NET subjects as talking points</a:t>
            </a:r>
          </a:p>
          <a:p>
            <a:r>
              <a:rPr lang="en-US" baseline="0" dirty="0" smtClean="0"/>
              <a:t>Finalize with Openness and the .NET foundation</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6/26/2014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81658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(30 sec) </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[3 minutes</a:t>
            </a:r>
            <a:r>
              <a:rPr lang="en-US" baseline="0" dirty="0" smtClean="0"/>
              <a:t> until this slide, including it</a:t>
            </a:r>
            <a:r>
              <a:rPr lang="en-US" dirty="0" smtClean="0"/>
              <a: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This slide must be used to</a:t>
            </a:r>
            <a:r>
              <a:rPr lang="en-US" baseline="0" dirty="0" smtClean="0"/>
              <a:t> reinforce the role of .NET in our platform, which is open for developers to bring their preferred frameworks and tools but also provides the best end-to-end experience with .NET, Visual Studio, Azure and Windows.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Talking points: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Microsoft provides the best end to end development experience based on our Cloud and operating systems (Microsoft Azure and Windows), our mainstream development platform (.NET) and the best development tooling in the planet (Visual Studio).</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But, we recognize that we live in a world with a heterogeneous technology context, so our platforms and tools are open and ready to be integrated with your own devices (like based on iOS and Android), other development platforms (like Java, Objective C, Node.JS) and their related tooling (Eclipse, </a:t>
            </a:r>
            <a:r>
              <a:rPr lang="en-US" baseline="0" dirty="0" err="1" smtClean="0"/>
              <a:t>Xcode</a:t>
            </a:r>
            <a:r>
              <a:rPr lang="en-US" baseline="0" dirty="0" smtClean="0"/>
              <a:t>, etc.).</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But, we want to reinforce the strategic position of the .NET ecosystem, including .NET partners, as part of the Microsoft end to end development experience.</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Let me tell you what is the current status of .NET (go to next slide)…  </a:t>
            </a:r>
            <a:endParaRPr lang="en-US" dirty="0" smtClean="0"/>
          </a:p>
          <a:p>
            <a:endParaRPr lang="en-US" dirty="0"/>
          </a:p>
        </p:txBody>
      </p:sp>
      <p:sp>
        <p:nvSpPr>
          <p:cNvPr id="8" name="Date Placeholder 7"/>
          <p:cNvSpPr>
            <a:spLocks noGrp="1"/>
          </p:cNvSpPr>
          <p:nvPr>
            <p:ph type="dt" idx="10"/>
          </p:nvPr>
        </p:nvSpPr>
        <p:spPr/>
        <p:txBody>
          <a:bodyPr/>
          <a:lstStyle/>
          <a:p>
            <a:fld id="{406BC7AE-7587-474C-AB3C-2256027AF131}" type="datetime1">
              <a:rPr lang="en-US" smtClean="0">
                <a:solidFill>
                  <a:prstClr val="black"/>
                </a:solidFill>
              </a:rPr>
              <a:pPr/>
              <a:t>6/26/2014</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2414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Visual Studio</a:t>
            </a:r>
            <a:endParaRPr lang="en-US" dirty="0">
              <a:solidFill>
                <a:prstClr val="black"/>
              </a:solidFill>
            </a:endParaRPr>
          </a:p>
        </p:txBody>
      </p:sp>
    </p:spTree>
    <p:extLst>
      <p:ext uri="{BB962C8B-B14F-4D97-AF65-F5344CB8AC3E}">
        <p14:creationId xmlns:p14="http://schemas.microsoft.com/office/powerpoint/2010/main" val="247875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wmf"/></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2002009"/>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43564197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1766094538"/>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726924068"/>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006257488"/>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559231835"/>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198517033"/>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046709"/>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307340"/>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6694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441432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042640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41405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035857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5935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120448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908581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67294037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65146058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04863857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44728766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4872485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39591890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874433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8294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55704258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4547638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085703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359304" y="839175"/>
            <a:ext cx="9717866" cy="5316173"/>
          </a:xfrm>
          <a:prstGeom prst="rect">
            <a:avLst/>
          </a:prstGeom>
        </p:spPr>
      </p:pic>
    </p:spTree>
    <p:extLst>
      <p:ext uri="{BB962C8B-B14F-4D97-AF65-F5344CB8AC3E}">
        <p14:creationId xmlns:p14="http://schemas.microsoft.com/office/powerpoint/2010/main" val="2214107752"/>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48009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3813299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38924976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Tree>
    <p:extLst>
      <p:ext uri="{BB962C8B-B14F-4D97-AF65-F5344CB8AC3E}">
        <p14:creationId xmlns:p14="http://schemas.microsoft.com/office/powerpoint/2010/main" val="10090744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26067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370220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708585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12444022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25381724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39988294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666956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10184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2428498"/>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91231759"/>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2556866"/>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576494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307775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22373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0446820"/>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830749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6098813"/>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3712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943038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62104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16492693"/>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041843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48091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5751669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5524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81224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7115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36027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998763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548710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206194654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Tree>
    <p:extLst>
      <p:ext uri="{BB962C8B-B14F-4D97-AF65-F5344CB8AC3E}">
        <p14:creationId xmlns:p14="http://schemas.microsoft.com/office/powerpoint/2010/main" val="3225954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32212876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Tree>
    <p:extLst>
      <p:ext uri="{BB962C8B-B14F-4D97-AF65-F5344CB8AC3E}">
        <p14:creationId xmlns:p14="http://schemas.microsoft.com/office/powerpoint/2010/main" val="104015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616345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39455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55102196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62594202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4171426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137728056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361208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172716"/>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9613354"/>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3077892"/>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30135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2675175"/>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5378366"/>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46024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8.png"/><Relationship Id="rId2" Type="http://schemas.openxmlformats.org/officeDocument/2006/relationships/slideLayout" Target="../slideLayouts/slideLayout34.xml"/><Relationship Id="rId16" Type="http://schemas.openxmlformats.org/officeDocument/2006/relationships/theme" Target="../theme/theme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slideLayout" Target="../slideLayouts/slideLayout76.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slideLayout" Target="../slideLayouts/slideLayout107.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34" Type="http://schemas.openxmlformats.org/officeDocument/2006/relationships/image" Target="../media/image2.png"/><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slideLayout" Target="../slideLayouts/slideLayout106.xml"/><Relationship Id="rId33" Type="http://schemas.openxmlformats.org/officeDocument/2006/relationships/image" Target="../media/image1.png"/><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29" Type="http://schemas.openxmlformats.org/officeDocument/2006/relationships/slideLayout" Target="../slideLayouts/slideLayout110.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32" Type="http://schemas.openxmlformats.org/officeDocument/2006/relationships/theme" Target="../theme/theme4.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28" Type="http://schemas.openxmlformats.org/officeDocument/2006/relationships/slideLayout" Target="../slideLayouts/slideLayout109.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31" Type="http://schemas.openxmlformats.org/officeDocument/2006/relationships/slideLayout" Target="../slideLayouts/slideLayout112.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slideLayout" Target="../slideLayouts/slideLayout108.xml"/><Relationship Id="rId30"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4"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 id="2147484363" r:id="rId3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637423840"/>
      </p:ext>
    </p:extLst>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 id="2147484292" r:id="rId12"/>
    <p:sldLayoutId id="2147484293" r:id="rId13"/>
    <p:sldLayoutId id="2147484294" r:id="rId14"/>
    <p:sldLayoutId id="2147484295" r:id="rId1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6142390"/>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 id="2147484308" r:id="rId12"/>
    <p:sldLayoutId id="2147484309" r:id="rId13"/>
    <p:sldLayoutId id="2147484310" r:id="rId14"/>
    <p:sldLayoutId id="2147484311" r:id="rId15"/>
    <p:sldLayoutId id="2147484312" r:id="rId16"/>
    <p:sldLayoutId id="2147484313" r:id="rId17"/>
    <p:sldLayoutId id="2147484314" r:id="rId18"/>
    <p:sldLayoutId id="2147484315" r:id="rId19"/>
    <p:sldLayoutId id="2147484316" r:id="rId20"/>
    <p:sldLayoutId id="2147484317" r:id="rId21"/>
    <p:sldLayoutId id="2147484318" r:id="rId22"/>
    <p:sldLayoutId id="2147484319" r:id="rId23"/>
    <p:sldLayoutId id="2147484320" r:id="rId24"/>
    <p:sldLayoutId id="2147484321" r:id="rId25"/>
    <p:sldLayoutId id="2147484322" r:id="rId26"/>
    <p:sldLayoutId id="2147484323" r:id="rId27"/>
    <p:sldLayoutId id="2147484324" r:id="rId28"/>
    <p:sldLayoutId id="2147484325" r:id="rId29"/>
    <p:sldLayoutId id="2147484326" r:id="rId30"/>
    <p:sldLayoutId id="2147484327" r:id="rId31"/>
    <p:sldLayoutId id="2147484328" r:id="rId32"/>
    <p:sldLayoutId id="2147484329" r:id="rId33"/>
    <p:sldLayoutId id="2147484330" r:id="rId34"/>
  </p:sldLayoutIdLst>
  <p:transition>
    <p:fade/>
  </p:transition>
  <p:timing>
    <p:tnLst>
      <p:par>
        <p:cTn id="1" dur="indefinite" restart="never" nodeType="tmRoot"/>
      </p:par>
    </p:tnLst>
  </p:timing>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457907087"/>
      </p:ext>
    </p:extLst>
  </p:cSld>
  <p:clrMap bg1="dk1" tx1="lt1" bg2="dk2" tx2="lt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 id="2147484344" r:id="rId13"/>
    <p:sldLayoutId id="2147484345" r:id="rId14"/>
    <p:sldLayoutId id="2147484346" r:id="rId15"/>
    <p:sldLayoutId id="2147484347" r:id="rId16"/>
    <p:sldLayoutId id="2147484348" r:id="rId17"/>
    <p:sldLayoutId id="2147484349" r:id="rId18"/>
    <p:sldLayoutId id="2147484350" r:id="rId19"/>
    <p:sldLayoutId id="2147484351" r:id="rId20"/>
    <p:sldLayoutId id="2147484352" r:id="rId21"/>
    <p:sldLayoutId id="2147484353" r:id="rId22"/>
    <p:sldLayoutId id="2147484354" r:id="rId23"/>
    <p:sldLayoutId id="2147484355" r:id="rId24"/>
    <p:sldLayoutId id="2147484356" r:id="rId25"/>
    <p:sldLayoutId id="2147484357" r:id="rId26"/>
    <p:sldLayoutId id="2147484358" r:id="rId27"/>
    <p:sldLayoutId id="2147484359" r:id="rId28"/>
    <p:sldLayoutId id="2147484360" r:id="rId29"/>
    <p:sldLayoutId id="2147484361" r:id="rId30"/>
    <p:sldLayoutId id="2147484362" r:id="rId3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7" Type="http://schemas.microsoft.com/office/2007/relationships/hdphoto" Target="../media/hdphoto3.wdp"/><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Today and Tomorrow</a:t>
            </a:r>
            <a:endParaRPr lang="en-US" dirty="0"/>
          </a:p>
        </p:txBody>
      </p:sp>
      <p:sp>
        <p:nvSpPr>
          <p:cNvPr id="3" name="Text Placeholder 2"/>
          <p:cNvSpPr>
            <a:spLocks noGrp="1"/>
          </p:cNvSpPr>
          <p:nvPr>
            <p:ph type="body" sz="quarter" idx="11"/>
          </p:nvPr>
        </p:nvSpPr>
        <p:spPr>
          <a:xfrm>
            <a:off x="274639" y="1212849"/>
            <a:ext cx="11889564" cy="2769989"/>
          </a:xfrm>
        </p:spPr>
        <p:txBody>
          <a:bodyPr/>
          <a:lstStyle/>
          <a:p>
            <a:endParaRPr lang="en-US" dirty="0" smtClean="0"/>
          </a:p>
          <a:p>
            <a:r>
              <a:rPr lang="en-US" dirty="0" smtClean="0"/>
              <a:t>Scott Hunter</a:t>
            </a:r>
          </a:p>
          <a:p>
            <a:r>
              <a:rPr lang="en-US" dirty="0" smtClean="0"/>
              <a:t>Principal Group Program Manager, App Plat</a:t>
            </a:r>
          </a:p>
          <a:p>
            <a:r>
              <a:rPr lang="en-US" dirty="0"/>
              <a:t>@</a:t>
            </a:r>
            <a:r>
              <a:rPr lang="en-US" dirty="0" err="1" smtClean="0"/>
              <a:t>coolcsh</a:t>
            </a:r>
            <a:endParaRPr lang="en-US" dirty="0"/>
          </a:p>
        </p:txBody>
      </p:sp>
    </p:spTree>
    <p:extLst>
      <p:ext uri="{BB962C8B-B14F-4D97-AF65-F5344CB8AC3E}">
        <p14:creationId xmlns:p14="http://schemas.microsoft.com/office/powerpoint/2010/main" val="25998372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Web – Cross Platform</a:t>
            </a:r>
            <a:endParaRPr lang="en-US" dirty="0"/>
          </a:p>
        </p:txBody>
      </p:sp>
      <p:sp>
        <p:nvSpPr>
          <p:cNvPr id="4" name="Rectangle 3"/>
          <p:cNvSpPr/>
          <p:nvPr/>
        </p:nvSpPr>
        <p:spPr>
          <a:xfrm>
            <a:off x="2813535" y="3493532"/>
            <a:ext cx="1272721" cy="523220"/>
          </a:xfrm>
          <a:prstGeom prst="rect">
            <a:avLst/>
          </a:prstGeom>
        </p:spPr>
        <p:txBody>
          <a:bodyPr wrap="none">
            <a:spAutoFit/>
          </a:bodyPr>
          <a:lstStyle/>
          <a:p>
            <a:r>
              <a:rPr lang="en-US" sz="2800" dirty="0" smtClean="0"/>
              <a:t>Editors</a:t>
            </a:r>
          </a:p>
        </p:txBody>
      </p:sp>
      <p:sp>
        <p:nvSpPr>
          <p:cNvPr id="5" name="Content Placeholder 2"/>
          <p:cNvSpPr>
            <a:spLocks noGrp="1"/>
          </p:cNvSpPr>
          <p:nvPr>
            <p:ph type="body" sz="quarter" idx="4294967295"/>
          </p:nvPr>
        </p:nvSpPr>
        <p:spPr>
          <a:xfrm>
            <a:off x="2820781" y="3984913"/>
            <a:ext cx="7685500" cy="923330"/>
          </a:xfrm>
          <a:prstGeom prst="rect">
            <a:avLst/>
          </a:prstGeom>
        </p:spPr>
        <p:txBody>
          <a:bodyPr/>
          <a:lstStyle/>
          <a:p>
            <a:r>
              <a:rPr lang="en-US" sz="2400" dirty="0" smtClean="0">
                <a:latin typeface="+mn-lt"/>
              </a:rPr>
              <a:t>Visual Studio, Text, Cloud editors</a:t>
            </a:r>
          </a:p>
          <a:p>
            <a:r>
              <a:rPr lang="en-US" sz="2400" dirty="0" smtClean="0">
                <a:latin typeface="+mn-lt"/>
              </a:rPr>
              <a:t>No editors (command line)</a:t>
            </a:r>
          </a:p>
        </p:txBody>
      </p:sp>
      <p:sp>
        <p:nvSpPr>
          <p:cNvPr id="9" name="Rectangle 8"/>
          <p:cNvSpPr/>
          <p:nvPr/>
        </p:nvSpPr>
        <p:spPr>
          <a:xfrm>
            <a:off x="2813535" y="5080145"/>
            <a:ext cx="5259838" cy="523220"/>
          </a:xfrm>
          <a:prstGeom prst="rect">
            <a:avLst/>
          </a:prstGeom>
        </p:spPr>
        <p:txBody>
          <a:bodyPr wrap="none">
            <a:spAutoFit/>
          </a:bodyPr>
          <a:lstStyle/>
          <a:p>
            <a:r>
              <a:rPr lang="en-US" sz="2800" dirty="0" smtClean="0"/>
              <a:t>Open Source with Contributions</a:t>
            </a:r>
          </a:p>
        </p:txBody>
      </p:sp>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a:xfrm>
            <a:off x="2820781" y="1958062"/>
            <a:ext cx="1511952" cy="523220"/>
          </a:xfrm>
          <a:prstGeom prst="rect">
            <a:avLst/>
          </a:prstGeom>
        </p:spPr>
        <p:txBody>
          <a:bodyPr wrap="none">
            <a:spAutoFit/>
          </a:bodyPr>
          <a:lstStyle/>
          <a:p>
            <a:r>
              <a:rPr lang="en-US" sz="2800" dirty="0" smtClean="0"/>
              <a:t>Runtime</a:t>
            </a:r>
          </a:p>
        </p:txBody>
      </p:sp>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Content Placeholder 2"/>
          <p:cNvSpPr>
            <a:spLocks noGrp="1"/>
          </p:cNvSpPr>
          <p:nvPr>
            <p:ph type="body" sz="quarter" idx="4294967295"/>
          </p:nvPr>
        </p:nvSpPr>
        <p:spPr>
          <a:xfrm>
            <a:off x="2784860" y="2520813"/>
            <a:ext cx="7685500" cy="517065"/>
          </a:xfrm>
          <a:prstGeom prst="rect">
            <a:avLst/>
          </a:prstGeom>
        </p:spPr>
        <p:txBody>
          <a:bodyPr/>
          <a:lstStyle/>
          <a:p>
            <a:r>
              <a:rPr lang="en-US" sz="2400" dirty="0" smtClean="0">
                <a:latin typeface="+mn-lt"/>
              </a:rPr>
              <a:t>Windows, Mac, Linux</a:t>
            </a: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kern="0" smtClean="0">
                <a:solidFill>
                  <a:srgbClr val="000000"/>
                </a:solidFill>
              </a:endParaRPr>
            </a:p>
          </p:txBody>
        </p:sp>
      </p:gr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2237665" y="5131742"/>
            <a:ext cx="606256" cy="369332"/>
          </a:xfrm>
          <a:prstGeom prst="rect">
            <a:avLst/>
          </a:prstGeom>
        </p:spPr>
        <p:txBody>
          <a:bodyPr wrap="none">
            <a:spAutoFit/>
          </a:bodyPr>
          <a:lstStyle/>
          <a:p>
            <a:r>
              <a:rPr lang="en-US" dirty="0" smtClean="0"/>
              <a:t>OSS</a:t>
            </a:r>
            <a:endParaRPr lang="en-US" dirty="0"/>
          </a:p>
        </p:txBody>
      </p:sp>
    </p:spTree>
    <p:extLst>
      <p:ext uri="{BB962C8B-B14F-4D97-AF65-F5344CB8AC3E}">
        <p14:creationId xmlns:p14="http://schemas.microsoft.com/office/powerpoint/2010/main" val="1006672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err="1" smtClean="0"/>
              <a:t>vNext</a:t>
            </a:r>
            <a:r>
              <a:rPr lang="en-US" dirty="0" smtClean="0"/>
              <a:t> - Summary</a:t>
            </a:r>
            <a:endParaRPr lang="en-US" dirty="0"/>
          </a:p>
        </p:txBody>
      </p:sp>
      <p:graphicFrame>
        <p:nvGraphicFramePr>
          <p:cNvPr id="4" name="Table 3"/>
          <p:cNvGraphicFramePr>
            <a:graphicFrameLocks noGrp="1"/>
          </p:cNvGraphicFramePr>
          <p:nvPr>
            <p:extLst/>
          </p:nvPr>
        </p:nvGraphicFramePr>
        <p:xfrm>
          <a:off x="577949" y="2603120"/>
          <a:ext cx="11373923" cy="3403998"/>
        </p:xfrm>
        <a:graphic>
          <a:graphicData uri="http://schemas.openxmlformats.org/drawingml/2006/table">
            <a:tbl>
              <a:tblPr firstRow="1" bandRow="1">
                <a:tableStyleId>{3B4B98B0-60AC-42C2-AFA5-B58CD77FA1E5}</a:tableStyleId>
              </a:tblPr>
              <a:tblGrid>
                <a:gridCol w="6148067"/>
                <a:gridCol w="1434548"/>
                <a:gridCol w="3791308"/>
              </a:tblGrid>
              <a:tr h="378222">
                <a:tc>
                  <a:txBody>
                    <a:bodyPr/>
                    <a:lstStyle/>
                    <a:p>
                      <a:pPr algn="ctr"/>
                      <a:r>
                        <a:rPr lang="en-US" sz="1800" dirty="0" smtClean="0"/>
                        <a:t>Feature</a:t>
                      </a:r>
                      <a:endParaRPr lang="en-US" sz="1800" dirty="0"/>
                    </a:p>
                  </a:txBody>
                  <a:tcPr marL="93260" marR="93260" marT="46630" marB="46630"/>
                </a:tc>
                <a:tc>
                  <a:txBody>
                    <a:bodyPr/>
                    <a:lstStyle/>
                    <a:p>
                      <a:pPr algn="ctr"/>
                      <a:r>
                        <a:rPr lang="en-US" sz="1800" dirty="0" smtClean="0"/>
                        <a:t>.NET </a:t>
                      </a:r>
                      <a:r>
                        <a:rPr lang="en-US" sz="1800" dirty="0" err="1" smtClean="0"/>
                        <a:t>vNext</a:t>
                      </a:r>
                      <a:endParaRPr lang="en-US" sz="1800" dirty="0"/>
                    </a:p>
                  </a:txBody>
                  <a:tcPr marL="93260" marR="93260" marT="46630" marB="46630"/>
                </a:tc>
                <a:tc>
                  <a:txBody>
                    <a:bodyPr/>
                    <a:lstStyle/>
                    <a:p>
                      <a:pPr algn="ctr"/>
                      <a:r>
                        <a:rPr lang="en-US" sz="1800" dirty="0" smtClean="0"/>
                        <a:t>.NET </a:t>
                      </a:r>
                      <a:r>
                        <a:rPr lang="en-US" sz="1800" dirty="0" err="1" smtClean="0"/>
                        <a:t>vNext</a:t>
                      </a:r>
                      <a:r>
                        <a:rPr lang="en-US" sz="1800" dirty="0" smtClean="0"/>
                        <a:t> (Cloud Optimized)</a:t>
                      </a:r>
                      <a:endParaRPr lang="en-US" sz="1800" dirty="0"/>
                    </a:p>
                  </a:txBody>
                  <a:tcPr marL="93260" marR="93260" marT="46630" marB="46630"/>
                </a:tc>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Cloud Ready</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Modular</a:t>
                      </a:r>
                      <a:r>
                        <a:rPr lang="en-US" sz="1800" baseline="0" dirty="0" smtClean="0"/>
                        <a:t> Design</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r>
                        <a:rPr lang="en-US" sz="1800" dirty="0" smtClean="0"/>
                        <a:t>Dependency Injection</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r>
                        <a:rPr lang="en-US" sz="1800" dirty="0" smtClean="0"/>
                        <a:t>Consistent</a:t>
                      </a:r>
                      <a:r>
                        <a:rPr lang="en-US" sz="1800" baseline="0" dirty="0" smtClean="0"/>
                        <a:t> Tracing / Debugging</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r>
                        <a:rPr lang="en-US" sz="1800" dirty="0" smtClean="0"/>
                        <a:t>Faster Development (No</a:t>
                      </a:r>
                      <a:r>
                        <a:rPr lang="en-US" sz="1800" baseline="0" dirty="0" smtClean="0"/>
                        <a:t> Build Step)</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Open Source</a:t>
                      </a:r>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Full Side by Side</a:t>
                      </a:r>
                      <a:r>
                        <a:rPr lang="en-US" sz="1800" baseline="0" dirty="0" smtClean="0"/>
                        <a:t> (framework deployed inside application)</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Fast startup, Low</a:t>
                      </a:r>
                      <a:r>
                        <a:rPr lang="en-US" sz="1800" baseline="0" dirty="0" smtClean="0"/>
                        <a:t> memory / High throughput (best of class)</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r>
            </a:tbl>
          </a:graphicData>
        </a:graphic>
      </p:graphicFrame>
      <p:sp>
        <p:nvSpPr>
          <p:cNvPr id="3" name="TextBox 2"/>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a:t>MVC, Web API, Web Pages 6, </a:t>
            </a:r>
            <a:r>
              <a:rPr lang="en-US" sz="3600" dirty="0" err="1"/>
              <a:t>SignalR</a:t>
            </a:r>
            <a:r>
              <a:rPr lang="en-US" sz="3600" dirty="0"/>
              <a:t> 3, EF 7</a:t>
            </a:r>
          </a:p>
        </p:txBody>
      </p:sp>
    </p:spTree>
    <p:extLst>
      <p:ext uri="{BB962C8B-B14F-4D97-AF65-F5344CB8AC3E}">
        <p14:creationId xmlns:p14="http://schemas.microsoft.com/office/powerpoint/2010/main" val="82025289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t>
            </a:r>
            <a:r>
              <a:rPr lang="en-US" dirty="0" err="1" smtClean="0"/>
              <a:t>vNext</a:t>
            </a:r>
            <a:r>
              <a:rPr lang="en-US" dirty="0" smtClean="0"/>
              <a:t> - Compatibility</a:t>
            </a:r>
            <a:endParaRPr lang="en-US" dirty="0"/>
          </a:p>
        </p:txBody>
      </p:sp>
      <p:sp>
        <p:nvSpPr>
          <p:cNvPr id="3" name="Text Placeholder 2"/>
          <p:cNvSpPr>
            <a:spLocks noGrp="1"/>
          </p:cNvSpPr>
          <p:nvPr>
            <p:ph type="body" sz="quarter" idx="10"/>
          </p:nvPr>
        </p:nvSpPr>
        <p:spPr>
          <a:xfrm>
            <a:off x="385533" y="1287462"/>
            <a:ext cx="11375536" cy="6180153"/>
          </a:xfrm>
        </p:spPr>
        <p:txBody>
          <a:bodyPr/>
          <a:lstStyle/>
          <a:p>
            <a:r>
              <a:rPr lang="en-US" sz="3200" dirty="0" smtClean="0"/>
              <a:t>Web Forms, MVC 5, Web API 2, Web Pages 3, </a:t>
            </a:r>
            <a:r>
              <a:rPr lang="en-US" sz="3200" dirty="0" err="1" smtClean="0"/>
              <a:t>SignalR</a:t>
            </a:r>
            <a:r>
              <a:rPr lang="en-US" sz="3200" dirty="0" smtClean="0"/>
              <a:t> 2, EF 6</a:t>
            </a:r>
          </a:p>
          <a:p>
            <a:pPr lvl="1"/>
            <a:r>
              <a:rPr lang="en-US" dirty="0" smtClean="0"/>
              <a:t>Fully supported on .NET </a:t>
            </a:r>
            <a:r>
              <a:rPr lang="en-US" dirty="0" err="1" smtClean="0"/>
              <a:t>vNext</a:t>
            </a:r>
            <a:endParaRPr lang="en-US" dirty="0" smtClean="0"/>
          </a:p>
          <a:p>
            <a:pPr marL="342900" lvl="1" indent="0">
              <a:buNone/>
            </a:pPr>
            <a:r>
              <a:rPr lang="en-US" dirty="0" smtClean="0"/>
              <a:t> </a:t>
            </a:r>
          </a:p>
          <a:p>
            <a:r>
              <a:rPr lang="en-US" sz="3200" dirty="0" smtClean="0"/>
              <a:t>MVC, Web API, Web Pages 6, </a:t>
            </a:r>
            <a:r>
              <a:rPr lang="en-US" sz="3200" dirty="0" err="1" smtClean="0"/>
              <a:t>SignalR</a:t>
            </a:r>
            <a:r>
              <a:rPr lang="en-US" sz="3200" dirty="0" smtClean="0"/>
              <a:t> 3, EF 7</a:t>
            </a:r>
          </a:p>
          <a:p>
            <a:pPr lvl="1"/>
            <a:r>
              <a:rPr lang="en-US" dirty="0" smtClean="0"/>
              <a:t>Breaking changes:</a:t>
            </a:r>
          </a:p>
          <a:p>
            <a:pPr lvl="2"/>
            <a:r>
              <a:rPr lang="en-US" dirty="0" smtClean="0"/>
              <a:t>New project system</a:t>
            </a:r>
          </a:p>
          <a:p>
            <a:pPr lvl="2"/>
            <a:r>
              <a:rPr lang="en-US" dirty="0" smtClean="0"/>
              <a:t>New configuration system</a:t>
            </a:r>
          </a:p>
          <a:p>
            <a:pPr lvl="2"/>
            <a:r>
              <a:rPr lang="en-US" dirty="0" smtClean="0"/>
              <a:t>MVC </a:t>
            </a:r>
            <a:r>
              <a:rPr lang="en-US" dirty="0"/>
              <a:t>/ Web </a:t>
            </a:r>
            <a:r>
              <a:rPr lang="en-US" dirty="0" smtClean="0"/>
              <a:t>API / Web Pages </a:t>
            </a:r>
            <a:r>
              <a:rPr lang="en-US" dirty="0"/>
              <a:t>merge </a:t>
            </a:r>
            <a:endParaRPr lang="en-US" dirty="0" smtClean="0"/>
          </a:p>
          <a:p>
            <a:pPr lvl="2"/>
            <a:r>
              <a:rPr lang="en-US" dirty="0"/>
              <a:t>No </a:t>
            </a:r>
            <a:r>
              <a:rPr lang="en-US" dirty="0" err="1"/>
              <a:t>System.Web</a:t>
            </a:r>
            <a:r>
              <a:rPr lang="en-US" dirty="0"/>
              <a:t>, </a:t>
            </a:r>
            <a:r>
              <a:rPr lang="en-US" dirty="0" smtClean="0"/>
              <a:t>new </a:t>
            </a:r>
            <a:r>
              <a:rPr lang="en-US" dirty="0"/>
              <a:t>lightweight </a:t>
            </a:r>
            <a:r>
              <a:rPr lang="en-US" dirty="0" err="1"/>
              <a:t>HttpContext</a:t>
            </a:r>
            <a:r>
              <a:rPr lang="en-US" dirty="0"/>
              <a:t> (not </a:t>
            </a:r>
            <a:r>
              <a:rPr lang="en-US" dirty="0" err="1" smtClean="0"/>
              <a:t>System.Net.Http</a:t>
            </a:r>
            <a:r>
              <a:rPr lang="en-US" dirty="0"/>
              <a:t>)</a:t>
            </a:r>
            <a:endParaRPr lang="en-US" dirty="0" smtClean="0"/>
          </a:p>
          <a:p>
            <a:r>
              <a:rPr lang="en-US" sz="3200" dirty="0" smtClean="0"/>
              <a:t>.NET </a:t>
            </a:r>
            <a:r>
              <a:rPr lang="en-US" sz="3200" dirty="0" err="1" smtClean="0"/>
              <a:t>vNext</a:t>
            </a:r>
            <a:r>
              <a:rPr lang="en-US" sz="3200" dirty="0" smtClean="0"/>
              <a:t> (Cloud Optimized)</a:t>
            </a:r>
          </a:p>
          <a:p>
            <a:pPr lvl="1"/>
            <a:r>
              <a:rPr lang="en-US" dirty="0" smtClean="0"/>
              <a:t>Subset of the .NET </a:t>
            </a:r>
            <a:r>
              <a:rPr lang="en-US" dirty="0" err="1" smtClean="0"/>
              <a:t>vNext</a:t>
            </a:r>
            <a:r>
              <a:rPr lang="en-US" dirty="0" smtClean="0"/>
              <a:t> Framework</a:t>
            </a:r>
          </a:p>
          <a:p>
            <a:pPr lvl="2"/>
            <a:r>
              <a:rPr lang="en-US" dirty="0" smtClean="0"/>
              <a:t>Things you depend on might not be available yet (images, </a:t>
            </a:r>
            <a:r>
              <a:rPr lang="en-US" dirty="0" err="1" smtClean="0"/>
              <a:t>etc</a:t>
            </a:r>
            <a:r>
              <a:rPr lang="en-US" dirty="0" smtClean="0"/>
              <a:t>)</a:t>
            </a:r>
          </a:p>
          <a:p>
            <a:pPr lvl="1"/>
            <a:endParaRPr lang="en-US" dirty="0" smtClean="0"/>
          </a:p>
          <a:p>
            <a:pPr lvl="1"/>
            <a:endParaRPr lang="en-US" dirty="0"/>
          </a:p>
        </p:txBody>
      </p:sp>
    </p:spTree>
    <p:extLst>
      <p:ext uri="{BB962C8B-B14F-4D97-AF65-F5344CB8AC3E}">
        <p14:creationId xmlns:p14="http://schemas.microsoft.com/office/powerpoint/2010/main" val="17097801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4" name="Rectangle 3"/>
          <p:cNvSpPr/>
          <p:nvPr/>
        </p:nvSpPr>
        <p:spPr bwMode="auto">
          <a:xfrm>
            <a:off x="467184" y="1363662"/>
            <a:ext cx="10018254" cy="5257800"/>
          </a:xfrm>
          <a:prstGeom prst="rect">
            <a:avLst/>
          </a:prstGeom>
          <a:solidFill>
            <a:schemeClr val="tx1"/>
          </a:solidFill>
          <a:ln w="25400" cap="flat" cmpd="sng" algn="ctr">
            <a:noFill/>
            <a:prstDash val="solid"/>
            <a:headEnd type="none" w="med" len="med"/>
            <a:tailEnd type="none" w="med" len="med"/>
          </a:ln>
          <a:effectLst/>
        </p:spPr>
        <p:txBody>
          <a:bodyPr vert="horz" wrap="square" lIns="186521" tIns="186521" rIns="91374" bIns="73099" numCol="1" rtlCol="0" anchor="t" anchorCtr="0" compatLnSpc="1">
            <a:prstTxWarp prst="textNoShape">
              <a:avLst/>
            </a:prstTxWarp>
          </a:bodyPr>
          <a:lstStyle/>
          <a:p>
            <a:pPr defTabSz="932289"/>
            <a:endParaRPr lang="en-US" dirty="0">
              <a:gradFill>
                <a:gsLst>
                  <a:gs pos="58716">
                    <a:srgbClr val="002050"/>
                  </a:gs>
                  <a:gs pos="37000">
                    <a:srgbClr val="002050"/>
                  </a:gs>
                </a:gsLst>
                <a:lin ang="5400000" scaled="1"/>
              </a:gradFill>
              <a:latin typeface="Segoe UI Light"/>
            </a:endParaRPr>
          </a:p>
        </p:txBody>
      </p:sp>
      <p:sp>
        <p:nvSpPr>
          <p:cNvPr id="31" name="Rectangle 30"/>
          <p:cNvSpPr/>
          <p:nvPr/>
        </p:nvSpPr>
        <p:spPr>
          <a:xfrm>
            <a:off x="559463" y="1514664"/>
            <a:ext cx="2262864" cy="939809"/>
          </a:xfrm>
          <a:prstGeom prst="rect">
            <a:avLst/>
          </a:prstGeom>
        </p:spPr>
        <p:txBody>
          <a:bodyPr wrap="none">
            <a:spAutoFit/>
          </a:bodyPr>
          <a:lstStyle/>
          <a:p>
            <a:pPr defTabSz="932289"/>
            <a:r>
              <a:rPr lang="en-US" sz="5507" spc="-102" dirty="0">
                <a:ln w="3175">
                  <a:noFill/>
                </a:ln>
                <a:gradFill>
                  <a:gsLst>
                    <a:gs pos="58716">
                      <a:srgbClr val="002050"/>
                    </a:gs>
                    <a:gs pos="37000">
                      <a:srgbClr val="002050"/>
                    </a:gs>
                  </a:gsLst>
                  <a:lin ang="5400000" scaled="1"/>
                </a:gradFill>
                <a:cs typeface="Segoe UI" pitchFamily="34" charset="0"/>
              </a:rPr>
              <a:t>.</a:t>
            </a:r>
            <a:r>
              <a:rPr lang="en-US" sz="5507" spc="-102" dirty="0" err="1">
                <a:ln w="3175">
                  <a:noFill/>
                </a:ln>
                <a:gradFill>
                  <a:gsLst>
                    <a:gs pos="58716">
                      <a:srgbClr val="002050"/>
                    </a:gs>
                    <a:gs pos="37000">
                      <a:srgbClr val="002050"/>
                    </a:gs>
                  </a:gsLst>
                  <a:lin ang="5400000" scaled="1"/>
                </a:gradFill>
                <a:cs typeface="Segoe UI" pitchFamily="34" charset="0"/>
              </a:rPr>
              <a:t>NET</a:t>
            </a:r>
            <a:r>
              <a:rPr lang="en-US" sz="2400" spc="-102" dirty="0" err="1">
                <a:ln w="3175">
                  <a:noFill/>
                </a:ln>
                <a:gradFill>
                  <a:gsLst>
                    <a:gs pos="58716">
                      <a:srgbClr val="002050"/>
                    </a:gs>
                    <a:gs pos="37000">
                      <a:srgbClr val="002050"/>
                    </a:gs>
                  </a:gsLst>
                  <a:lin ang="5400000" scaled="1"/>
                </a:gradFill>
                <a:cs typeface="Segoe UI" pitchFamily="34" charset="0"/>
              </a:rPr>
              <a:t>vNext</a:t>
            </a:r>
            <a:endParaRPr lang="en-US" dirty="0">
              <a:gradFill>
                <a:gsLst>
                  <a:gs pos="58716">
                    <a:srgbClr val="002050"/>
                  </a:gs>
                  <a:gs pos="37000">
                    <a:srgbClr val="002050"/>
                  </a:gs>
                </a:gsLst>
                <a:lin ang="5400000" scaled="1"/>
              </a:gradFill>
              <a:latin typeface="Segoe UI Light"/>
            </a:endParaRPr>
          </a:p>
        </p:txBody>
      </p:sp>
      <p:sp>
        <p:nvSpPr>
          <p:cNvPr id="6" name="Rectangle 5"/>
          <p:cNvSpPr/>
          <p:nvPr/>
        </p:nvSpPr>
        <p:spPr bwMode="auto">
          <a:xfrm>
            <a:off x="6637051" y="1529590"/>
            <a:ext cx="3724214" cy="3567872"/>
          </a:xfrm>
          <a:prstGeom prst="rect">
            <a:avLst/>
          </a:prstGeom>
          <a:solidFill>
            <a:srgbClr val="0072C6"/>
          </a:solidFill>
          <a:ln w="25400" cap="flat" cmpd="sng" algn="ctr">
            <a:noFill/>
            <a:prstDash val="solid"/>
            <a:headEnd type="none" w="med" len="med"/>
            <a:tailEnd type="none" w="med" len="med"/>
          </a:ln>
          <a:effectLst/>
        </p:spPr>
        <p:txBody>
          <a:bodyPr vert="horz" wrap="square" lIns="746083" tIns="279781" rIns="91423" bIns="0" numCol="1" rtlCol="0" anchor="t" anchorCtr="0" compatLnSpc="1">
            <a:prstTxWarp prst="textNoShape">
              <a:avLst/>
            </a:prstTxWarp>
          </a:bodyPr>
          <a:lstStyle/>
          <a:p>
            <a:pPr defTabSz="932289"/>
            <a:endParaRPr lang="en-US" sz="2856" dirty="0">
              <a:gradFill>
                <a:gsLst>
                  <a:gs pos="14679">
                    <a:srgbClr val="FFFFFF"/>
                  </a:gs>
                  <a:gs pos="38000">
                    <a:srgbClr val="FFFFFF"/>
                  </a:gs>
                </a:gsLst>
                <a:lin ang="5400000" scaled="1"/>
              </a:gradFill>
              <a:latin typeface="Segoe UI Light"/>
            </a:endParaRPr>
          </a:p>
        </p:txBody>
      </p:sp>
      <p:grpSp>
        <p:nvGrpSpPr>
          <p:cNvPr id="51" name="Group 50"/>
          <p:cNvGrpSpPr/>
          <p:nvPr/>
        </p:nvGrpSpPr>
        <p:grpSpPr>
          <a:xfrm>
            <a:off x="6791416" y="1686574"/>
            <a:ext cx="3617821" cy="759617"/>
            <a:chOff x="6791416" y="1686574"/>
            <a:chExt cx="3617821" cy="759617"/>
          </a:xfrm>
        </p:grpSpPr>
        <p:grpSp>
          <p:nvGrpSpPr>
            <p:cNvPr id="14" name="Group 13"/>
            <p:cNvGrpSpPr>
              <a:grpSpLocks noChangeAspect="1"/>
            </p:cNvGrpSpPr>
            <p:nvPr/>
          </p:nvGrpSpPr>
          <p:grpSpPr>
            <a:xfrm>
              <a:off x="6791416" y="1686574"/>
              <a:ext cx="762459" cy="759617"/>
              <a:chOff x="6340976" y="2940982"/>
              <a:chExt cx="1035346" cy="1031490"/>
            </a:xfrm>
          </p:grpSpPr>
          <p:sp>
            <p:nvSpPr>
              <p:cNvPr id="15" name="Oval 14"/>
              <p:cNvSpPr/>
              <p:nvPr/>
            </p:nvSpPr>
            <p:spPr bwMode="auto">
              <a:xfrm>
                <a:off x="6340976" y="2940982"/>
                <a:ext cx="1035346" cy="1031490"/>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lnSpc>
                    <a:spcPct val="90000"/>
                  </a:lnSpc>
                  <a:spcBef>
                    <a:spcPct val="0"/>
                  </a:spcBef>
                  <a:spcAft>
                    <a:spcPct val="0"/>
                  </a:spcAft>
                </a:pPr>
                <a:endParaRPr lang="en-US" sz="2040" spc="-51" dirty="0">
                  <a:gradFill>
                    <a:gsLst>
                      <a:gs pos="14679">
                        <a:srgbClr val="FFFFFF"/>
                      </a:gs>
                      <a:gs pos="38000">
                        <a:srgbClr val="FFFFFF"/>
                      </a:gs>
                    </a:gsLst>
                    <a:lin ang="5400000" scaled="1"/>
                  </a:gradFill>
                </a:endParaRPr>
              </a:p>
            </p:txBody>
          </p:sp>
          <p:sp>
            <p:nvSpPr>
              <p:cNvPr id="16" name="Freeform 10"/>
              <p:cNvSpPr>
                <a:spLocks noEditPoints="1"/>
              </p:cNvSpPr>
              <p:nvPr/>
            </p:nvSpPr>
            <p:spPr bwMode="black">
              <a:xfrm>
                <a:off x="6485211" y="3086920"/>
                <a:ext cx="458318" cy="290283"/>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757" tIns="36379" rIns="72757" bIns="36379" numCol="1" anchor="t" anchorCtr="0" compatLnSpc="1">
                <a:prstTxWarp prst="textNoShape">
                  <a:avLst/>
                </a:prstTxWarp>
              </a:bodyPr>
              <a:lstStyle/>
              <a:p>
                <a:pPr defTabSz="727562"/>
                <a:endParaRPr lang="en-US" sz="1432">
                  <a:gradFill>
                    <a:gsLst>
                      <a:gs pos="14679">
                        <a:srgbClr val="FFFFFF"/>
                      </a:gs>
                      <a:gs pos="38000">
                        <a:srgbClr val="FFFFFF"/>
                      </a:gs>
                    </a:gsLst>
                    <a:lin ang="5400000" scaled="1"/>
                  </a:gradFill>
                  <a:cs typeface="Segoe UI Light" pitchFamily="34" charset="0"/>
                </a:endParaRPr>
              </a:p>
            </p:txBody>
          </p:sp>
          <p:grpSp>
            <p:nvGrpSpPr>
              <p:cNvPr id="17" name="Group 16"/>
              <p:cNvGrpSpPr>
                <a:grpSpLocks noChangeAspect="1"/>
              </p:cNvGrpSpPr>
              <p:nvPr/>
            </p:nvGrpSpPr>
            <p:grpSpPr>
              <a:xfrm>
                <a:off x="6771594" y="3406595"/>
                <a:ext cx="400976" cy="420794"/>
                <a:chOff x="2870057" y="3971122"/>
                <a:chExt cx="478391" cy="502036"/>
              </a:xfrm>
            </p:grpSpPr>
            <p:pic>
              <p:nvPicPr>
                <p:cNvPr id="18" name="Picture 2" descr="\\MAGNUM\Projects\Microsoft\Cloud Power FY12\Design\Icons\PNGs\Server_2.png"/>
                <p:cNvPicPr>
                  <a:picLocks noChangeAspect="1" noChangeArrowheads="1"/>
                </p:cNvPicPr>
                <p:nvPr/>
              </p:nvPicPr>
              <p:blipFill rotWithShape="1">
                <a:blip r:embed="rId3" cstate="print">
                  <a:lum bright="100000"/>
                </a:blip>
                <a:srcRect l="23785" t="10057" r="26214" b="10776"/>
                <a:stretch/>
              </p:blipFill>
              <p:spPr bwMode="auto">
                <a:xfrm>
                  <a:off x="3077831" y="3979427"/>
                  <a:ext cx="270617" cy="428478"/>
                </a:xfrm>
                <a:prstGeom prst="rect">
                  <a:avLst/>
                </a:prstGeom>
                <a:noFill/>
              </p:spPr>
            </p:pic>
            <p:pic>
              <p:nvPicPr>
                <p:cNvPr id="19" name="Picture 2" descr="\\MAGNUM\Projects\Microsoft\Cloud Power FY12\Design\Icons\PNGs\Server_2.png"/>
                <p:cNvPicPr>
                  <a:picLocks noChangeAspect="1" noChangeArrowheads="1"/>
                </p:cNvPicPr>
                <p:nvPr/>
              </p:nvPicPr>
              <p:blipFill rotWithShape="1">
                <a:blip r:embed="rId3" cstate="print">
                  <a:lum bright="100000"/>
                </a:blip>
                <a:srcRect l="23785" t="10057" r="26214" b="10776"/>
                <a:stretch/>
              </p:blipFill>
              <p:spPr bwMode="auto">
                <a:xfrm>
                  <a:off x="2870057" y="3971122"/>
                  <a:ext cx="317075" cy="502036"/>
                </a:xfrm>
                <a:prstGeom prst="rect">
                  <a:avLst/>
                </a:prstGeom>
                <a:noFill/>
              </p:spPr>
            </p:pic>
          </p:grpSp>
        </p:grpSp>
        <p:sp>
          <p:nvSpPr>
            <p:cNvPr id="8" name="Rectangle 7"/>
            <p:cNvSpPr/>
            <p:nvPr/>
          </p:nvSpPr>
          <p:spPr>
            <a:xfrm>
              <a:off x="7591478" y="1754842"/>
              <a:ext cx="2817759" cy="523220"/>
            </a:xfrm>
            <a:prstGeom prst="rect">
              <a:avLst/>
            </a:prstGeom>
          </p:spPr>
          <p:txBody>
            <a:bodyPr wrap="none">
              <a:spAutoFit/>
            </a:bodyPr>
            <a:lstStyle/>
            <a:p>
              <a:pPr defTabSz="932289"/>
              <a:r>
                <a:rPr lang="en-US" sz="2700" dirty="0">
                  <a:gradFill>
                    <a:gsLst>
                      <a:gs pos="14679">
                        <a:srgbClr val="FFFFFF"/>
                      </a:gs>
                      <a:gs pos="38000">
                        <a:srgbClr val="FFFFFF"/>
                      </a:gs>
                    </a:gsLst>
                    <a:lin ang="5400000" scaled="1"/>
                  </a:gradFill>
                  <a:latin typeface="Segoe UI Light"/>
                </a:rPr>
                <a:t>Web and services</a:t>
              </a:r>
            </a:p>
          </p:txBody>
        </p:sp>
      </p:grpSp>
      <p:sp>
        <p:nvSpPr>
          <p:cNvPr id="2" name="Title 1"/>
          <p:cNvSpPr>
            <a:spLocks noGrp="1"/>
          </p:cNvSpPr>
          <p:nvPr>
            <p:ph type="title"/>
          </p:nvPr>
        </p:nvSpPr>
        <p:spPr/>
        <p:txBody>
          <a:bodyPr/>
          <a:lstStyle/>
          <a:p>
            <a:r>
              <a:rPr lang="en-US" dirty="0" smtClean="0"/>
              <a:t>Future of .NET</a:t>
            </a:r>
            <a:endParaRPr lang="en-US" dirty="0"/>
          </a:p>
        </p:txBody>
      </p:sp>
      <p:sp>
        <p:nvSpPr>
          <p:cNvPr id="5" name="Rectangle 4"/>
          <p:cNvSpPr/>
          <p:nvPr/>
        </p:nvSpPr>
        <p:spPr bwMode="auto">
          <a:xfrm>
            <a:off x="2815340" y="1529590"/>
            <a:ext cx="3733413" cy="3567872"/>
          </a:xfrm>
          <a:prstGeom prst="rect">
            <a:avLst/>
          </a:prstGeom>
          <a:solidFill>
            <a:srgbClr val="7FBA00"/>
          </a:solidFill>
          <a:ln w="25400" cap="flat" cmpd="sng" algn="ctr">
            <a:noFill/>
            <a:prstDash val="solid"/>
            <a:headEnd type="none" w="med" len="med"/>
            <a:tailEnd type="none" w="med" len="med"/>
          </a:ln>
          <a:effectLst/>
        </p:spPr>
        <p:txBody>
          <a:bodyPr vert="horz" wrap="square" lIns="746083" tIns="279781" rIns="91423" bIns="91427" numCol="1" rtlCol="0" anchor="t" anchorCtr="0" compatLnSpc="1">
            <a:prstTxWarp prst="textNoShape">
              <a:avLst/>
            </a:prstTxWarp>
          </a:bodyPr>
          <a:lstStyle/>
          <a:p>
            <a:pPr defTabSz="932289"/>
            <a:r>
              <a:rPr lang="en-US" sz="2856" dirty="0" smtClean="0">
                <a:gradFill>
                  <a:gsLst>
                    <a:gs pos="14679">
                      <a:srgbClr val="FFFFFF"/>
                    </a:gs>
                    <a:gs pos="38000">
                      <a:srgbClr val="FFFFFF"/>
                    </a:gs>
                  </a:gsLst>
                  <a:lin ang="5400000" scaled="1"/>
                </a:gradFill>
                <a:latin typeface="Segoe UI Light"/>
              </a:rPr>
              <a:t>  </a:t>
            </a:r>
            <a:endParaRPr lang="en-US" sz="2856" dirty="0">
              <a:gradFill>
                <a:gsLst>
                  <a:gs pos="14679">
                    <a:srgbClr val="FFFFFF"/>
                  </a:gs>
                  <a:gs pos="38000">
                    <a:srgbClr val="FFFFFF"/>
                  </a:gs>
                </a:gsLst>
                <a:lin ang="5400000" scaled="1"/>
              </a:gradFill>
              <a:latin typeface="Segoe UI Light"/>
            </a:endParaRPr>
          </a:p>
        </p:txBody>
      </p:sp>
      <p:sp>
        <p:nvSpPr>
          <p:cNvPr id="23" name="Rectangle 22"/>
          <p:cNvSpPr/>
          <p:nvPr/>
        </p:nvSpPr>
        <p:spPr bwMode="auto">
          <a:xfrm>
            <a:off x="467184" y="3574606"/>
            <a:ext cx="9894082" cy="1356283"/>
          </a:xfrm>
          <a:prstGeom prst="rect">
            <a:avLst/>
          </a:prstGeom>
          <a:solidFill>
            <a:schemeClr val="bg1">
              <a:alpha val="60000"/>
            </a:schemeClr>
          </a:solidFill>
          <a:ln w="25400" cap="flat" cmpd="sng" algn="ctr">
            <a:noFill/>
            <a:prstDash val="solid"/>
            <a:headEnd type="none" w="med" len="med"/>
            <a:tailEnd type="none" w="med" len="med"/>
          </a:ln>
          <a:effectLst/>
        </p:spPr>
        <p:txBody>
          <a:bodyPr vert="horz" wrap="square" lIns="373041" tIns="91427" rIns="91423" bIns="91427" numCol="1" rtlCol="0" anchor="ctr" anchorCtr="0" compatLnSpc="1">
            <a:prstTxWarp prst="textNoShape">
              <a:avLst/>
            </a:prstTxWarp>
          </a:bodyPr>
          <a:lstStyle/>
          <a:p>
            <a:pPr defTabSz="932289"/>
            <a:endParaRPr lang="en-US" dirty="0">
              <a:gradFill>
                <a:gsLst>
                  <a:gs pos="14679">
                    <a:srgbClr val="FFFFFF"/>
                  </a:gs>
                  <a:gs pos="38000">
                    <a:srgbClr val="FFFFFF"/>
                  </a:gs>
                </a:gsLst>
                <a:lin ang="5400000" scaled="1"/>
              </a:gradFill>
            </a:endParaRPr>
          </a:p>
        </p:txBody>
      </p:sp>
      <p:sp>
        <p:nvSpPr>
          <p:cNvPr id="25" name="Rectangle 24"/>
          <p:cNvSpPr/>
          <p:nvPr/>
        </p:nvSpPr>
        <p:spPr>
          <a:xfrm>
            <a:off x="2815339" y="3667822"/>
            <a:ext cx="3077916" cy="1169850"/>
          </a:xfrm>
          <a:prstGeom prst="rect">
            <a:avLst/>
          </a:prstGeom>
        </p:spPr>
        <p:txBody>
          <a:bodyPr wrap="none" lIns="186521" tIns="93260">
            <a:spAutoFit/>
          </a:bodyPr>
          <a:lstStyle/>
          <a:p>
            <a:pPr marL="0" lvl="1" defTabSz="932289">
              <a:lnSpc>
                <a:spcPct val="90000"/>
              </a:lnSpc>
              <a:spcAft>
                <a:spcPts val="340"/>
              </a:spcAft>
              <a:defRPr/>
            </a:pPr>
            <a:r>
              <a:rPr lang="en-US" b="1" dirty="0" smtClean="0">
                <a:gradFill>
                  <a:gsLst>
                    <a:gs pos="14679">
                      <a:srgbClr val="FFFFFF"/>
                    </a:gs>
                    <a:gs pos="38000">
                      <a:srgbClr val="FFFFFF"/>
                    </a:gs>
                  </a:gsLst>
                  <a:lin ang="5400000" scaled="1"/>
                </a:gradFill>
                <a:cs typeface="Segoe UI" panose="020B0502040204020203" pitchFamily="34" charset="0"/>
              </a:rPr>
              <a:t>Device optimized</a:t>
            </a:r>
            <a:endParaRPr lang="en-US" b="1" dirty="0">
              <a:gradFill>
                <a:gsLst>
                  <a:gs pos="14679">
                    <a:srgbClr val="FFFFFF"/>
                  </a:gs>
                  <a:gs pos="38000">
                    <a:srgbClr val="FFFFFF"/>
                  </a:gs>
                </a:gsLst>
                <a:lin ang="5400000" scaled="1"/>
              </a:gradFill>
              <a:cs typeface="Segoe UI" panose="020B0502040204020203" pitchFamily="34" charset="0"/>
            </a:endParaRPr>
          </a:p>
          <a:p>
            <a:pPr marL="238007" lvl="1" indent="-238007" defTabSz="932289">
              <a:lnSpc>
                <a:spcPct val="90000"/>
              </a:lnSpc>
              <a:spcAft>
                <a:spcPts val="340"/>
              </a:spcAft>
              <a:buFont typeface="Wingdings" panose="05000000000000000000" pitchFamily="2" charset="2"/>
              <a:buChar char="§"/>
              <a:defRPr/>
            </a:pPr>
            <a:r>
              <a:rPr lang="en-US" sz="1600" dirty="0">
                <a:gradFill>
                  <a:gsLst>
                    <a:gs pos="14679">
                      <a:srgbClr val="FFFFFF"/>
                    </a:gs>
                    <a:gs pos="38000">
                      <a:srgbClr val="FFFFFF"/>
                    </a:gs>
                  </a:gsLst>
                  <a:lin ang="5400000" scaled="1"/>
                </a:gradFill>
                <a:cs typeface="Segoe UI" panose="020B0502040204020203" pitchFamily="34" charset="0"/>
              </a:rPr>
              <a:t>Native compilation</a:t>
            </a:r>
          </a:p>
          <a:p>
            <a:pPr marL="238007" lvl="1" indent="-238007" defTabSz="932289">
              <a:lnSpc>
                <a:spcPct val="90000"/>
              </a:lnSpc>
              <a:spcAft>
                <a:spcPts val="340"/>
              </a:spcAft>
              <a:buFont typeface="Wingdings" panose="05000000000000000000" pitchFamily="2" charset="2"/>
              <a:buChar char="§"/>
              <a:defRPr/>
            </a:pPr>
            <a:r>
              <a:rPr lang="en-US" sz="1600" dirty="0">
                <a:gradFill>
                  <a:gsLst>
                    <a:gs pos="14679">
                      <a:srgbClr val="FFFFFF"/>
                    </a:gs>
                    <a:gs pos="38000">
                      <a:srgbClr val="FFFFFF"/>
                    </a:gs>
                  </a:gsLst>
                  <a:lin ang="5400000" scaled="1"/>
                </a:gradFill>
                <a:cs typeface="Segoe UI" panose="020B0502040204020203" pitchFamily="34" charset="0"/>
              </a:rPr>
              <a:t>Small footprint, side-by-side</a:t>
            </a:r>
          </a:p>
          <a:p>
            <a:pPr marL="238007" lvl="1" indent="-238007" defTabSz="932289">
              <a:lnSpc>
                <a:spcPct val="90000"/>
              </a:lnSpc>
              <a:spcAft>
                <a:spcPts val="340"/>
              </a:spcAft>
              <a:buFont typeface="Wingdings" panose="05000000000000000000" pitchFamily="2" charset="2"/>
              <a:buChar char="§"/>
              <a:defRPr/>
            </a:pPr>
            <a:r>
              <a:rPr lang="en-US" sz="1600" dirty="0">
                <a:gradFill>
                  <a:gsLst>
                    <a:gs pos="14679">
                      <a:srgbClr val="FFFFFF"/>
                    </a:gs>
                    <a:gs pos="38000">
                      <a:srgbClr val="FFFFFF"/>
                    </a:gs>
                  </a:gsLst>
                  <a:lin ang="5400000" scaled="1"/>
                </a:gradFill>
                <a:cs typeface="Segoe UI" panose="020B0502040204020203" pitchFamily="34" charset="0"/>
              </a:rPr>
              <a:t>Cross-device enabled</a:t>
            </a:r>
          </a:p>
        </p:txBody>
      </p:sp>
      <p:sp>
        <p:nvSpPr>
          <p:cNvPr id="26" name="Rectangle 25"/>
          <p:cNvSpPr/>
          <p:nvPr/>
        </p:nvSpPr>
        <p:spPr>
          <a:xfrm>
            <a:off x="6637051" y="3667822"/>
            <a:ext cx="3077916" cy="1169850"/>
          </a:xfrm>
          <a:prstGeom prst="rect">
            <a:avLst/>
          </a:prstGeom>
        </p:spPr>
        <p:txBody>
          <a:bodyPr wrap="none" lIns="186521" tIns="93260">
            <a:spAutoFit/>
          </a:bodyPr>
          <a:lstStyle/>
          <a:p>
            <a:pPr marL="0" lvl="1" defTabSz="932289">
              <a:lnSpc>
                <a:spcPct val="90000"/>
              </a:lnSpc>
              <a:spcAft>
                <a:spcPts val="340"/>
              </a:spcAft>
              <a:defRPr/>
            </a:pPr>
            <a:r>
              <a:rPr lang="en-US" b="1" dirty="0" smtClean="0">
                <a:gradFill>
                  <a:gsLst>
                    <a:gs pos="14679">
                      <a:srgbClr val="FFFFFF"/>
                    </a:gs>
                    <a:gs pos="38000">
                      <a:srgbClr val="FFFFFF"/>
                    </a:gs>
                  </a:gsLst>
                  <a:lin ang="5400000" scaled="1"/>
                </a:gradFill>
                <a:cs typeface="Segoe UI" panose="020B0502040204020203" pitchFamily="34" charset="0"/>
              </a:rPr>
              <a:t>Cloud optimized</a:t>
            </a:r>
            <a:endParaRPr lang="en-US" b="1" dirty="0">
              <a:gradFill>
                <a:gsLst>
                  <a:gs pos="14679">
                    <a:srgbClr val="FFFFFF"/>
                  </a:gs>
                  <a:gs pos="38000">
                    <a:srgbClr val="FFFFFF"/>
                  </a:gs>
                </a:gsLst>
                <a:lin ang="5400000" scaled="1"/>
              </a:gradFill>
              <a:cs typeface="Segoe UI" panose="020B0502040204020203" pitchFamily="34" charset="0"/>
            </a:endParaRPr>
          </a:p>
          <a:p>
            <a:pPr marL="238007" lvl="1" indent="-238007" defTabSz="932289">
              <a:lnSpc>
                <a:spcPct val="90000"/>
              </a:lnSpc>
              <a:spcAft>
                <a:spcPts val="340"/>
              </a:spcAft>
              <a:buFont typeface="Wingdings" panose="05000000000000000000" pitchFamily="2" charset="2"/>
              <a:buChar char="§"/>
              <a:defRPr/>
            </a:pPr>
            <a:r>
              <a:rPr lang="en-US" sz="1600" dirty="0">
                <a:gradFill>
                  <a:gsLst>
                    <a:gs pos="14679">
                      <a:srgbClr val="FFFFFF"/>
                    </a:gs>
                    <a:gs pos="38000">
                      <a:srgbClr val="FFFFFF"/>
                    </a:gs>
                  </a:gsLst>
                  <a:lin ang="5400000" scaled="1"/>
                </a:gradFill>
                <a:cs typeface="Segoe UI" panose="020B0502040204020203" pitchFamily="34" charset="0"/>
              </a:rPr>
              <a:t>High throughput</a:t>
            </a:r>
          </a:p>
          <a:p>
            <a:pPr marL="238007" lvl="1" indent="-238007" defTabSz="932289">
              <a:lnSpc>
                <a:spcPct val="90000"/>
              </a:lnSpc>
              <a:spcAft>
                <a:spcPts val="340"/>
              </a:spcAft>
              <a:buFont typeface="Wingdings" panose="05000000000000000000" pitchFamily="2" charset="2"/>
              <a:buChar char="§"/>
              <a:defRPr/>
            </a:pPr>
            <a:r>
              <a:rPr lang="en-US" sz="1600" dirty="0">
                <a:gradFill>
                  <a:gsLst>
                    <a:gs pos="14679">
                      <a:srgbClr val="FFFFFF"/>
                    </a:gs>
                    <a:gs pos="38000">
                      <a:srgbClr val="FFFFFF"/>
                    </a:gs>
                  </a:gsLst>
                  <a:lin ang="5400000" scaled="1"/>
                </a:gradFill>
                <a:cs typeface="Segoe UI" panose="020B0502040204020203" pitchFamily="34" charset="0"/>
              </a:rPr>
              <a:t>Small footprint, side-by-side</a:t>
            </a:r>
          </a:p>
          <a:p>
            <a:pPr marL="238007" lvl="1" indent="-238007" defTabSz="932289">
              <a:lnSpc>
                <a:spcPct val="90000"/>
              </a:lnSpc>
              <a:spcAft>
                <a:spcPts val="340"/>
              </a:spcAft>
              <a:buFont typeface="Wingdings" panose="05000000000000000000" pitchFamily="2" charset="2"/>
              <a:buChar char="§"/>
              <a:defRPr/>
            </a:pPr>
            <a:r>
              <a:rPr lang="en-US" sz="1600" dirty="0">
                <a:gradFill>
                  <a:gsLst>
                    <a:gs pos="14679">
                      <a:srgbClr val="FFFFFF"/>
                    </a:gs>
                    <a:gs pos="38000">
                      <a:srgbClr val="FFFFFF"/>
                    </a:gs>
                  </a:gsLst>
                  <a:lin ang="5400000" scaled="1"/>
                </a:gradFill>
                <a:cs typeface="Segoe UI" panose="020B0502040204020203" pitchFamily="34" charset="0"/>
              </a:rPr>
              <a:t>Cross-platform enabled</a:t>
            </a:r>
          </a:p>
        </p:txBody>
      </p:sp>
      <p:sp>
        <p:nvSpPr>
          <p:cNvPr id="20" name="Rectangle 19"/>
          <p:cNvSpPr/>
          <p:nvPr/>
        </p:nvSpPr>
        <p:spPr bwMode="auto">
          <a:xfrm>
            <a:off x="467184" y="2583060"/>
            <a:ext cx="9894081" cy="867675"/>
          </a:xfrm>
          <a:prstGeom prst="rect">
            <a:avLst/>
          </a:prstGeom>
          <a:solidFill>
            <a:schemeClr val="bg1">
              <a:alpha val="60000"/>
            </a:schemeClr>
          </a:solidFill>
          <a:ln w="25400" cap="flat" cmpd="sng" algn="ctr">
            <a:noFill/>
            <a:prstDash val="solid"/>
            <a:headEnd type="none" w="med" len="med"/>
            <a:tailEnd type="none" w="med" len="med"/>
          </a:ln>
          <a:effectLst/>
        </p:spPr>
        <p:txBody>
          <a:bodyPr vert="horz" wrap="square" lIns="373041" tIns="91427" rIns="91423" bIns="91427" numCol="1" rtlCol="0" anchor="ctr" anchorCtr="0" compatLnSpc="1">
            <a:prstTxWarp prst="textNoShape">
              <a:avLst/>
            </a:prstTxWarp>
          </a:bodyPr>
          <a:lstStyle/>
          <a:p>
            <a:pPr defTabSz="932289"/>
            <a:endParaRPr lang="en-US" sz="2000" dirty="0">
              <a:gradFill>
                <a:gsLst>
                  <a:gs pos="14679">
                    <a:srgbClr val="FFFFFF"/>
                  </a:gs>
                  <a:gs pos="38000">
                    <a:srgbClr val="FFFFFF"/>
                  </a:gs>
                </a:gsLst>
                <a:lin ang="5400000" scaled="1"/>
              </a:gradFill>
            </a:endParaRPr>
          </a:p>
        </p:txBody>
      </p:sp>
      <p:sp>
        <p:nvSpPr>
          <p:cNvPr id="22" name="Rectangle 21"/>
          <p:cNvSpPr/>
          <p:nvPr/>
        </p:nvSpPr>
        <p:spPr>
          <a:xfrm>
            <a:off x="2815339" y="2705893"/>
            <a:ext cx="3723615" cy="622008"/>
          </a:xfrm>
          <a:prstGeom prst="rect">
            <a:avLst/>
          </a:prstGeom>
        </p:spPr>
        <p:txBody>
          <a:bodyPr wrap="square" lIns="186521" tIns="93260">
            <a:spAutoFit/>
          </a:bodyPr>
          <a:lstStyle/>
          <a:p>
            <a:pPr marL="0" lvl="1" defTabSz="932289">
              <a:lnSpc>
                <a:spcPct val="90000"/>
              </a:lnSpc>
              <a:spcAft>
                <a:spcPts val="340"/>
              </a:spcAft>
              <a:defRPr/>
            </a:pPr>
            <a:r>
              <a:rPr lang="en-US" sz="1600" dirty="0">
                <a:gradFill>
                  <a:gsLst>
                    <a:gs pos="14679">
                      <a:srgbClr val="FFFFFF"/>
                    </a:gs>
                    <a:gs pos="38000">
                      <a:srgbClr val="FFFFFF"/>
                    </a:gs>
                  </a:gsLst>
                  <a:lin ang="5400000" scaled="1"/>
                </a:gradFill>
                <a:cs typeface="Segoe UI" panose="020B0502040204020203" pitchFamily="34" charset="0"/>
              </a:rPr>
              <a:t>Windows Store, WPF, Windows Forms, </a:t>
            </a:r>
          </a:p>
          <a:p>
            <a:pPr marL="0" lvl="1" defTabSz="932289">
              <a:lnSpc>
                <a:spcPct val="90000"/>
              </a:lnSpc>
              <a:spcAft>
                <a:spcPts val="340"/>
              </a:spcAft>
              <a:defRPr/>
            </a:pPr>
            <a:r>
              <a:rPr lang="en-US" sz="1600" dirty="0">
                <a:gradFill>
                  <a:gsLst>
                    <a:gs pos="14679">
                      <a:srgbClr val="FFFFFF"/>
                    </a:gs>
                    <a:gs pos="38000">
                      <a:srgbClr val="FFFFFF"/>
                    </a:gs>
                  </a:gsLst>
                  <a:lin ang="5400000" scaled="1"/>
                </a:gradFill>
                <a:cs typeface="Segoe UI" panose="020B0502040204020203" pitchFamily="34" charset="0"/>
              </a:rPr>
              <a:t>Console apps and related libraries.</a:t>
            </a:r>
          </a:p>
        </p:txBody>
      </p:sp>
      <p:sp>
        <p:nvSpPr>
          <p:cNvPr id="27" name="Rectangle 26"/>
          <p:cNvSpPr/>
          <p:nvPr/>
        </p:nvSpPr>
        <p:spPr>
          <a:xfrm>
            <a:off x="6637051" y="2595094"/>
            <a:ext cx="3724214" cy="843607"/>
          </a:xfrm>
          <a:prstGeom prst="rect">
            <a:avLst/>
          </a:prstGeom>
        </p:spPr>
        <p:txBody>
          <a:bodyPr wrap="square" lIns="186521" tIns="93260">
            <a:spAutoFit/>
          </a:bodyPr>
          <a:lstStyle/>
          <a:p>
            <a:pPr marL="0" lvl="1" defTabSz="932289">
              <a:lnSpc>
                <a:spcPct val="90000"/>
              </a:lnSpc>
              <a:spcAft>
                <a:spcPts val="340"/>
              </a:spcAft>
              <a:defRPr/>
            </a:pPr>
            <a:r>
              <a:rPr lang="en-US" sz="1600" dirty="0" smtClean="0">
                <a:gradFill>
                  <a:gsLst>
                    <a:gs pos="14679">
                      <a:srgbClr val="FFFFFF"/>
                    </a:gs>
                    <a:gs pos="38000">
                      <a:srgbClr val="FFFFFF"/>
                    </a:gs>
                  </a:gsLst>
                  <a:lin ang="5400000" scaled="1"/>
                </a:gradFill>
                <a:cs typeface="Segoe UI" panose="020B0502040204020203" pitchFamily="34" charset="0"/>
              </a:rPr>
              <a:t>ASP.NET vNext: </a:t>
            </a:r>
            <a:r>
              <a:rPr lang="en-US" sz="1600" dirty="0">
                <a:gradFill>
                  <a:gsLst>
                    <a:gs pos="14679">
                      <a:srgbClr val="FFFFFF"/>
                    </a:gs>
                    <a:gs pos="38000">
                      <a:srgbClr val="FFFFFF"/>
                    </a:gs>
                  </a:gsLst>
                  <a:lin ang="5400000" scaled="1"/>
                </a:gradFill>
                <a:cs typeface="Segoe UI" panose="020B0502040204020203" pitchFamily="34" charset="0"/>
              </a:rPr>
              <a:t>Web Forms, MVC, </a:t>
            </a:r>
            <a:r>
              <a:rPr lang="en-US" sz="1600" dirty="0" smtClean="0">
                <a:gradFill>
                  <a:gsLst>
                    <a:gs pos="14679">
                      <a:srgbClr val="FFFFFF"/>
                    </a:gs>
                    <a:gs pos="38000">
                      <a:srgbClr val="FFFFFF"/>
                    </a:gs>
                  </a:gsLst>
                  <a:lin ang="5400000" scaled="1"/>
                </a:gradFill>
                <a:cs typeface="Segoe UI" panose="020B0502040204020203" pitchFamily="34" charset="0"/>
              </a:rPr>
              <a:t>Web </a:t>
            </a:r>
            <a:r>
              <a:rPr lang="en-US" sz="1600" dirty="0">
                <a:gradFill>
                  <a:gsLst>
                    <a:gs pos="14679">
                      <a:srgbClr val="FFFFFF"/>
                    </a:gs>
                    <a:gs pos="38000">
                      <a:srgbClr val="FFFFFF"/>
                    </a:gs>
                  </a:gsLst>
                  <a:lin ang="5400000" scaled="1"/>
                </a:gradFill>
                <a:cs typeface="Segoe UI" panose="020B0502040204020203" pitchFamily="34" charset="0"/>
              </a:rPr>
              <a:t>Pages, </a:t>
            </a:r>
            <a:r>
              <a:rPr lang="en-US" sz="1600" dirty="0" smtClean="0">
                <a:gradFill>
                  <a:gsLst>
                    <a:gs pos="14679">
                      <a:srgbClr val="FFFFFF"/>
                    </a:gs>
                    <a:gs pos="38000">
                      <a:srgbClr val="FFFFFF"/>
                    </a:gs>
                  </a:gsLst>
                  <a:lin ang="5400000" scaled="1"/>
                </a:gradFill>
                <a:cs typeface="Segoe UI" panose="020B0502040204020203" pitchFamily="34" charset="0"/>
              </a:rPr>
              <a:t>Web </a:t>
            </a:r>
            <a:r>
              <a:rPr lang="en-US" sz="1600" dirty="0">
                <a:gradFill>
                  <a:gsLst>
                    <a:gs pos="14679">
                      <a:srgbClr val="FFFFFF"/>
                    </a:gs>
                    <a:gs pos="38000">
                      <a:srgbClr val="FFFFFF"/>
                    </a:gs>
                  </a:gsLst>
                  <a:lin ang="5400000" scaled="1"/>
                </a:gradFill>
                <a:cs typeface="Segoe UI" panose="020B0502040204020203" pitchFamily="34" charset="0"/>
              </a:rPr>
              <a:t>API, SignalR</a:t>
            </a:r>
          </a:p>
          <a:p>
            <a:pPr marL="0" lvl="1" defTabSz="932289">
              <a:lnSpc>
                <a:spcPct val="90000"/>
              </a:lnSpc>
              <a:spcAft>
                <a:spcPts val="340"/>
              </a:spcAft>
              <a:defRPr/>
            </a:pPr>
            <a:r>
              <a:rPr lang="en-US" sz="1600" dirty="0">
                <a:gradFill>
                  <a:gsLst>
                    <a:gs pos="14679">
                      <a:srgbClr val="FFFFFF"/>
                    </a:gs>
                    <a:gs pos="38000">
                      <a:srgbClr val="FFFFFF"/>
                    </a:gs>
                  </a:gsLst>
                  <a:lin ang="5400000" scaled="1"/>
                </a:gradFill>
                <a:cs typeface="Segoe UI" panose="020B0502040204020203" pitchFamily="34" charset="0"/>
              </a:rPr>
              <a:t>WCF</a:t>
            </a:r>
          </a:p>
        </p:txBody>
      </p:sp>
      <p:grpSp>
        <p:nvGrpSpPr>
          <p:cNvPr id="49" name="Group 48"/>
          <p:cNvGrpSpPr/>
          <p:nvPr/>
        </p:nvGrpSpPr>
        <p:grpSpPr>
          <a:xfrm>
            <a:off x="3017422" y="1690125"/>
            <a:ext cx="2781148" cy="769064"/>
            <a:chOff x="3017422" y="1690125"/>
            <a:chExt cx="2781148" cy="769064"/>
          </a:xfrm>
        </p:grpSpPr>
        <p:grpSp>
          <p:nvGrpSpPr>
            <p:cNvPr id="48" name="Group 47"/>
            <p:cNvGrpSpPr/>
            <p:nvPr/>
          </p:nvGrpSpPr>
          <p:grpSpPr>
            <a:xfrm>
              <a:off x="3017422" y="1690125"/>
              <a:ext cx="749787" cy="769064"/>
              <a:chOff x="3017422" y="1690125"/>
              <a:chExt cx="749787" cy="769064"/>
            </a:xfrm>
          </p:grpSpPr>
          <p:grpSp>
            <p:nvGrpSpPr>
              <p:cNvPr id="50" name="Group 49"/>
              <p:cNvGrpSpPr>
                <a:grpSpLocks noChangeAspect="1"/>
              </p:cNvGrpSpPr>
              <p:nvPr/>
            </p:nvGrpSpPr>
            <p:grpSpPr>
              <a:xfrm>
                <a:off x="3189749" y="1829689"/>
                <a:ext cx="405135" cy="489938"/>
                <a:chOff x="5629324" y="1943735"/>
                <a:chExt cx="361650" cy="424795"/>
              </a:xfrm>
              <a:solidFill>
                <a:schemeClr val="tx1"/>
              </a:solidFill>
            </p:grpSpPr>
            <p:sp>
              <p:nvSpPr>
                <p:cNvPr id="11" name="Freeform 626"/>
                <p:cNvSpPr>
                  <a:spLocks noChangeAspect="1" noEditPoints="1"/>
                </p:cNvSpPr>
                <p:nvPr/>
              </p:nvSpPr>
              <p:spPr bwMode="auto">
                <a:xfrm>
                  <a:off x="5629324" y="2131516"/>
                  <a:ext cx="361650" cy="2370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grpFill/>
                <a:ln>
                  <a:noFill/>
                </a:ln>
                <a:extLst/>
              </p:spPr>
              <p:txBody>
                <a:bodyPr vert="horz" wrap="square" lIns="93260" tIns="46630" rIns="93260" bIns="46630" numCol="1" anchor="t" anchorCtr="0" compatLnSpc="1">
                  <a:prstTxWarp prst="textNoShape">
                    <a:avLst/>
                  </a:prstTxWarp>
                </a:bodyPr>
                <a:lstStyle/>
                <a:p>
                  <a:pPr defTabSz="932559">
                    <a:defRPr/>
                  </a:pPr>
                  <a:endParaRPr lang="en-US" sz="1122" kern="0">
                    <a:gradFill>
                      <a:gsLst>
                        <a:gs pos="14679">
                          <a:srgbClr val="FFFFFF"/>
                        </a:gs>
                        <a:gs pos="38000">
                          <a:srgbClr val="FFFFFF"/>
                        </a:gs>
                      </a:gsLst>
                      <a:lin ang="5400000" scaled="1"/>
                    </a:gradFill>
                  </a:endParaRPr>
                </a:p>
              </p:txBody>
            </p:sp>
            <p:sp>
              <p:nvSpPr>
                <p:cNvPr id="12" name="Rounded Rectangle 6"/>
                <p:cNvSpPr>
                  <a:spLocks noChangeAspect="1"/>
                </p:cNvSpPr>
                <p:nvPr/>
              </p:nvSpPr>
              <p:spPr bwMode="black">
                <a:xfrm rot="16200000">
                  <a:off x="5800120" y="1903594"/>
                  <a:ext cx="143147" cy="22767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1970" rIns="83940" bIns="41970" numCol="1" rtlCol="0" anchor="ctr" anchorCtr="0" compatLnSpc="1">
                  <a:prstTxWarp prst="textNoShape">
                    <a:avLst/>
                  </a:prstTxWarp>
                </a:bodyPr>
                <a:lstStyle/>
                <a:p>
                  <a:pPr algn="ctr" defTabSz="755481"/>
                  <a:endParaRPr lang="en-US" sz="1836" spc="-124" dirty="0">
                    <a:gradFill>
                      <a:gsLst>
                        <a:gs pos="14679">
                          <a:srgbClr val="FFFFFF"/>
                        </a:gs>
                        <a:gs pos="38000">
                          <a:srgbClr val="FFFFFF"/>
                        </a:gs>
                      </a:gsLst>
                      <a:lin ang="5400000" scaled="1"/>
                    </a:gradFill>
                  </a:endParaRPr>
                </a:p>
              </p:txBody>
            </p:sp>
            <p:sp>
              <p:nvSpPr>
                <p:cNvPr id="13" name="Freeform 138"/>
                <p:cNvSpPr>
                  <a:spLocks noChangeAspect="1" noEditPoints="1"/>
                </p:cNvSpPr>
                <p:nvPr/>
              </p:nvSpPr>
              <p:spPr bwMode="auto">
                <a:xfrm>
                  <a:off x="5654435" y="1943735"/>
                  <a:ext cx="74991" cy="145272"/>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grpFill/>
                <a:ln>
                  <a:noFill/>
                </a:ln>
              </p:spPr>
              <p:txBody>
                <a:bodyPr vert="horz" wrap="square" lIns="93260" tIns="46630" rIns="93260" bIns="46630" numCol="1" anchor="t" anchorCtr="0" compatLnSpc="1">
                  <a:prstTxWarp prst="textNoShape">
                    <a:avLst/>
                  </a:prstTxWarp>
                </a:bodyPr>
                <a:lstStyle/>
                <a:p>
                  <a:pPr defTabSz="932559"/>
                  <a:endParaRPr lang="en-US" sz="1836">
                    <a:gradFill>
                      <a:gsLst>
                        <a:gs pos="14679">
                          <a:srgbClr val="FFFFFF"/>
                        </a:gs>
                        <a:gs pos="38000">
                          <a:srgbClr val="FFFFFF"/>
                        </a:gs>
                      </a:gsLst>
                      <a:lin ang="5400000" scaled="1"/>
                    </a:gradFill>
                  </a:endParaRPr>
                </a:p>
              </p:txBody>
            </p:sp>
          </p:grpSp>
          <p:sp>
            <p:nvSpPr>
              <p:cNvPr id="45" name="Oval 44"/>
              <p:cNvSpPr/>
              <p:nvPr/>
            </p:nvSpPr>
            <p:spPr bwMode="auto">
              <a:xfrm>
                <a:off x="3017422" y="1690125"/>
                <a:ext cx="749787" cy="769064"/>
              </a:xfrm>
              <a:prstGeom prst="ellipse">
                <a:avLst/>
              </a:pr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lnSpc>
                    <a:spcPct val="90000"/>
                  </a:lnSpc>
                  <a:spcBef>
                    <a:spcPct val="0"/>
                  </a:spcBef>
                  <a:spcAft>
                    <a:spcPct val="0"/>
                  </a:spcAft>
                </a:pPr>
                <a:endParaRPr lang="en-US" sz="2040" spc="-51" dirty="0">
                  <a:gradFill>
                    <a:gsLst>
                      <a:gs pos="14679">
                        <a:srgbClr val="FFFFFF"/>
                      </a:gs>
                      <a:gs pos="38000">
                        <a:srgbClr val="FFFFFF"/>
                      </a:gs>
                    </a:gsLst>
                    <a:lin ang="5400000" scaled="1"/>
                  </a:gradFill>
                </a:endParaRPr>
              </a:p>
            </p:txBody>
          </p:sp>
        </p:grpSp>
        <p:sp>
          <p:nvSpPr>
            <p:cNvPr id="7" name="Rectangle 6"/>
            <p:cNvSpPr/>
            <p:nvPr/>
          </p:nvSpPr>
          <p:spPr>
            <a:xfrm>
              <a:off x="3946781" y="1754842"/>
              <a:ext cx="1851789" cy="523220"/>
            </a:xfrm>
            <a:prstGeom prst="rect">
              <a:avLst/>
            </a:prstGeom>
          </p:spPr>
          <p:txBody>
            <a:bodyPr wrap="none">
              <a:spAutoFit/>
            </a:bodyPr>
            <a:lstStyle/>
            <a:p>
              <a:pPr defTabSz="932289"/>
              <a:r>
                <a:rPr lang="en-US" sz="2700" dirty="0">
                  <a:gradFill>
                    <a:gsLst>
                      <a:gs pos="14679">
                        <a:srgbClr val="FFFFFF"/>
                      </a:gs>
                      <a:gs pos="38000">
                        <a:srgbClr val="FFFFFF"/>
                      </a:gs>
                    </a:gsLst>
                    <a:lin ang="5400000" scaled="1"/>
                  </a:gradFill>
                  <a:latin typeface="Segoe UI Light"/>
                </a:rPr>
                <a:t>Client apps</a:t>
              </a:r>
            </a:p>
          </p:txBody>
        </p:sp>
      </p:grpSp>
      <p:sp>
        <p:nvSpPr>
          <p:cNvPr id="28" name="Rectangle 27"/>
          <p:cNvSpPr/>
          <p:nvPr/>
        </p:nvSpPr>
        <p:spPr bwMode="auto">
          <a:xfrm>
            <a:off x="2815339" y="5200678"/>
            <a:ext cx="7545926" cy="1268384"/>
          </a:xfrm>
          <a:prstGeom prst="rect">
            <a:avLst/>
          </a:prstGeom>
          <a:solidFill>
            <a:srgbClr val="68217A"/>
          </a:solidFill>
          <a:ln w="25400" cap="flat" cmpd="sng" algn="ctr">
            <a:noFill/>
            <a:prstDash val="solid"/>
            <a:headEnd type="none" w="med" len="med"/>
            <a:tailEnd type="none" w="med" len="med"/>
          </a:ln>
          <a:effectLst/>
        </p:spPr>
        <p:txBody>
          <a:bodyPr vert="horz" wrap="square" lIns="746083" tIns="45690" rIns="91374" bIns="73099" numCol="1" rtlCol="0" anchor="t" anchorCtr="0" compatLnSpc="1">
            <a:prstTxWarp prst="textNoShape">
              <a:avLst/>
            </a:prstTxWarp>
          </a:bodyPr>
          <a:lstStyle/>
          <a:p>
            <a:pPr defTabSz="932289"/>
            <a:endParaRPr lang="en-US" sz="2448" dirty="0">
              <a:gradFill>
                <a:gsLst>
                  <a:gs pos="14679">
                    <a:srgbClr val="FFFFFF"/>
                  </a:gs>
                  <a:gs pos="38000">
                    <a:srgbClr val="FFFFFF"/>
                  </a:gs>
                </a:gsLst>
                <a:lin ang="5400000" scaled="1"/>
              </a:gradFill>
              <a:latin typeface="Segoe UI Light"/>
            </a:endParaRPr>
          </a:p>
        </p:txBody>
      </p:sp>
      <p:grpSp>
        <p:nvGrpSpPr>
          <p:cNvPr id="54" name="Group 53"/>
          <p:cNvGrpSpPr/>
          <p:nvPr/>
        </p:nvGrpSpPr>
        <p:grpSpPr>
          <a:xfrm>
            <a:off x="3631207" y="5667863"/>
            <a:ext cx="1944568" cy="724999"/>
            <a:chOff x="3631207" y="5667863"/>
            <a:chExt cx="1944568" cy="724999"/>
          </a:xfrm>
        </p:grpSpPr>
        <p:sp>
          <p:nvSpPr>
            <p:cNvPr id="37" name="Rectangle 36"/>
            <p:cNvSpPr/>
            <p:nvPr/>
          </p:nvSpPr>
          <p:spPr>
            <a:xfrm>
              <a:off x="3631207" y="5913636"/>
              <a:ext cx="1944568" cy="479226"/>
            </a:xfrm>
            <a:prstGeom prst="rect">
              <a:avLst/>
            </a:prstGeom>
          </p:spPr>
          <p:txBody>
            <a:bodyPr wrap="none">
              <a:spAutoFit/>
            </a:bodyPr>
            <a:lstStyle/>
            <a:p>
              <a:pPr marL="0" lvl="1" defTabSz="932289">
                <a:lnSpc>
                  <a:spcPct val="90000"/>
                </a:lnSpc>
                <a:spcAft>
                  <a:spcPts val="340"/>
                </a:spcAft>
                <a:defRPr/>
              </a:pPr>
              <a:r>
                <a:rPr lang="en-US" sz="1224" dirty="0">
                  <a:solidFill>
                    <a:srgbClr val="FFFFFF"/>
                  </a:solidFill>
                  <a:latin typeface="Segoe UI Light"/>
                </a:rPr>
                <a:t>Next gen JIT </a:t>
              </a:r>
              <a:r>
                <a:rPr lang="en-US" sz="1071" dirty="0">
                  <a:solidFill>
                    <a:srgbClr val="FFFFFF"/>
                  </a:solidFill>
                  <a:latin typeface="Segoe UI Light"/>
                </a:rPr>
                <a:t>(“RyuJIT”)</a:t>
              </a:r>
            </a:p>
            <a:p>
              <a:pPr marL="0" lvl="1" defTabSz="932289">
                <a:lnSpc>
                  <a:spcPct val="90000"/>
                </a:lnSpc>
                <a:spcAft>
                  <a:spcPts val="340"/>
                </a:spcAft>
                <a:defRPr/>
              </a:pPr>
              <a:r>
                <a:rPr lang="en-US" sz="1224" dirty="0">
                  <a:solidFill>
                    <a:srgbClr val="FFFFFF"/>
                  </a:solidFill>
                  <a:latin typeface="Segoe UI Light"/>
                </a:rPr>
                <a:t>SIMD (Data Parallelization)</a:t>
              </a:r>
            </a:p>
          </p:txBody>
        </p:sp>
        <p:sp>
          <p:nvSpPr>
            <p:cNvPr id="38" name="Rectangle 37"/>
            <p:cNvSpPr/>
            <p:nvPr/>
          </p:nvSpPr>
          <p:spPr>
            <a:xfrm>
              <a:off x="3631207" y="5667863"/>
              <a:ext cx="1033054" cy="324695"/>
            </a:xfrm>
            <a:prstGeom prst="rect">
              <a:avLst/>
            </a:prstGeom>
          </p:spPr>
          <p:txBody>
            <a:bodyPr wrap="square">
              <a:spAutoFit/>
            </a:bodyPr>
            <a:lstStyle/>
            <a:p>
              <a:pPr marL="0" lvl="1" defTabSz="932289">
                <a:lnSpc>
                  <a:spcPct val="90000"/>
                </a:lnSpc>
                <a:spcAft>
                  <a:spcPts val="340"/>
                </a:spcAft>
                <a:defRPr/>
              </a:pPr>
              <a:r>
                <a:rPr lang="en-US" sz="1632" b="1" dirty="0">
                  <a:solidFill>
                    <a:srgbClr val="FFFFFF"/>
                  </a:solidFill>
                </a:rPr>
                <a:t>Runtime</a:t>
              </a:r>
            </a:p>
          </p:txBody>
        </p:sp>
      </p:grpSp>
      <p:grpSp>
        <p:nvGrpSpPr>
          <p:cNvPr id="53" name="Group 52"/>
          <p:cNvGrpSpPr/>
          <p:nvPr/>
        </p:nvGrpSpPr>
        <p:grpSpPr>
          <a:xfrm>
            <a:off x="5954092" y="5667863"/>
            <a:ext cx="2354146" cy="724999"/>
            <a:chOff x="5954092" y="5667863"/>
            <a:chExt cx="2354146" cy="724999"/>
          </a:xfrm>
        </p:grpSpPr>
        <p:sp>
          <p:nvSpPr>
            <p:cNvPr id="39" name="Rectangle 38"/>
            <p:cNvSpPr/>
            <p:nvPr/>
          </p:nvSpPr>
          <p:spPr>
            <a:xfrm>
              <a:off x="5954092" y="5667863"/>
              <a:ext cx="1164581" cy="318357"/>
            </a:xfrm>
            <a:prstGeom prst="rect">
              <a:avLst/>
            </a:prstGeom>
          </p:spPr>
          <p:txBody>
            <a:bodyPr wrap="square">
              <a:spAutoFit/>
            </a:bodyPr>
            <a:lstStyle/>
            <a:p>
              <a:pPr marL="0" lvl="1" defTabSz="932289">
                <a:lnSpc>
                  <a:spcPct val="90000"/>
                </a:lnSpc>
                <a:spcAft>
                  <a:spcPts val="340"/>
                </a:spcAft>
                <a:defRPr/>
              </a:pPr>
              <a:r>
                <a:rPr lang="en-US" sz="1632" b="1" dirty="0">
                  <a:solidFill>
                    <a:srgbClr val="FFFFFF"/>
                  </a:solidFill>
                </a:rPr>
                <a:t>Compilers</a:t>
              </a:r>
            </a:p>
          </p:txBody>
        </p:sp>
        <p:sp>
          <p:nvSpPr>
            <p:cNvPr id="43" name="Rectangle 42"/>
            <p:cNvSpPr/>
            <p:nvPr/>
          </p:nvSpPr>
          <p:spPr>
            <a:xfrm>
              <a:off x="5954092" y="5913636"/>
              <a:ext cx="2354146" cy="479226"/>
            </a:xfrm>
            <a:prstGeom prst="rect">
              <a:avLst/>
            </a:prstGeom>
          </p:spPr>
          <p:txBody>
            <a:bodyPr wrap="none">
              <a:spAutoFit/>
            </a:bodyPr>
            <a:lstStyle/>
            <a:p>
              <a:pPr marL="0" lvl="1" defTabSz="932289">
                <a:lnSpc>
                  <a:spcPct val="90000"/>
                </a:lnSpc>
                <a:spcAft>
                  <a:spcPts val="340"/>
                </a:spcAft>
              </a:pPr>
              <a:r>
                <a:rPr lang="en-US" sz="1224" dirty="0">
                  <a:solidFill>
                    <a:srgbClr val="FFFFFF"/>
                  </a:solidFill>
                  <a:latin typeface="Segoe UI Light"/>
                </a:rPr>
                <a:t>.NET Compiler Platform </a:t>
              </a:r>
              <a:r>
                <a:rPr lang="en-US" sz="1071" dirty="0">
                  <a:solidFill>
                    <a:srgbClr val="FFFFFF"/>
                  </a:solidFill>
                  <a:latin typeface="Segoe UI Light"/>
                </a:rPr>
                <a:t>(“Roslyn”)</a:t>
              </a:r>
            </a:p>
            <a:p>
              <a:pPr marL="0" lvl="1" defTabSz="932289">
                <a:lnSpc>
                  <a:spcPct val="90000"/>
                </a:lnSpc>
                <a:spcAft>
                  <a:spcPts val="340"/>
                </a:spcAft>
              </a:pPr>
              <a:r>
                <a:rPr lang="en-US" sz="1224" dirty="0">
                  <a:solidFill>
                    <a:srgbClr val="FFFFFF"/>
                  </a:solidFill>
                  <a:latin typeface="Segoe UI Light"/>
                </a:rPr>
                <a:t>Languages innovation</a:t>
              </a:r>
            </a:p>
          </p:txBody>
        </p:sp>
      </p:grpSp>
      <p:grpSp>
        <p:nvGrpSpPr>
          <p:cNvPr id="52" name="Group 51"/>
          <p:cNvGrpSpPr/>
          <p:nvPr/>
        </p:nvGrpSpPr>
        <p:grpSpPr>
          <a:xfrm>
            <a:off x="8627482" y="5667863"/>
            <a:ext cx="1334417" cy="724999"/>
            <a:chOff x="8627482" y="5667863"/>
            <a:chExt cx="1334417" cy="724999"/>
          </a:xfrm>
        </p:grpSpPr>
        <p:sp>
          <p:nvSpPr>
            <p:cNvPr id="44" name="Rectangle 43"/>
            <p:cNvSpPr/>
            <p:nvPr/>
          </p:nvSpPr>
          <p:spPr>
            <a:xfrm>
              <a:off x="8627482" y="5913636"/>
              <a:ext cx="1334417" cy="479226"/>
            </a:xfrm>
            <a:prstGeom prst="rect">
              <a:avLst/>
            </a:prstGeom>
          </p:spPr>
          <p:txBody>
            <a:bodyPr wrap="none">
              <a:spAutoFit/>
            </a:bodyPr>
            <a:lstStyle/>
            <a:p>
              <a:pPr marL="0" lvl="1" defTabSz="932289">
                <a:lnSpc>
                  <a:spcPct val="90000"/>
                </a:lnSpc>
                <a:spcAft>
                  <a:spcPts val="340"/>
                </a:spcAft>
                <a:defRPr/>
              </a:pPr>
              <a:r>
                <a:rPr lang="en-US" sz="1224" dirty="0">
                  <a:solidFill>
                    <a:srgbClr val="FFFFFF"/>
                  </a:solidFill>
                  <a:latin typeface="Segoe UI Light"/>
                </a:rPr>
                <a:t>BCL and PCL</a:t>
              </a:r>
            </a:p>
            <a:p>
              <a:pPr marL="0" lvl="1" defTabSz="932289">
                <a:lnSpc>
                  <a:spcPct val="90000"/>
                </a:lnSpc>
                <a:spcAft>
                  <a:spcPts val="340"/>
                </a:spcAft>
                <a:defRPr/>
              </a:pPr>
              <a:r>
                <a:rPr lang="en-US" sz="1224" dirty="0">
                  <a:solidFill>
                    <a:srgbClr val="FFFFFF"/>
                  </a:solidFill>
                  <a:latin typeface="Segoe UI Light"/>
                </a:rPr>
                <a:t>Entity Framework</a:t>
              </a:r>
            </a:p>
          </p:txBody>
        </p:sp>
        <p:sp>
          <p:nvSpPr>
            <p:cNvPr id="46" name="Rectangle 45"/>
            <p:cNvSpPr/>
            <p:nvPr/>
          </p:nvSpPr>
          <p:spPr>
            <a:xfrm>
              <a:off x="8627482" y="5667863"/>
              <a:ext cx="1033054" cy="318357"/>
            </a:xfrm>
            <a:prstGeom prst="rect">
              <a:avLst/>
            </a:prstGeom>
          </p:spPr>
          <p:txBody>
            <a:bodyPr wrap="square">
              <a:spAutoFit/>
            </a:bodyPr>
            <a:lstStyle/>
            <a:p>
              <a:pPr marL="0" lvl="1" defTabSz="932289">
                <a:lnSpc>
                  <a:spcPct val="90000"/>
                </a:lnSpc>
                <a:spcAft>
                  <a:spcPts val="340"/>
                </a:spcAft>
                <a:defRPr/>
              </a:pPr>
              <a:r>
                <a:rPr lang="en-US" sz="1632" b="1" dirty="0">
                  <a:solidFill>
                    <a:srgbClr val="FFFFFF"/>
                  </a:solidFill>
                </a:rPr>
                <a:t>Libraries</a:t>
              </a:r>
            </a:p>
          </p:txBody>
        </p:sp>
      </p:grpSp>
      <p:grpSp>
        <p:nvGrpSpPr>
          <p:cNvPr id="55" name="Group 54"/>
          <p:cNvGrpSpPr/>
          <p:nvPr/>
        </p:nvGrpSpPr>
        <p:grpSpPr>
          <a:xfrm>
            <a:off x="2941637" y="5214201"/>
            <a:ext cx="2052004" cy="523220"/>
            <a:chOff x="2941637" y="5214201"/>
            <a:chExt cx="2052004" cy="523220"/>
          </a:xfrm>
        </p:grpSpPr>
        <p:grpSp>
          <p:nvGrpSpPr>
            <p:cNvPr id="33" name="Group 32"/>
            <p:cNvGrpSpPr/>
            <p:nvPr/>
          </p:nvGrpSpPr>
          <p:grpSpPr>
            <a:xfrm>
              <a:off x="2941637" y="5301944"/>
              <a:ext cx="402453" cy="328918"/>
              <a:chOff x="9061629" y="5706715"/>
              <a:chExt cx="380421" cy="310912"/>
            </a:xfrm>
          </p:grpSpPr>
          <p:sp>
            <p:nvSpPr>
              <p:cNvPr id="34"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024"/>
                <a:endParaRPr lang="en-US" sz="1632">
                  <a:gradFill>
                    <a:gsLst>
                      <a:gs pos="14679">
                        <a:srgbClr val="FFFFFF"/>
                      </a:gs>
                      <a:gs pos="38000">
                        <a:srgbClr val="FFFFFF"/>
                      </a:gs>
                    </a:gsLst>
                    <a:lin ang="5400000" scaled="1"/>
                  </a:gradFill>
                  <a:latin typeface="Segoe UI Light"/>
                </a:endParaRPr>
              </a:p>
            </p:txBody>
          </p:sp>
          <p:sp>
            <p:nvSpPr>
              <p:cNvPr id="35"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024"/>
                <a:endParaRPr lang="en-US" sz="1632">
                  <a:gradFill>
                    <a:gsLst>
                      <a:gs pos="14679">
                        <a:srgbClr val="FFFFFF"/>
                      </a:gs>
                      <a:gs pos="38000">
                        <a:srgbClr val="FFFFFF"/>
                      </a:gs>
                    </a:gsLst>
                    <a:lin ang="5400000" scaled="1"/>
                  </a:gradFill>
                  <a:latin typeface="Segoe UI Light"/>
                </a:endParaRPr>
              </a:p>
            </p:txBody>
          </p:sp>
          <p:sp>
            <p:nvSpPr>
              <p:cNvPr id="36"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51024"/>
                <a:endParaRPr lang="en-US" sz="1632">
                  <a:gradFill>
                    <a:gsLst>
                      <a:gs pos="14679">
                        <a:srgbClr val="FFFFFF"/>
                      </a:gs>
                      <a:gs pos="38000">
                        <a:srgbClr val="FFFFFF"/>
                      </a:gs>
                    </a:gsLst>
                    <a:lin ang="5400000" scaled="1"/>
                  </a:gradFill>
                  <a:latin typeface="Segoe UI Light"/>
                </a:endParaRPr>
              </a:p>
            </p:txBody>
          </p:sp>
        </p:grpSp>
        <p:sp>
          <p:nvSpPr>
            <p:cNvPr id="9" name="Rectangle 8"/>
            <p:cNvSpPr/>
            <p:nvPr/>
          </p:nvSpPr>
          <p:spPr>
            <a:xfrm>
              <a:off x="3399935" y="5214201"/>
              <a:ext cx="1593706" cy="523220"/>
            </a:xfrm>
            <a:prstGeom prst="rect">
              <a:avLst/>
            </a:prstGeom>
          </p:spPr>
          <p:txBody>
            <a:bodyPr wrap="none">
              <a:spAutoFit/>
            </a:bodyPr>
            <a:lstStyle/>
            <a:p>
              <a:pPr defTabSz="932289"/>
              <a:r>
                <a:rPr lang="en-US" sz="2800" dirty="0">
                  <a:gradFill>
                    <a:gsLst>
                      <a:gs pos="14679">
                        <a:srgbClr val="FFFFFF"/>
                      </a:gs>
                      <a:gs pos="38000">
                        <a:srgbClr val="FFFFFF"/>
                      </a:gs>
                    </a:gsLst>
                    <a:lin ang="5400000" scaled="1"/>
                  </a:gradFill>
                  <a:latin typeface="Segoe UI Light"/>
                </a:rPr>
                <a:t>Common</a:t>
              </a:r>
            </a:p>
          </p:txBody>
        </p:sp>
      </p:grpSp>
      <p:sp>
        <p:nvSpPr>
          <p:cNvPr id="40" name="Rectangle 39"/>
          <p:cNvSpPr/>
          <p:nvPr/>
        </p:nvSpPr>
        <p:spPr bwMode="auto">
          <a:xfrm>
            <a:off x="10643286" y="1529591"/>
            <a:ext cx="1516155" cy="4925942"/>
          </a:xfrm>
          <a:prstGeom prst="rect">
            <a:avLst/>
          </a:prstGeom>
          <a:solidFill>
            <a:schemeClr val="tx1"/>
          </a:solidFill>
          <a:ln w="25400" cap="flat" cmpd="sng" algn="ctr">
            <a:noFill/>
            <a:prstDash val="solid"/>
            <a:headEnd type="none" w="med" len="med"/>
            <a:tailEnd type="none" w="med" len="med"/>
          </a:ln>
          <a:effectLst/>
        </p:spPr>
        <p:txBody>
          <a:bodyPr vert="horz" wrap="square" lIns="91386" tIns="45696" rIns="91386" bIns="73109" numCol="1" rtlCol="0" anchor="ctr" anchorCtr="0" compatLnSpc="1">
            <a:prstTxWarp prst="textNoShape">
              <a:avLst/>
            </a:prstTxWarp>
          </a:bodyPr>
          <a:lstStyle/>
          <a:p>
            <a:pPr defTabSz="932468"/>
            <a:endParaRPr lang="en-US" dirty="0" err="1">
              <a:solidFill>
                <a:srgbClr val="000000"/>
              </a:solidFill>
              <a:latin typeface="Segoe UI Light"/>
            </a:endParaRPr>
          </a:p>
        </p:txBody>
      </p:sp>
      <p:sp>
        <p:nvSpPr>
          <p:cNvPr id="41" name="Rectangle 40"/>
          <p:cNvSpPr/>
          <p:nvPr/>
        </p:nvSpPr>
        <p:spPr>
          <a:xfrm>
            <a:off x="10662022" y="1621753"/>
            <a:ext cx="1528390" cy="478869"/>
          </a:xfrm>
          <a:prstGeom prst="rect">
            <a:avLst/>
          </a:prstGeom>
        </p:spPr>
        <p:txBody>
          <a:bodyPr wrap="none">
            <a:spAutoFit/>
          </a:bodyPr>
          <a:lstStyle/>
          <a:p>
            <a:pPr defTabSz="932468"/>
            <a:r>
              <a:rPr lang="en-US" sz="2400" dirty="0" smtClean="0">
                <a:gradFill>
                  <a:gsLst>
                    <a:gs pos="2752">
                      <a:srgbClr val="002050"/>
                    </a:gs>
                    <a:gs pos="25000">
                      <a:srgbClr val="002050"/>
                    </a:gs>
                  </a:gsLst>
                  <a:lin ang="5400000" scaled="1"/>
                </a:gradFill>
                <a:latin typeface="Segoe UI Light"/>
              </a:rPr>
              <a:t>Openness</a:t>
            </a:r>
            <a:endParaRPr lang="en-US" sz="2400" dirty="0">
              <a:gradFill>
                <a:gsLst>
                  <a:gs pos="2752">
                    <a:srgbClr val="002050"/>
                  </a:gs>
                  <a:gs pos="25000">
                    <a:srgbClr val="002050"/>
                  </a:gs>
                </a:gsLst>
                <a:lin ang="5400000" scaled="1"/>
              </a:gradFill>
              <a:latin typeface="Segoe UI Light"/>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242" y="2182947"/>
            <a:ext cx="1260907" cy="1260907"/>
          </a:xfrm>
          <a:prstGeom prst="rect">
            <a:avLst/>
          </a:prstGeom>
        </p:spPr>
      </p:pic>
      <p:sp>
        <p:nvSpPr>
          <p:cNvPr id="57" name="Rectangle 56"/>
          <p:cNvSpPr/>
          <p:nvPr/>
        </p:nvSpPr>
        <p:spPr>
          <a:xfrm>
            <a:off x="742785" y="2816842"/>
            <a:ext cx="1806905" cy="400110"/>
          </a:xfrm>
          <a:prstGeom prst="rect">
            <a:avLst/>
          </a:prstGeom>
        </p:spPr>
        <p:txBody>
          <a:bodyPr wrap="none">
            <a:spAutoFit/>
          </a:bodyPr>
          <a:lstStyle/>
          <a:p>
            <a:pPr defTabSz="932289"/>
            <a:r>
              <a:rPr lang="en-US" sz="2000" dirty="0">
                <a:gradFill>
                  <a:gsLst>
                    <a:gs pos="14679">
                      <a:srgbClr val="FFFFFF"/>
                    </a:gs>
                    <a:gs pos="38000">
                      <a:srgbClr val="FFFFFF"/>
                    </a:gs>
                  </a:gsLst>
                  <a:lin ang="5400000" scaled="1"/>
                </a:gradFill>
              </a:rPr>
              <a:t>Multi-purpose</a:t>
            </a:r>
          </a:p>
        </p:txBody>
      </p:sp>
      <p:sp>
        <p:nvSpPr>
          <p:cNvPr id="58" name="Rectangle 57"/>
          <p:cNvSpPr/>
          <p:nvPr/>
        </p:nvSpPr>
        <p:spPr>
          <a:xfrm>
            <a:off x="742785" y="4052692"/>
            <a:ext cx="1443024" cy="400110"/>
          </a:xfrm>
          <a:prstGeom prst="rect">
            <a:avLst/>
          </a:prstGeom>
        </p:spPr>
        <p:txBody>
          <a:bodyPr wrap="none">
            <a:spAutoFit/>
          </a:bodyPr>
          <a:lstStyle/>
          <a:p>
            <a:pPr defTabSz="932289"/>
            <a:r>
              <a:rPr lang="en-US" sz="2000" dirty="0">
                <a:gradFill>
                  <a:gsLst>
                    <a:gs pos="14679">
                      <a:srgbClr val="FFFFFF"/>
                    </a:gs>
                    <a:gs pos="38000">
                      <a:srgbClr val="FFFFFF"/>
                    </a:gs>
                  </a:gsLst>
                  <a:lin ang="5400000" scaled="1"/>
                </a:gradFill>
              </a:rPr>
              <a:t>Specialized</a:t>
            </a:r>
          </a:p>
        </p:txBody>
      </p:sp>
      <p:sp>
        <p:nvSpPr>
          <p:cNvPr id="60" name="Trapezoid 59"/>
          <p:cNvSpPr/>
          <p:nvPr/>
        </p:nvSpPr>
        <p:spPr bwMode="auto">
          <a:xfrm rot="16200000" flipH="1" flipV="1">
            <a:off x="7937843" y="3911259"/>
            <a:ext cx="5257800" cy="162609"/>
          </a:xfrm>
          <a:prstGeom prst="trapezoid">
            <a:avLst>
              <a:gd name="adj" fmla="val 101149"/>
            </a:avLst>
          </a:prstGeom>
          <a:solidFill>
            <a:schemeClr val="tx1">
              <a:lumMod val="85000"/>
            </a:schemeClr>
          </a:solidFill>
          <a:ln w="25400" cap="flat" cmpd="sng" algn="ctr">
            <a:noFill/>
            <a:prstDash val="solid"/>
            <a:headEnd type="none" w="med" len="med"/>
            <a:tailEnd type="none" w="med" len="med"/>
          </a:ln>
          <a:effectLst/>
        </p:spPr>
        <p:txBody>
          <a:bodyPr vert="horz" wrap="square" lIns="731520" tIns="274320" rIns="89639" bIns="89642" numCol="1" rtlCol="0" anchor="t" anchorCtr="0" compatLnSpc="1">
            <a:prstTxWarp prst="textNoShape">
              <a:avLst/>
            </a:prstTxWarp>
          </a:bodyPr>
          <a:lstStyle/>
          <a:p>
            <a:pPr defTabSz="914098"/>
            <a:endParaRPr lang="en-US" sz="2800" dirty="0" err="1">
              <a:gradFill>
                <a:gsLst>
                  <a:gs pos="14679">
                    <a:srgbClr val="FFFFFF"/>
                  </a:gs>
                  <a:gs pos="38000">
                    <a:srgbClr val="FFFFFF"/>
                  </a:gs>
                </a:gsLst>
                <a:lin ang="5400000" scaled="1"/>
              </a:gradFill>
              <a:latin typeface="Segoe UI Light"/>
            </a:endParaRPr>
          </a:p>
        </p:txBody>
      </p:sp>
    </p:spTree>
    <p:extLst>
      <p:ext uri="{BB962C8B-B14F-4D97-AF65-F5344CB8AC3E}">
        <p14:creationId xmlns:p14="http://schemas.microsoft.com/office/powerpoint/2010/main" val="469465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100000" y="0"/>
                                    </p:animScale>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par>
                                <p:cTn id="13" presetID="6" presetClass="emph" presetSubtype="0" accel="100000" autoRev="1" fill="hold" grpId="1" nodeType="withEffect">
                                  <p:stCondLst>
                                    <p:cond delay="0"/>
                                  </p:stCondLst>
                                  <p:childTnLst>
                                    <p:animScale>
                                      <p:cBhvr>
                                        <p:cTn id="14" dur="500" fill="hold"/>
                                        <p:tgtEl>
                                          <p:spTgt spid="5"/>
                                        </p:tgtEl>
                                      </p:cBhvr>
                                      <p:by x="100000" y="0"/>
                                    </p:animScale>
                                  </p:childTnLst>
                                </p:cTn>
                              </p:par>
                              <p:par>
                                <p:cTn id="15" presetID="42" presetClass="path" presetSubtype="0" decel="100000" fill="hold" grpId="2" nodeType="withEffect">
                                  <p:stCondLst>
                                    <p:cond delay="500"/>
                                  </p:stCondLst>
                                  <p:childTnLst>
                                    <p:animMotion origin="layout" path="M 3.952E-6 -0.25488 L 3.952E-6 -2.26509E-6 " pathEditMode="relative" rAng="0" ptsTypes="AA">
                                      <p:cBhvr>
                                        <p:cTn id="16" dur="500" fill="hold"/>
                                        <p:tgtEl>
                                          <p:spTgt spid="5"/>
                                        </p:tgtEl>
                                        <p:attrNameLst>
                                          <p:attrName>ppt_x</p:attrName>
                                          <p:attrName>ppt_y</p:attrName>
                                        </p:attrNameLst>
                                      </p:cBhvr>
                                      <p:rCtr x="0" y="12733"/>
                                    </p:animMotion>
                                  </p:childTnLst>
                                </p:cTn>
                              </p:par>
                              <p:par>
                                <p:cTn id="17" presetID="10" presetClass="entr" presetSubtype="0" fill="hold" nodeType="withEffect">
                                  <p:stCondLst>
                                    <p:cond delay="50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63" presetClass="path" presetSubtype="0" decel="100000" fill="hold" nodeType="withEffect">
                                  <p:stCondLst>
                                    <p:cond delay="250"/>
                                  </p:stCondLst>
                                  <p:childTnLst>
                                    <p:animMotion origin="layout" path="M -0.05361 -9.44167E-7 L -4.69747E-7 -9.44167E-7 " pathEditMode="relative" rAng="0" ptsTypes="AA">
                                      <p:cBhvr>
                                        <p:cTn id="21" dur="750" fill="hold"/>
                                        <p:tgtEl>
                                          <p:spTgt spid="49"/>
                                        </p:tgtEl>
                                        <p:attrNameLst>
                                          <p:attrName>ppt_x</p:attrName>
                                          <p:attrName>ppt_y</p:attrName>
                                        </p:attrNameLst>
                                      </p:cBhvr>
                                      <p:rCtr x="2681" y="0"/>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
                                        </p:tgtEl>
                                        <p:attrNameLst>
                                          <p:attrName>style.visibility</p:attrName>
                                        </p:attrNameLst>
                                      </p:cBhvr>
                                      <p:to>
                                        <p:strVal val="visible"/>
                                      </p:to>
                                    </p:set>
                                  </p:childTnLst>
                                </p:cTn>
                              </p:par>
                              <p:par>
                                <p:cTn id="26" presetID="6" presetClass="emph" presetSubtype="0" accel="100000" autoRev="1" fill="hold" grpId="1" nodeType="withEffect">
                                  <p:stCondLst>
                                    <p:cond delay="0"/>
                                  </p:stCondLst>
                                  <p:childTnLst>
                                    <p:animScale>
                                      <p:cBhvr>
                                        <p:cTn id="27" dur="500" fill="hold"/>
                                        <p:tgtEl>
                                          <p:spTgt spid="6"/>
                                        </p:tgtEl>
                                      </p:cBhvr>
                                      <p:by x="100000" y="0"/>
                                    </p:animScale>
                                  </p:childTnLst>
                                </p:cTn>
                              </p:par>
                              <p:par>
                                <p:cTn id="28" presetID="42" presetClass="path" presetSubtype="0" decel="100000" fill="hold" grpId="2" nodeType="withEffect">
                                  <p:stCondLst>
                                    <p:cond delay="500"/>
                                  </p:stCondLst>
                                  <p:childTnLst>
                                    <p:animMotion origin="layout" path="M 3.952E-6 -0.25488 L 3.952E-6 -2.26509E-6 " pathEditMode="relative" rAng="0" ptsTypes="AA">
                                      <p:cBhvr>
                                        <p:cTn id="29" dur="500" fill="hold"/>
                                        <p:tgtEl>
                                          <p:spTgt spid="6"/>
                                        </p:tgtEl>
                                        <p:attrNameLst>
                                          <p:attrName>ppt_x</p:attrName>
                                          <p:attrName>ppt_y</p:attrName>
                                        </p:attrNameLst>
                                      </p:cBhvr>
                                      <p:rCtr x="0" y="12733"/>
                                    </p:animMotion>
                                  </p:childTnLst>
                                </p:cTn>
                              </p:par>
                              <p:par>
                                <p:cTn id="30" presetID="10" presetClass="entr" presetSubtype="0" fill="hold" nodeType="withEffect">
                                  <p:stCondLst>
                                    <p:cond delay="50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63" presetClass="path" presetSubtype="0" decel="100000" fill="hold" nodeType="withEffect">
                                  <p:stCondLst>
                                    <p:cond delay="250"/>
                                  </p:stCondLst>
                                  <p:childTnLst>
                                    <p:animMotion origin="layout" path="M -0.05361 -9.44167E-7 L -4.69747E-7 -9.44167E-7 " pathEditMode="relative" rAng="0" ptsTypes="AA">
                                      <p:cBhvr>
                                        <p:cTn id="34" dur="750" fill="hold"/>
                                        <p:tgtEl>
                                          <p:spTgt spid="51"/>
                                        </p:tgtEl>
                                        <p:attrNameLst>
                                          <p:attrName>ppt_x</p:attrName>
                                          <p:attrName>ppt_y</p:attrName>
                                        </p:attrNameLst>
                                      </p:cBhvr>
                                      <p:rCtr x="2681"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20"/>
                                        </p:tgtEl>
                                        <p:attrNameLst>
                                          <p:attrName>style.visibility</p:attrName>
                                        </p:attrNameLst>
                                      </p:cBhvr>
                                      <p:to>
                                        <p:strVal val="visible"/>
                                      </p:to>
                                    </p:set>
                                  </p:childTnLst>
                                </p:cTn>
                              </p:par>
                              <p:par>
                                <p:cTn id="41" presetID="6" presetClass="emph" presetSubtype="0" accel="100000" autoRev="1" fill="hold" grpId="1" nodeType="withEffect">
                                  <p:stCondLst>
                                    <p:cond delay="0"/>
                                  </p:stCondLst>
                                  <p:childTnLst>
                                    <p:animScale>
                                      <p:cBhvr>
                                        <p:cTn id="42" dur="500" fill="hold"/>
                                        <p:tgtEl>
                                          <p:spTgt spid="20"/>
                                        </p:tgtEl>
                                      </p:cBhvr>
                                      <p:by x="100000" y="0"/>
                                    </p:animScale>
                                  </p:childTnLst>
                                </p:cTn>
                              </p:par>
                              <p:par>
                                <p:cTn id="43" presetID="10" presetClass="entr" presetSubtype="0" fill="hold" grpId="0" nodeType="withEffect">
                                  <p:stCondLst>
                                    <p:cond delay="7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63" presetClass="path" presetSubtype="0" decel="100000" fill="hold" grpId="1" nodeType="withEffect">
                                  <p:stCondLst>
                                    <p:cond delay="500"/>
                                  </p:stCondLst>
                                  <p:childTnLst>
                                    <p:animMotion origin="layout" path="M -0.05361 -9.44167E-7 L -4.69747E-7 -9.44167E-7 " pathEditMode="relative" rAng="0" ptsTypes="AA">
                                      <p:cBhvr>
                                        <p:cTn id="47" dur="750" fill="hold"/>
                                        <p:tgtEl>
                                          <p:spTgt spid="22"/>
                                        </p:tgtEl>
                                        <p:attrNameLst>
                                          <p:attrName>ppt_x</p:attrName>
                                          <p:attrName>ppt_y</p:attrName>
                                        </p:attrNameLst>
                                      </p:cBhvr>
                                      <p:rCtr x="2681" y="0"/>
                                    </p:animMotion>
                                  </p:childTnLst>
                                </p:cTn>
                              </p:par>
                              <p:par>
                                <p:cTn id="48" presetID="10" presetClass="entr" presetSubtype="0" fill="hold" grpId="0" nodeType="withEffect">
                                  <p:stCondLst>
                                    <p:cond delay="100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63" presetClass="path" presetSubtype="0" decel="100000" fill="hold" grpId="1" nodeType="withEffect">
                                  <p:stCondLst>
                                    <p:cond delay="750"/>
                                  </p:stCondLst>
                                  <p:childTnLst>
                                    <p:animMotion origin="layout" path="M -0.05361 -9.44167E-7 L -4.69747E-7 -9.44167E-7 " pathEditMode="relative" rAng="0" ptsTypes="AA">
                                      <p:cBhvr>
                                        <p:cTn id="52" dur="750" fill="hold"/>
                                        <p:tgtEl>
                                          <p:spTgt spid="27"/>
                                        </p:tgtEl>
                                        <p:attrNameLst>
                                          <p:attrName>ppt_x</p:attrName>
                                          <p:attrName>ppt_y</p:attrName>
                                        </p:attrNameLst>
                                      </p:cBhvr>
                                      <p:rCtr x="2681" y="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3"/>
                                        </p:tgtEl>
                                        <p:attrNameLst>
                                          <p:attrName>style.visibility</p:attrName>
                                        </p:attrNameLst>
                                      </p:cBhvr>
                                      <p:to>
                                        <p:strVal val="visible"/>
                                      </p:to>
                                    </p:set>
                                  </p:childTnLst>
                                </p:cTn>
                              </p:par>
                              <p:par>
                                <p:cTn id="59" presetID="6" presetClass="emph" presetSubtype="0" accel="100000" autoRev="1" fill="hold" grpId="1" nodeType="withEffect">
                                  <p:stCondLst>
                                    <p:cond delay="0"/>
                                  </p:stCondLst>
                                  <p:childTnLst>
                                    <p:animScale>
                                      <p:cBhvr>
                                        <p:cTn id="60" dur="500" fill="hold"/>
                                        <p:tgtEl>
                                          <p:spTgt spid="23"/>
                                        </p:tgtEl>
                                      </p:cBhvr>
                                      <p:by x="100000" y="0"/>
                                    </p:animScale>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25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63" presetClass="path" presetSubtype="0" decel="100000" fill="hold" grpId="1" nodeType="withEffect">
                                  <p:stCondLst>
                                    <p:cond delay="0"/>
                                  </p:stCondLst>
                                  <p:childTnLst>
                                    <p:animMotion origin="layout" path="M -0.05361 -9.44167E-7 L -4.69747E-7 -9.44167E-7 " pathEditMode="relative" rAng="0" ptsTypes="AA">
                                      <p:cBhvr>
                                        <p:cTn id="67" dur="750" fill="hold"/>
                                        <p:tgtEl>
                                          <p:spTgt spid="25"/>
                                        </p:tgtEl>
                                        <p:attrNameLst>
                                          <p:attrName>ppt_x</p:attrName>
                                          <p:attrName>ppt_y</p:attrName>
                                        </p:attrNameLst>
                                      </p:cBhvr>
                                      <p:rCtr x="2681" y="0"/>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25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63" presetClass="path" presetSubtype="0" decel="100000" fill="hold" grpId="1" nodeType="withEffect">
                                  <p:stCondLst>
                                    <p:cond delay="0"/>
                                  </p:stCondLst>
                                  <p:childTnLst>
                                    <p:animMotion origin="layout" path="M -0.05361 -9.44167E-7 L -4.69747E-7 -9.44167E-7 " pathEditMode="relative" rAng="0" ptsTypes="AA">
                                      <p:cBhvr>
                                        <p:cTn id="74" dur="750" fill="hold"/>
                                        <p:tgtEl>
                                          <p:spTgt spid="26"/>
                                        </p:tgtEl>
                                        <p:attrNameLst>
                                          <p:attrName>ppt_x</p:attrName>
                                          <p:attrName>ppt_y</p:attrName>
                                        </p:attrNameLst>
                                      </p:cBhvr>
                                      <p:rCtr x="2681" y="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8"/>
                                        </p:tgtEl>
                                        <p:attrNameLst>
                                          <p:attrName>style.visibility</p:attrName>
                                        </p:attrNameLst>
                                      </p:cBhvr>
                                      <p:to>
                                        <p:strVal val="visible"/>
                                      </p:to>
                                    </p:set>
                                  </p:childTnLst>
                                </p:cTn>
                              </p:par>
                              <p:par>
                                <p:cTn id="79" presetID="6" presetClass="emph" presetSubtype="0" accel="100000" autoRev="1" fill="hold" grpId="1" nodeType="withEffect">
                                  <p:stCondLst>
                                    <p:cond delay="0"/>
                                  </p:stCondLst>
                                  <p:childTnLst>
                                    <p:animScale>
                                      <p:cBhvr>
                                        <p:cTn id="80" dur="500" fill="hold"/>
                                        <p:tgtEl>
                                          <p:spTgt spid="28"/>
                                        </p:tgtEl>
                                      </p:cBhvr>
                                      <p:by x="100000" y="0"/>
                                    </p:animScale>
                                  </p:childTnLst>
                                </p:cTn>
                              </p:par>
                              <p:par>
                                <p:cTn id="81" presetID="42" presetClass="path" presetSubtype="0" decel="100000" fill="hold" grpId="2" nodeType="withEffect">
                                  <p:stCondLst>
                                    <p:cond delay="500"/>
                                  </p:stCondLst>
                                  <p:childTnLst>
                                    <p:animMotion origin="layout" path="M -2.1496E-6 -0.09056 L -2.1496E-6 1.2256E-7 " pathEditMode="relative" rAng="0" ptsTypes="AA">
                                      <p:cBhvr>
                                        <p:cTn id="82" dur="500" fill="hold"/>
                                        <p:tgtEl>
                                          <p:spTgt spid="28"/>
                                        </p:tgtEl>
                                        <p:attrNameLst>
                                          <p:attrName>ppt_x</p:attrName>
                                          <p:attrName>ppt_y</p:attrName>
                                        </p:attrNameLst>
                                      </p:cBhvr>
                                      <p:rCtr x="0" y="4517"/>
                                    </p:animMotion>
                                  </p:childTnLst>
                                </p:cTn>
                              </p:par>
                              <p:par>
                                <p:cTn id="83" presetID="10" presetClass="entr" presetSubtype="0" fill="hold" nodeType="withEffect">
                                  <p:stCondLst>
                                    <p:cond delay="500"/>
                                  </p:stCondLst>
                                  <p:childTnLst>
                                    <p:set>
                                      <p:cBhvr>
                                        <p:cTn id="84" dur="1" fill="hold">
                                          <p:stCondLst>
                                            <p:cond delay="0"/>
                                          </p:stCondLst>
                                        </p:cTn>
                                        <p:tgtEl>
                                          <p:spTgt spid="55"/>
                                        </p:tgtEl>
                                        <p:attrNameLst>
                                          <p:attrName>style.visibility</p:attrName>
                                        </p:attrNameLst>
                                      </p:cBhvr>
                                      <p:to>
                                        <p:strVal val="visible"/>
                                      </p:to>
                                    </p:set>
                                    <p:animEffect transition="in" filter="fade">
                                      <p:cBhvr>
                                        <p:cTn id="85" dur="500"/>
                                        <p:tgtEl>
                                          <p:spTgt spid="55"/>
                                        </p:tgtEl>
                                      </p:cBhvr>
                                    </p:animEffect>
                                  </p:childTnLst>
                                </p:cTn>
                              </p:par>
                              <p:par>
                                <p:cTn id="86" presetID="63" presetClass="path" presetSubtype="0" decel="100000" fill="hold" nodeType="withEffect">
                                  <p:stCondLst>
                                    <p:cond delay="250"/>
                                  </p:stCondLst>
                                  <p:childTnLst>
                                    <p:animMotion origin="layout" path="M -0.05361 -9.44167E-7 L -4.69747E-7 -9.44167E-7 " pathEditMode="relative" rAng="0" ptsTypes="AA">
                                      <p:cBhvr>
                                        <p:cTn id="87" dur="750" fill="hold"/>
                                        <p:tgtEl>
                                          <p:spTgt spid="55"/>
                                        </p:tgtEl>
                                        <p:attrNameLst>
                                          <p:attrName>ppt_x</p:attrName>
                                          <p:attrName>ppt_y</p:attrName>
                                        </p:attrNameLst>
                                      </p:cBhvr>
                                      <p:rCtr x="2681" y="0"/>
                                    </p:animMotion>
                                  </p:childTnLst>
                                </p:cTn>
                              </p:par>
                              <p:par>
                                <p:cTn id="88" presetID="10" presetClass="entr" presetSubtype="0" fill="hold" nodeType="withEffect">
                                  <p:stCondLst>
                                    <p:cond delay="75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par>
                                <p:cTn id="91" presetID="63" presetClass="path" presetSubtype="0" decel="100000" fill="hold" nodeType="withEffect">
                                  <p:stCondLst>
                                    <p:cond delay="500"/>
                                  </p:stCondLst>
                                  <p:childTnLst>
                                    <p:animMotion origin="layout" path="M -0.05361 -9.44167E-7 L -4.69747E-7 -9.44167E-7 " pathEditMode="relative" rAng="0" ptsTypes="AA">
                                      <p:cBhvr>
                                        <p:cTn id="92" dur="750" fill="hold"/>
                                        <p:tgtEl>
                                          <p:spTgt spid="54"/>
                                        </p:tgtEl>
                                        <p:attrNameLst>
                                          <p:attrName>ppt_x</p:attrName>
                                          <p:attrName>ppt_y</p:attrName>
                                        </p:attrNameLst>
                                      </p:cBhvr>
                                      <p:rCtr x="2681" y="0"/>
                                    </p:animMotion>
                                  </p:childTnLst>
                                </p:cTn>
                              </p:par>
                              <p:par>
                                <p:cTn id="93" presetID="10" presetClass="entr" presetSubtype="0" fill="hold" nodeType="withEffect">
                                  <p:stCondLst>
                                    <p:cond delay="10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par>
                                <p:cTn id="96" presetID="63" presetClass="path" presetSubtype="0" decel="100000" fill="hold" nodeType="withEffect">
                                  <p:stCondLst>
                                    <p:cond delay="750"/>
                                  </p:stCondLst>
                                  <p:childTnLst>
                                    <p:animMotion origin="layout" path="M -0.05361 -9.44167E-7 L -4.69747E-7 -9.44167E-7 " pathEditMode="relative" rAng="0" ptsTypes="AA">
                                      <p:cBhvr>
                                        <p:cTn id="97" dur="750" fill="hold"/>
                                        <p:tgtEl>
                                          <p:spTgt spid="53"/>
                                        </p:tgtEl>
                                        <p:attrNameLst>
                                          <p:attrName>ppt_x</p:attrName>
                                          <p:attrName>ppt_y</p:attrName>
                                        </p:attrNameLst>
                                      </p:cBhvr>
                                      <p:rCtr x="2681" y="0"/>
                                    </p:animMotion>
                                  </p:childTnLst>
                                </p:cTn>
                              </p:par>
                              <p:par>
                                <p:cTn id="98" presetID="10" presetClass="entr" presetSubtype="0" fill="hold" nodeType="withEffect">
                                  <p:stCondLst>
                                    <p:cond delay="125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500"/>
                                        <p:tgtEl>
                                          <p:spTgt spid="52"/>
                                        </p:tgtEl>
                                      </p:cBhvr>
                                    </p:animEffect>
                                  </p:childTnLst>
                                </p:cTn>
                              </p:par>
                              <p:par>
                                <p:cTn id="101" presetID="63" presetClass="path" presetSubtype="0" decel="100000" fill="hold" nodeType="withEffect">
                                  <p:stCondLst>
                                    <p:cond delay="1000"/>
                                  </p:stCondLst>
                                  <p:childTnLst>
                                    <p:animMotion origin="layout" path="M -0.05361 -9.44167E-7 L -4.69747E-7 -9.44167E-7 " pathEditMode="relative" rAng="0" ptsTypes="AA">
                                      <p:cBhvr>
                                        <p:cTn id="102" dur="750" fill="hold"/>
                                        <p:tgtEl>
                                          <p:spTgt spid="52"/>
                                        </p:tgtEl>
                                        <p:attrNameLst>
                                          <p:attrName>ppt_x</p:attrName>
                                          <p:attrName>ppt_y</p:attrName>
                                        </p:attrNameLst>
                                      </p:cBhvr>
                                      <p:rCtr x="2681" y="0"/>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0"/>
                                        </p:tgtEl>
                                        <p:attrNameLst>
                                          <p:attrName>style.visibility</p:attrName>
                                        </p:attrNameLst>
                                      </p:cBhvr>
                                      <p:to>
                                        <p:strVal val="visible"/>
                                      </p:to>
                                    </p:set>
                                  </p:childTnLst>
                                </p:cTn>
                              </p:par>
                              <p:par>
                                <p:cTn id="107" presetID="6" presetClass="emph" presetSubtype="0" accel="100000" autoRev="1" fill="hold" grpId="1" nodeType="withEffect">
                                  <p:stCondLst>
                                    <p:cond delay="0"/>
                                  </p:stCondLst>
                                  <p:childTnLst>
                                    <p:animScale>
                                      <p:cBhvr>
                                        <p:cTn id="108" dur="500" fill="hold"/>
                                        <p:tgtEl>
                                          <p:spTgt spid="60"/>
                                        </p:tgtEl>
                                      </p:cBhvr>
                                      <p:by x="0" y="100000"/>
                                    </p:animScale>
                                  </p:childTnLst>
                                </p:cTn>
                              </p:par>
                              <p:par>
                                <p:cTn id="109" presetID="42" presetClass="path" presetSubtype="0" decel="100000" fill="hold" grpId="2" nodeType="withEffect">
                                  <p:stCondLst>
                                    <p:cond delay="500"/>
                                  </p:stCondLst>
                                  <p:childTnLst>
                                    <p:animMotion origin="layout" path="M -0.00702 -2.52837E-6 L 1.81261E-7 -2.52837E-6 " pathEditMode="relative" rAng="0" ptsTypes="AA">
                                      <p:cBhvr>
                                        <p:cTn id="110" dur="500" fill="hold"/>
                                        <p:tgtEl>
                                          <p:spTgt spid="60"/>
                                        </p:tgtEl>
                                        <p:attrNameLst>
                                          <p:attrName>ppt_x</p:attrName>
                                          <p:attrName>ppt_y</p:attrName>
                                        </p:attrNameLst>
                                      </p:cBhvr>
                                      <p:rCtr x="345" y="0"/>
                                    </p:animMotion>
                                  </p:childTnLst>
                                </p:cTn>
                              </p:par>
                              <p:par>
                                <p:cTn id="111" presetID="1" presetClass="entr" presetSubtype="0" fill="hold" grpId="0" nodeType="withEffect">
                                  <p:stCondLst>
                                    <p:cond delay="0"/>
                                  </p:stCondLst>
                                  <p:childTnLst>
                                    <p:set>
                                      <p:cBhvr>
                                        <p:cTn id="112" dur="1" fill="hold">
                                          <p:stCondLst>
                                            <p:cond delay="499"/>
                                          </p:stCondLst>
                                        </p:cTn>
                                        <p:tgtEl>
                                          <p:spTgt spid="40"/>
                                        </p:tgtEl>
                                        <p:attrNameLst>
                                          <p:attrName>style.visibility</p:attrName>
                                        </p:attrNameLst>
                                      </p:cBhvr>
                                      <p:to>
                                        <p:strVal val="visible"/>
                                      </p:to>
                                    </p:set>
                                  </p:childTnLst>
                                </p:cTn>
                              </p:par>
                              <p:par>
                                <p:cTn id="113" presetID="6" presetClass="emph" presetSubtype="0" accel="100000" autoRev="1" fill="hold" grpId="1" nodeType="withEffect">
                                  <p:stCondLst>
                                    <p:cond delay="0"/>
                                  </p:stCondLst>
                                  <p:childTnLst>
                                    <p:animScale>
                                      <p:cBhvr>
                                        <p:cTn id="114" dur="500" fill="hold"/>
                                        <p:tgtEl>
                                          <p:spTgt spid="40"/>
                                        </p:tgtEl>
                                      </p:cBhvr>
                                      <p:by x="0" y="100000"/>
                                    </p:animScale>
                                  </p:childTnLst>
                                </p:cTn>
                              </p:par>
                              <p:par>
                                <p:cTn id="115" presetID="42" presetClass="path" presetSubtype="0" decel="100000" fill="hold" grpId="2" nodeType="withEffect">
                                  <p:stCondLst>
                                    <p:cond delay="500"/>
                                  </p:stCondLst>
                                  <p:childTnLst>
                                    <p:animMotion origin="layout" path="M -0.07391 -2.52837E-6 L 4.60812E-6 -2.52837E-6 " pathEditMode="relative" rAng="0" ptsTypes="AA">
                                      <p:cBhvr>
                                        <p:cTn id="116" dur="500" fill="hold"/>
                                        <p:tgtEl>
                                          <p:spTgt spid="40"/>
                                        </p:tgtEl>
                                        <p:attrNameLst>
                                          <p:attrName>ppt_x</p:attrName>
                                          <p:attrName>ppt_y</p:attrName>
                                        </p:attrNameLst>
                                      </p:cBhvr>
                                      <p:rCtr x="3689" y="0"/>
                                    </p:animMotion>
                                  </p:childTnLst>
                                </p:cTn>
                              </p:par>
                              <p:par>
                                <p:cTn id="117" presetID="10" presetClass="entr" presetSubtype="0" fill="hold" grpId="0" nodeType="withEffect">
                                  <p:stCondLst>
                                    <p:cond delay="75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500"/>
                                        <p:tgtEl>
                                          <p:spTgt spid="41"/>
                                        </p:tgtEl>
                                      </p:cBhvr>
                                    </p:animEffect>
                                  </p:childTnLst>
                                </p:cTn>
                              </p:par>
                              <p:par>
                                <p:cTn id="120" presetID="63" presetClass="path" presetSubtype="0" decel="100000" fill="hold" grpId="1" nodeType="withEffect">
                                  <p:stCondLst>
                                    <p:cond delay="500"/>
                                  </p:stCondLst>
                                  <p:childTnLst>
                                    <p:animMotion origin="layout" path="M -0.05361 -9.07853E-7 L 2.22875E-6 -9.07853E-7 " pathEditMode="relative" rAng="0" ptsTypes="AA">
                                      <p:cBhvr>
                                        <p:cTn id="121" dur="750" fill="hold"/>
                                        <p:tgtEl>
                                          <p:spTgt spid="41"/>
                                        </p:tgtEl>
                                        <p:attrNameLst>
                                          <p:attrName>ppt_x</p:attrName>
                                          <p:attrName>ppt_y</p:attrName>
                                        </p:attrNameLst>
                                      </p:cBhvr>
                                      <p:rCtr x="2681" y="0"/>
                                    </p:animMotion>
                                  </p:childTnLst>
                                </p:cTn>
                              </p:par>
                              <p:par>
                                <p:cTn id="122" presetID="10" presetClass="entr" presetSubtype="0" fill="hold" nodeType="withEffect">
                                  <p:stCondLst>
                                    <p:cond delay="100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500"/>
                                        <p:tgtEl>
                                          <p:spTgt spid="42"/>
                                        </p:tgtEl>
                                      </p:cBhvr>
                                    </p:animEffect>
                                  </p:childTnLst>
                                </p:cTn>
                              </p:par>
                              <p:par>
                                <p:cTn id="125" presetID="63" presetClass="path" presetSubtype="0" decel="100000" fill="hold" nodeType="withEffect">
                                  <p:stCondLst>
                                    <p:cond delay="750"/>
                                  </p:stCondLst>
                                  <p:childTnLst>
                                    <p:animMotion origin="layout" path="M -0.05361 1.15297E-6 L -6.63773E-8 1.15297E-6 " pathEditMode="relative" rAng="0" ptsTypes="AA">
                                      <p:cBhvr>
                                        <p:cTn id="126" dur="750" fill="hold"/>
                                        <p:tgtEl>
                                          <p:spTgt spid="42"/>
                                        </p:tgtEl>
                                        <p:attrNameLst>
                                          <p:attrName>ppt_x</p:attrName>
                                          <p:attrName>ppt_y</p:attrName>
                                        </p:attrNameLst>
                                      </p:cBhvr>
                                      <p:rCtr x="26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6" grpId="2" animBg="1"/>
      <p:bldP spid="5" grpId="0" animBg="1"/>
      <p:bldP spid="5" grpId="1" animBg="1"/>
      <p:bldP spid="5" grpId="2" animBg="1"/>
      <p:bldP spid="23" grpId="0" animBg="1"/>
      <p:bldP spid="23" grpId="1" animBg="1"/>
      <p:bldP spid="25" grpId="0"/>
      <p:bldP spid="25" grpId="1"/>
      <p:bldP spid="26" grpId="0"/>
      <p:bldP spid="26" grpId="1"/>
      <p:bldP spid="20" grpId="0" animBg="1"/>
      <p:bldP spid="20" grpId="1" animBg="1"/>
      <p:bldP spid="22" grpId="0"/>
      <p:bldP spid="22" grpId="1"/>
      <p:bldP spid="27" grpId="0"/>
      <p:bldP spid="27" grpId="1"/>
      <p:bldP spid="28" grpId="0" animBg="1"/>
      <p:bldP spid="28" grpId="1" animBg="1"/>
      <p:bldP spid="28" grpId="2" animBg="1"/>
      <p:bldP spid="40" grpId="0" animBg="1"/>
      <p:bldP spid="40" grpId="1" animBg="1"/>
      <p:bldP spid="40" grpId="2" animBg="1"/>
      <p:bldP spid="41" grpId="0"/>
      <p:bldP spid="41" grpId="1"/>
      <p:bldP spid="57" grpId="0"/>
      <p:bldP spid="58" grpId="0"/>
      <p:bldP spid="60" grpId="0" animBg="1"/>
      <p:bldP spid="60" grpId="1" animBg="1"/>
      <p:bldP spid="60"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a:spLocks noGrp="1"/>
          </p:cNvSpPr>
          <p:nvPr>
            <p:ph type="title"/>
          </p:nvPr>
        </p:nvSpPr>
        <p:spPr/>
        <p:txBody>
          <a:bodyPr/>
          <a:lstStyle/>
          <a:p>
            <a:r>
              <a:rPr lang="en-US" sz="4800" dirty="0" smtClean="0"/>
              <a:t>Summary</a:t>
            </a:r>
            <a:endParaRPr lang="en-US" sz="4800" dirty="0"/>
          </a:p>
        </p:txBody>
      </p:sp>
      <p:grpSp>
        <p:nvGrpSpPr>
          <p:cNvPr id="35" name="Group 34"/>
          <p:cNvGrpSpPr/>
          <p:nvPr/>
        </p:nvGrpSpPr>
        <p:grpSpPr>
          <a:xfrm>
            <a:off x="795695" y="3600027"/>
            <a:ext cx="3474682" cy="1344382"/>
            <a:chOff x="795695" y="3981660"/>
            <a:chExt cx="3474682" cy="1344382"/>
          </a:xfrm>
        </p:grpSpPr>
        <p:sp>
          <p:nvSpPr>
            <p:cNvPr id="36" name="Rectangle 35"/>
            <p:cNvSpPr/>
            <p:nvPr/>
          </p:nvSpPr>
          <p:spPr bwMode="auto">
            <a:xfrm>
              <a:off x="795695" y="3981661"/>
              <a:ext cx="3474682" cy="1344381"/>
            </a:xfrm>
            <a:prstGeom prst="rect">
              <a:avLst/>
            </a:prstGeom>
            <a:solidFill>
              <a:srgbClr val="0069B8"/>
            </a:solidFill>
            <a:ln w="9525" cap="flat" cmpd="sng" algn="ctr">
              <a:noFill/>
              <a:prstDash val="solid"/>
              <a:headEnd type="none" w="med" len="med"/>
              <a:tailEnd type="none" w="med" len="med"/>
            </a:ln>
            <a:effectLst/>
            <a:extLst/>
          </p:spPr>
          <p:txBody>
            <a:bodyPr vert="horz" wrap="square" lIns="182880" tIns="0" rIns="91436" bIns="0" numCol="1" rtlCol="0" anchor="ctr" anchorCtr="0" compatLnSpc="1">
              <a:prstTxWarp prst="textNoShape">
                <a:avLst/>
              </a:prstTxWarp>
            </a:bodyPr>
            <a:lstStyle/>
            <a:p>
              <a:pPr defTabSz="914099" fontAlgn="base">
                <a:lnSpc>
                  <a:spcPct val="90000"/>
                </a:lnSpc>
                <a:spcBef>
                  <a:spcPct val="0"/>
                </a:spcBef>
                <a:spcAft>
                  <a:spcPct val="0"/>
                </a:spcAft>
              </a:pPr>
              <a:endParaRPr lang="en-US" sz="2400" kern="0" spc="-50" dirty="0" err="1">
                <a:gradFill>
                  <a:gsLst>
                    <a:gs pos="0">
                      <a:srgbClr val="FFFFFF"/>
                    </a:gs>
                    <a:gs pos="100000">
                      <a:srgbClr val="FFFFFF"/>
                    </a:gs>
                  </a:gsLst>
                  <a:lin ang="16200000" scaled="0"/>
                </a:gradFill>
                <a:latin typeface="Segoe UI Light"/>
              </a:endParaRPr>
            </a:p>
          </p:txBody>
        </p:sp>
        <p:sp>
          <p:nvSpPr>
            <p:cNvPr id="37" name="Rectangle 36"/>
            <p:cNvSpPr/>
            <p:nvPr/>
          </p:nvSpPr>
          <p:spPr>
            <a:xfrm>
              <a:off x="1070012" y="4389153"/>
              <a:ext cx="1269899" cy="461665"/>
            </a:xfrm>
            <a:prstGeom prst="rect">
              <a:avLst/>
            </a:prstGeom>
          </p:spPr>
          <p:txBody>
            <a:bodyPr wrap="none">
              <a:spAutoFit/>
            </a:bodyPr>
            <a:lstStyle/>
            <a:p>
              <a:r>
                <a:rPr lang="en-US" sz="2400" kern="0" dirty="0" smtClean="0">
                  <a:solidFill>
                    <a:srgbClr val="FFFFFF"/>
                  </a:solidFill>
                  <a:latin typeface="Segoe UI Light"/>
                  <a:ea typeface="Segoe UI" pitchFamily="34" charset="0"/>
                  <a:cs typeface="Segoe UI" pitchFamily="34" charset="0"/>
                </a:rPr>
                <a:t>Platform</a:t>
              </a:r>
              <a:endParaRPr lang="en-US" sz="2400" kern="0" dirty="0">
                <a:solidFill>
                  <a:srgbClr val="FFFFFF"/>
                </a:solidFill>
                <a:latin typeface="Segoe UI Light"/>
                <a:ea typeface="Segoe UI" pitchFamily="34" charset="0"/>
                <a:cs typeface="Segoe UI" pitchFamily="34" charset="0"/>
              </a:endParaRPr>
            </a:p>
          </p:txBody>
        </p:sp>
        <p:pic>
          <p:nvPicPr>
            <p:cNvPr id="38" name="Picture 6" descr="C:\temp\WinAzure_rgb_Wht_S.png"/>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r="80019"/>
            <a:stretch/>
          </p:blipFill>
          <p:spPr bwMode="auto">
            <a:xfrm>
              <a:off x="3447426" y="3981660"/>
              <a:ext cx="627059" cy="752383"/>
            </a:xfrm>
            <a:prstGeom prst="rect">
              <a:avLst/>
            </a:prstGeom>
            <a:solidFill>
              <a:srgbClr val="0069B8"/>
            </a:solidFill>
            <a:ln w="9525" cap="flat" cmpd="sng" algn="ctr">
              <a:noFill/>
              <a:prstDash val="solid"/>
              <a:headEnd type="none" w="med" len="med"/>
              <a:tailEnd type="none" w="med" len="med"/>
            </a:ln>
            <a:effectLst/>
            <a:extLst/>
          </p:spPr>
        </p:pic>
      </p:grpSp>
      <p:grpSp>
        <p:nvGrpSpPr>
          <p:cNvPr id="39" name="Group 38"/>
          <p:cNvGrpSpPr/>
          <p:nvPr/>
        </p:nvGrpSpPr>
        <p:grpSpPr>
          <a:xfrm>
            <a:off x="4498974" y="3600028"/>
            <a:ext cx="3474682" cy="1344381"/>
            <a:chOff x="4498974" y="3981661"/>
            <a:chExt cx="3474682" cy="1344381"/>
          </a:xfrm>
        </p:grpSpPr>
        <p:sp>
          <p:nvSpPr>
            <p:cNvPr id="40" name="Rectangle 39"/>
            <p:cNvSpPr/>
            <p:nvPr/>
          </p:nvSpPr>
          <p:spPr bwMode="auto">
            <a:xfrm>
              <a:off x="4498974" y="3981661"/>
              <a:ext cx="3474682" cy="1344381"/>
            </a:xfrm>
            <a:prstGeom prst="rect">
              <a:avLst/>
            </a:prstGeom>
            <a:solidFill>
              <a:srgbClr val="7FBA00"/>
            </a:solidFill>
            <a:ln w="25400" cap="flat" cmpd="sng" algn="ctr">
              <a:noFill/>
              <a:prstDash val="solid"/>
              <a:headEnd type="none" w="med" len="med"/>
              <a:tailEnd type="none" w="med" len="med"/>
            </a:ln>
            <a:effectLst/>
          </p:spPr>
          <p:txBody>
            <a:bodyPr vert="horz" wrap="square" lIns="182880" tIns="0" rIns="91436" bIns="0" numCol="1" rtlCol="0" anchor="ctr" anchorCtr="0" compatLnSpc="1">
              <a:prstTxWarp prst="textNoShape">
                <a:avLst/>
              </a:prstTxWarp>
            </a:bodyPr>
            <a:lstStyle/>
            <a:p>
              <a:pPr defTabSz="914099" fontAlgn="base">
                <a:lnSpc>
                  <a:spcPct val="90000"/>
                </a:lnSpc>
                <a:spcBef>
                  <a:spcPct val="0"/>
                </a:spcBef>
                <a:spcAft>
                  <a:spcPct val="0"/>
                </a:spcAft>
              </a:pPr>
              <a:endParaRPr lang="en-US" sz="2400" kern="0" spc="-50" dirty="0" err="1">
                <a:gradFill>
                  <a:gsLst>
                    <a:gs pos="0">
                      <a:srgbClr val="FFFFFF"/>
                    </a:gs>
                    <a:gs pos="100000">
                      <a:srgbClr val="FFFFFF"/>
                    </a:gs>
                  </a:gsLst>
                  <a:lin ang="16200000" scaled="0"/>
                </a:gradFill>
                <a:latin typeface="Segoe UI Light"/>
              </a:endParaRPr>
            </a:p>
          </p:txBody>
        </p:sp>
        <p:sp>
          <p:nvSpPr>
            <p:cNvPr id="41" name="Rectangle 40"/>
            <p:cNvSpPr/>
            <p:nvPr/>
          </p:nvSpPr>
          <p:spPr>
            <a:xfrm>
              <a:off x="4773291" y="4389153"/>
              <a:ext cx="1608133" cy="461665"/>
            </a:xfrm>
            <a:prstGeom prst="rect">
              <a:avLst/>
            </a:prstGeom>
          </p:spPr>
          <p:txBody>
            <a:bodyPr wrap="none">
              <a:spAutoFit/>
            </a:bodyPr>
            <a:lstStyle/>
            <a:p>
              <a:r>
                <a:rPr lang="en-US" sz="2400" kern="0" dirty="0" smtClean="0">
                  <a:solidFill>
                    <a:srgbClr val="FFFFFF"/>
                  </a:solidFill>
                  <a:latin typeface="Segoe UI Light"/>
                  <a:ea typeface="Segoe UI" pitchFamily="34" charset="0"/>
                  <a:cs typeface="Segoe UI" pitchFamily="34" charset="0"/>
                </a:rPr>
                <a:t>Framework</a:t>
              </a:r>
              <a:endParaRPr lang="en-US" sz="2400" kern="0" dirty="0">
                <a:solidFill>
                  <a:srgbClr val="FFFFFF"/>
                </a:solidFill>
                <a:latin typeface="Segoe UI Light"/>
                <a:ea typeface="Segoe UI" pitchFamily="34" charset="0"/>
                <a:cs typeface="Segoe UI" pitchFamily="34" charset="0"/>
              </a:endParaRPr>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0230" y="3986643"/>
              <a:ext cx="707237" cy="690264"/>
            </a:xfrm>
            <a:prstGeom prst="rect">
              <a:avLst/>
            </a:prstGeom>
          </p:spPr>
        </p:pic>
      </p:grpSp>
      <p:grpSp>
        <p:nvGrpSpPr>
          <p:cNvPr id="43" name="Group 42"/>
          <p:cNvGrpSpPr/>
          <p:nvPr/>
        </p:nvGrpSpPr>
        <p:grpSpPr>
          <a:xfrm>
            <a:off x="8204713" y="3600028"/>
            <a:ext cx="3474682" cy="1344381"/>
            <a:chOff x="8204713" y="3981661"/>
            <a:chExt cx="3474682" cy="1344381"/>
          </a:xfrm>
        </p:grpSpPr>
        <p:sp>
          <p:nvSpPr>
            <p:cNvPr id="44" name="Rectangle 43"/>
            <p:cNvSpPr/>
            <p:nvPr/>
          </p:nvSpPr>
          <p:spPr bwMode="auto">
            <a:xfrm>
              <a:off x="8204713" y="3981661"/>
              <a:ext cx="3474682" cy="1344381"/>
            </a:xfrm>
            <a:prstGeom prst="rect">
              <a:avLst/>
            </a:prstGeom>
            <a:solidFill>
              <a:srgbClr val="68217A"/>
            </a:solidFill>
            <a:ln w="25400" cap="flat" cmpd="sng" algn="ctr">
              <a:noFill/>
              <a:prstDash val="solid"/>
              <a:headEnd type="none" w="med" len="med"/>
              <a:tailEnd type="none" w="med" len="med"/>
            </a:ln>
            <a:effectLst/>
          </p:spPr>
          <p:txBody>
            <a:bodyPr vert="horz" wrap="square" lIns="182880" tIns="0" rIns="91436" bIns="0" numCol="1" rtlCol="0" anchor="ctr" anchorCtr="0" compatLnSpc="1">
              <a:prstTxWarp prst="textNoShape">
                <a:avLst/>
              </a:prstTxWarp>
            </a:bodyPr>
            <a:lstStyle/>
            <a:p>
              <a:pPr defTabSz="914099" fontAlgn="base">
                <a:lnSpc>
                  <a:spcPct val="90000"/>
                </a:lnSpc>
                <a:spcBef>
                  <a:spcPct val="0"/>
                </a:spcBef>
                <a:spcAft>
                  <a:spcPct val="0"/>
                </a:spcAft>
              </a:pPr>
              <a:endParaRPr lang="en-US" sz="2400" kern="0" spc="-50" dirty="0" err="1">
                <a:gradFill>
                  <a:gsLst>
                    <a:gs pos="0">
                      <a:srgbClr val="FFFFFF"/>
                    </a:gs>
                    <a:gs pos="100000">
                      <a:srgbClr val="FFFFFF"/>
                    </a:gs>
                  </a:gsLst>
                  <a:lin ang="16200000" scaled="0"/>
                </a:gradFill>
                <a:latin typeface="Segoe UI Light"/>
              </a:endParaRPr>
            </a:p>
          </p:txBody>
        </p:sp>
        <p:sp>
          <p:nvSpPr>
            <p:cNvPr id="45" name="Rectangle 44"/>
            <p:cNvSpPr/>
            <p:nvPr/>
          </p:nvSpPr>
          <p:spPr>
            <a:xfrm>
              <a:off x="8479030" y="4389153"/>
              <a:ext cx="870751" cy="461665"/>
            </a:xfrm>
            <a:prstGeom prst="rect">
              <a:avLst/>
            </a:prstGeom>
          </p:spPr>
          <p:txBody>
            <a:bodyPr wrap="none">
              <a:spAutoFit/>
            </a:bodyPr>
            <a:lstStyle/>
            <a:p>
              <a:r>
                <a:rPr lang="en-US" sz="2400" kern="0" dirty="0" smtClean="0">
                  <a:solidFill>
                    <a:srgbClr val="FFFFFF"/>
                  </a:solidFill>
                  <a:latin typeface="Segoe UI Light"/>
                  <a:ea typeface="Segoe UI" pitchFamily="34" charset="0"/>
                  <a:cs typeface="Segoe UI" pitchFamily="34" charset="0"/>
                </a:rPr>
                <a:t>Tools</a:t>
              </a:r>
              <a:endParaRPr lang="en-US" sz="2400" kern="0" dirty="0">
                <a:solidFill>
                  <a:srgbClr val="FFFFFF"/>
                </a:solidFill>
                <a:latin typeface="Segoe UI Light"/>
                <a:ea typeface="Segoe UI" pitchFamily="34" charset="0"/>
                <a:cs typeface="Segoe UI" pitchFamily="34" charset="0"/>
              </a:endParaRPr>
            </a:p>
          </p:txBody>
        </p:sp>
        <p:pic>
          <p:nvPicPr>
            <p:cNvPr id="46" name="Picture 45"/>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r="82926" b="-8585"/>
            <a:stretch/>
          </p:blipFill>
          <p:spPr bwMode="auto">
            <a:xfrm>
              <a:off x="10945424" y="4127870"/>
              <a:ext cx="489502" cy="444189"/>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47" name="Group 46"/>
          <p:cNvGrpSpPr/>
          <p:nvPr/>
        </p:nvGrpSpPr>
        <p:grpSpPr>
          <a:xfrm>
            <a:off x="795695" y="2491433"/>
            <a:ext cx="11368511" cy="807074"/>
            <a:chOff x="795695" y="4289268"/>
            <a:chExt cx="11368511" cy="807074"/>
          </a:xfrm>
        </p:grpSpPr>
        <p:sp>
          <p:nvSpPr>
            <p:cNvPr id="48" name="Right Arrow 47"/>
            <p:cNvSpPr/>
            <p:nvPr/>
          </p:nvSpPr>
          <p:spPr bwMode="auto">
            <a:xfrm>
              <a:off x="795696" y="4289268"/>
              <a:ext cx="11368510" cy="807074"/>
            </a:xfrm>
            <a:prstGeom prst="rightArrow">
              <a:avLst>
                <a:gd name="adj1" fmla="val 100000"/>
                <a:gd name="adj2" fmla="val 33317"/>
              </a:avLst>
            </a:prstGeom>
            <a:solidFill>
              <a:srgbClr val="FFFFFF">
                <a:lumMod val="8500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a:xfrm>
              <a:off x="795695" y="4364830"/>
              <a:ext cx="10391705" cy="646331"/>
            </a:xfrm>
            <a:prstGeom prst="rect">
              <a:avLst/>
            </a:prstGeom>
          </p:spPr>
          <p:txBody>
            <a:bodyPr wrap="square">
              <a:spAutoFit/>
            </a:bodyPr>
            <a:lstStyle/>
            <a:p>
              <a:pPr algn="ctr" defTabSz="914400">
                <a:defRPr/>
              </a:pPr>
              <a:r>
                <a:rPr lang="en-US" sz="3600" kern="0" spc="-150" dirty="0" smtClean="0">
                  <a:gradFill>
                    <a:gsLst>
                      <a:gs pos="0">
                        <a:srgbClr val="3F3F3F"/>
                      </a:gs>
                      <a:gs pos="100000">
                        <a:srgbClr val="3F3F3F"/>
                      </a:gs>
                    </a:gsLst>
                    <a:lin ang="16200000" scaled="0"/>
                  </a:gradFill>
                  <a:latin typeface="Segoe UI Light"/>
                </a:rPr>
                <a:t>Providing the best end-to-end development experience…</a:t>
              </a:r>
              <a:endParaRPr lang="en-US" sz="1400" kern="0" dirty="0" smtClean="0">
                <a:solidFill>
                  <a:srgbClr val="404040"/>
                </a:solidFill>
              </a:endParaRPr>
            </a:p>
          </p:txBody>
        </p:sp>
      </p:grpSp>
      <p:grpSp>
        <p:nvGrpSpPr>
          <p:cNvPr id="50" name="Group 49"/>
          <p:cNvGrpSpPr/>
          <p:nvPr/>
        </p:nvGrpSpPr>
        <p:grpSpPr>
          <a:xfrm>
            <a:off x="812586" y="2493454"/>
            <a:ext cx="11368511" cy="807074"/>
            <a:chOff x="795695" y="4289268"/>
            <a:chExt cx="11368511" cy="807074"/>
          </a:xfrm>
        </p:grpSpPr>
        <p:sp>
          <p:nvSpPr>
            <p:cNvPr id="51" name="Right Arrow 50"/>
            <p:cNvSpPr/>
            <p:nvPr/>
          </p:nvSpPr>
          <p:spPr bwMode="auto">
            <a:xfrm>
              <a:off x="795696" y="4289268"/>
              <a:ext cx="11368510" cy="807074"/>
            </a:xfrm>
            <a:prstGeom prst="rightArrow">
              <a:avLst>
                <a:gd name="adj1" fmla="val 100000"/>
                <a:gd name="adj2" fmla="val 33317"/>
              </a:avLst>
            </a:prstGeom>
            <a:solidFill>
              <a:srgbClr val="FFFFFF">
                <a:lumMod val="8500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a:xfrm>
              <a:off x="795695" y="4364830"/>
              <a:ext cx="10391705" cy="646331"/>
            </a:xfrm>
            <a:prstGeom prst="rect">
              <a:avLst/>
            </a:prstGeom>
          </p:spPr>
          <p:txBody>
            <a:bodyPr wrap="square">
              <a:spAutoFit/>
            </a:bodyPr>
            <a:lstStyle/>
            <a:p>
              <a:pPr algn="ctr" defTabSz="914400">
                <a:defRPr/>
              </a:pPr>
              <a:r>
                <a:rPr lang="en-US" sz="3600" kern="0" spc="-150" dirty="0" smtClean="0">
                  <a:gradFill>
                    <a:gsLst>
                      <a:gs pos="0">
                        <a:srgbClr val="3F3F3F"/>
                      </a:gs>
                      <a:gs pos="100000">
                        <a:srgbClr val="3F3F3F"/>
                      </a:gs>
                    </a:gsLst>
                    <a:lin ang="16200000" scaled="0"/>
                  </a:gradFill>
                  <a:latin typeface="Segoe UI Light"/>
                </a:rPr>
                <a:t>…on your terms</a:t>
              </a:r>
              <a:endParaRPr lang="en-US" sz="1400" kern="0" dirty="0" smtClean="0">
                <a:solidFill>
                  <a:srgbClr val="404040"/>
                </a:solidFill>
              </a:endParaRPr>
            </a:p>
          </p:txBody>
        </p:sp>
      </p:grpSp>
      <p:grpSp>
        <p:nvGrpSpPr>
          <p:cNvPr id="53" name="Group 52"/>
          <p:cNvGrpSpPr/>
          <p:nvPr/>
        </p:nvGrpSpPr>
        <p:grpSpPr>
          <a:xfrm>
            <a:off x="795695" y="3993932"/>
            <a:ext cx="10883700" cy="1332110"/>
            <a:chOff x="795695" y="3993932"/>
            <a:chExt cx="10883700" cy="1332110"/>
          </a:xfrm>
        </p:grpSpPr>
        <p:grpSp>
          <p:nvGrpSpPr>
            <p:cNvPr id="54" name="Group 53"/>
            <p:cNvGrpSpPr/>
            <p:nvPr/>
          </p:nvGrpSpPr>
          <p:grpSpPr>
            <a:xfrm>
              <a:off x="795695" y="3993932"/>
              <a:ext cx="3474682" cy="1332110"/>
              <a:chOff x="795695" y="3993932"/>
              <a:chExt cx="3474682" cy="1332110"/>
            </a:xfrm>
          </p:grpSpPr>
          <p:sp>
            <p:nvSpPr>
              <p:cNvPr id="77" name="Rectangle 76"/>
              <p:cNvSpPr/>
              <p:nvPr/>
            </p:nvSpPr>
            <p:spPr bwMode="auto">
              <a:xfrm>
                <a:off x="795695" y="3993932"/>
                <a:ext cx="3474682" cy="1332110"/>
              </a:xfrm>
              <a:prstGeom prst="rect">
                <a:avLst/>
              </a:prstGeom>
              <a:solidFill>
                <a:srgbClr val="FFFFFF">
                  <a:lumMod val="95000"/>
                </a:srgbClr>
              </a:solidFill>
              <a:ln w="9525" cap="flat" cmpd="sng" algn="ctr">
                <a:solidFill>
                  <a:srgbClr val="404040">
                    <a:lumMod val="50000"/>
                    <a:lumOff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defRPr/>
                </a:pPr>
                <a:endParaRPr lang="en-US" sz="9600" kern="0" dirty="0" err="1" smtClea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8" name="Rectangle 77"/>
              <p:cNvSpPr/>
              <p:nvPr/>
            </p:nvSpPr>
            <p:spPr>
              <a:xfrm>
                <a:off x="1063998" y="4395703"/>
                <a:ext cx="2712602" cy="461665"/>
              </a:xfrm>
              <a:prstGeom prst="rect">
                <a:avLst/>
              </a:prstGeom>
            </p:spPr>
            <p:txBody>
              <a:bodyPr wrap="none">
                <a:spAutoFit/>
              </a:bodyPr>
              <a:lstStyle/>
              <a:p>
                <a:pPr defTabSz="914400">
                  <a:defRPr/>
                </a:pPr>
                <a:r>
                  <a:rPr lang="en-US" sz="2400" kern="0" dirty="0" smtClean="0">
                    <a:solidFill>
                      <a:srgbClr val="FFFFFF">
                        <a:lumMod val="50000"/>
                      </a:srgbClr>
                    </a:solidFill>
                    <a:latin typeface="Segoe UI Light"/>
                    <a:ea typeface="Segoe UI" pitchFamily="34" charset="0"/>
                    <a:cs typeface="Segoe UI" pitchFamily="34" charset="0"/>
                  </a:rPr>
                  <a:t>…or bring your own</a:t>
                </a:r>
              </a:p>
            </p:txBody>
          </p:sp>
        </p:grpSp>
        <p:grpSp>
          <p:nvGrpSpPr>
            <p:cNvPr id="71" name="Group 70"/>
            <p:cNvGrpSpPr/>
            <p:nvPr/>
          </p:nvGrpSpPr>
          <p:grpSpPr>
            <a:xfrm>
              <a:off x="4498974" y="3993932"/>
              <a:ext cx="3474682" cy="1332110"/>
              <a:chOff x="4498974" y="3993932"/>
              <a:chExt cx="3474682" cy="1332110"/>
            </a:xfrm>
          </p:grpSpPr>
          <p:sp>
            <p:nvSpPr>
              <p:cNvPr id="75" name="Rectangle 74"/>
              <p:cNvSpPr/>
              <p:nvPr/>
            </p:nvSpPr>
            <p:spPr bwMode="auto">
              <a:xfrm>
                <a:off x="4498974" y="3993932"/>
                <a:ext cx="3474682" cy="1332110"/>
              </a:xfrm>
              <a:prstGeom prst="rect">
                <a:avLst/>
              </a:prstGeom>
              <a:solidFill>
                <a:srgbClr val="FFFFFF">
                  <a:lumMod val="95000"/>
                </a:srgbClr>
              </a:solidFill>
              <a:ln w="9525" cap="flat" cmpd="sng" algn="ctr">
                <a:solidFill>
                  <a:srgbClr val="404040">
                    <a:lumMod val="50000"/>
                    <a:lumOff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defRPr/>
                </a:pPr>
                <a:endParaRPr lang="en-US" sz="9600" kern="0" dirty="0" err="1" smtClea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6" name="Rectangle 75"/>
              <p:cNvSpPr/>
              <p:nvPr/>
            </p:nvSpPr>
            <p:spPr>
              <a:xfrm>
                <a:off x="4767277" y="4395703"/>
                <a:ext cx="2719014" cy="461665"/>
              </a:xfrm>
              <a:prstGeom prst="rect">
                <a:avLst/>
              </a:prstGeom>
            </p:spPr>
            <p:txBody>
              <a:bodyPr wrap="none">
                <a:spAutoFit/>
              </a:bodyPr>
              <a:lstStyle/>
              <a:p>
                <a:pPr defTabSz="914400">
                  <a:defRPr/>
                </a:pPr>
                <a:r>
                  <a:rPr lang="en-US" sz="2400" kern="0" dirty="0">
                    <a:solidFill>
                      <a:srgbClr val="FFFFFF">
                        <a:lumMod val="50000"/>
                      </a:srgbClr>
                    </a:solidFill>
                    <a:latin typeface="Segoe UI Light"/>
                    <a:ea typeface="Segoe UI" pitchFamily="34" charset="0"/>
                    <a:cs typeface="Segoe UI" pitchFamily="34" charset="0"/>
                  </a:rPr>
                  <a:t>…or bring your own</a:t>
                </a:r>
              </a:p>
            </p:txBody>
          </p:sp>
        </p:grpSp>
        <p:grpSp>
          <p:nvGrpSpPr>
            <p:cNvPr id="72" name="Group 71"/>
            <p:cNvGrpSpPr/>
            <p:nvPr/>
          </p:nvGrpSpPr>
          <p:grpSpPr>
            <a:xfrm>
              <a:off x="8204713" y="3993932"/>
              <a:ext cx="3474682" cy="1332110"/>
              <a:chOff x="8204713" y="3993932"/>
              <a:chExt cx="3474682" cy="1332110"/>
            </a:xfrm>
          </p:grpSpPr>
          <p:sp>
            <p:nvSpPr>
              <p:cNvPr id="73" name="Rectangle 72"/>
              <p:cNvSpPr/>
              <p:nvPr/>
            </p:nvSpPr>
            <p:spPr bwMode="auto">
              <a:xfrm>
                <a:off x="8204713" y="3993932"/>
                <a:ext cx="3474682" cy="1332110"/>
              </a:xfrm>
              <a:prstGeom prst="rect">
                <a:avLst/>
              </a:prstGeom>
              <a:solidFill>
                <a:srgbClr val="FFFFFF">
                  <a:lumMod val="95000"/>
                </a:srgbClr>
              </a:solidFill>
              <a:ln w="9525" cap="flat" cmpd="sng" algn="ctr">
                <a:solidFill>
                  <a:srgbClr val="404040">
                    <a:lumMod val="50000"/>
                    <a:lumOff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defRPr/>
                </a:pPr>
                <a:endParaRPr lang="en-US" sz="9600" kern="0" dirty="0" err="1" smtClea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74" name="Rectangle 73"/>
              <p:cNvSpPr/>
              <p:nvPr/>
            </p:nvSpPr>
            <p:spPr>
              <a:xfrm>
                <a:off x="8473016" y="4395703"/>
                <a:ext cx="2719014" cy="461665"/>
              </a:xfrm>
              <a:prstGeom prst="rect">
                <a:avLst/>
              </a:prstGeom>
            </p:spPr>
            <p:txBody>
              <a:bodyPr wrap="none">
                <a:spAutoFit/>
              </a:bodyPr>
              <a:lstStyle/>
              <a:p>
                <a:pPr defTabSz="914400">
                  <a:defRPr/>
                </a:pPr>
                <a:r>
                  <a:rPr lang="en-US" sz="2400" kern="0" dirty="0">
                    <a:solidFill>
                      <a:srgbClr val="FFFFFF">
                        <a:lumMod val="50000"/>
                      </a:srgbClr>
                    </a:solidFill>
                    <a:latin typeface="Segoe UI Light"/>
                    <a:ea typeface="Segoe UI" pitchFamily="34" charset="0"/>
                    <a:cs typeface="Segoe UI" pitchFamily="34" charset="0"/>
                  </a:rPr>
                  <a:t>…or bring your own</a:t>
                </a:r>
              </a:p>
            </p:txBody>
          </p:sp>
        </p:grpSp>
      </p:grpSp>
    </p:spTree>
    <p:extLst>
      <p:ext uri="{BB962C8B-B14F-4D97-AF65-F5344CB8AC3E}">
        <p14:creationId xmlns:p14="http://schemas.microsoft.com/office/powerpoint/2010/main" val="3304184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anim calcmode="lin" valueType="num">
                                      <p:cBhvr>
                                        <p:cTn id="12" dur="500" fill="hold"/>
                                        <p:tgtEl>
                                          <p:spTgt spid="35"/>
                                        </p:tgtEl>
                                        <p:attrNameLst>
                                          <p:attrName>ppt_x</p:attrName>
                                        </p:attrNameLst>
                                      </p:cBhvr>
                                      <p:tavLst>
                                        <p:tav tm="0">
                                          <p:val>
                                            <p:strVal val="#ppt_x"/>
                                          </p:val>
                                        </p:tav>
                                        <p:tav tm="100000">
                                          <p:val>
                                            <p:strVal val="#ppt_x"/>
                                          </p:val>
                                        </p:tav>
                                      </p:tavLst>
                                    </p:anim>
                                    <p:anim calcmode="lin" valueType="num">
                                      <p:cBhvr>
                                        <p:cTn id="13" dur="5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anim calcmode="lin" valueType="num">
                                      <p:cBhvr>
                                        <p:cTn id="18" dur="500" fill="hold"/>
                                        <p:tgtEl>
                                          <p:spTgt spid="39"/>
                                        </p:tgtEl>
                                        <p:attrNameLst>
                                          <p:attrName>ppt_x</p:attrName>
                                        </p:attrNameLst>
                                      </p:cBhvr>
                                      <p:tavLst>
                                        <p:tav tm="0">
                                          <p:val>
                                            <p:strVal val="#ppt_x"/>
                                          </p:val>
                                        </p:tav>
                                        <p:tav tm="100000">
                                          <p:val>
                                            <p:strVal val="#ppt_x"/>
                                          </p:val>
                                        </p:tav>
                                      </p:tavLst>
                                    </p:anim>
                                    <p:anim calcmode="lin" valueType="num">
                                      <p:cBhvr>
                                        <p:cTn id="19" dur="500" fill="hold"/>
                                        <p:tgtEl>
                                          <p:spTgt spid="39"/>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anim calcmode="lin" valueType="num">
                                      <p:cBhvr>
                                        <p:cTn id="24" dur="500" fill="hold"/>
                                        <p:tgtEl>
                                          <p:spTgt spid="43"/>
                                        </p:tgtEl>
                                        <p:attrNameLst>
                                          <p:attrName>ppt_x</p:attrName>
                                        </p:attrNameLst>
                                      </p:cBhvr>
                                      <p:tavLst>
                                        <p:tav tm="0">
                                          <p:val>
                                            <p:strVal val="#ppt_x"/>
                                          </p:val>
                                        </p:tav>
                                        <p:tav tm="100000">
                                          <p:val>
                                            <p:strVal val="#ppt_x"/>
                                          </p:val>
                                        </p:tav>
                                      </p:tavLst>
                                    </p:anim>
                                    <p:anim calcmode="lin" valueType="num">
                                      <p:cBhvr>
                                        <p:cTn id="25"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42" presetClass="path" presetSubtype="0" accel="50000" decel="50000" fill="hold" nodeType="withEffect">
                                  <p:stCondLst>
                                    <p:cond delay="0"/>
                                  </p:stCondLst>
                                  <p:childTnLst>
                                    <p:animMotion origin="layout" path="M 1.47562E-6 2.10168E-6 L 0.00089 -0.14753 " pathEditMode="relative" rAng="0" ptsTypes="AA">
                                      <p:cBhvr>
                                        <p:cTn id="35" dur="1000" fill="hold"/>
                                        <p:tgtEl>
                                          <p:spTgt spid="50"/>
                                        </p:tgtEl>
                                        <p:attrNameLst>
                                          <p:attrName>ppt_x</p:attrName>
                                          <p:attrName>ppt_y</p:attrName>
                                        </p:attrNameLst>
                                      </p:cBhvr>
                                      <p:rCtr x="38" y="-7376"/>
                                    </p:animMotion>
                                  </p:childTnLst>
                                </p:cTn>
                              </p:par>
                              <p:par>
                                <p:cTn id="36" presetID="42" presetClass="path" presetSubtype="0" accel="50000" decel="50000" fill="hold" nodeType="withEffect">
                                  <p:stCondLst>
                                    <p:cond delay="250"/>
                                  </p:stCondLst>
                                  <p:childTnLst>
                                    <p:animMotion origin="layout" path="M 3.06357E-7 1.94281E-6 L -0.00013 -0.15865 " pathEditMode="relative" rAng="0" ptsTypes="AA">
                                      <p:cBhvr>
                                        <p:cTn id="37" dur="1000" fill="hold"/>
                                        <p:tgtEl>
                                          <p:spTgt spid="35"/>
                                        </p:tgtEl>
                                        <p:attrNameLst>
                                          <p:attrName>ppt_x</p:attrName>
                                          <p:attrName>ppt_y</p:attrName>
                                        </p:attrNameLst>
                                      </p:cBhvr>
                                      <p:rCtr x="-13" y="-7944"/>
                                    </p:animMotion>
                                  </p:childTnLst>
                                </p:cTn>
                              </p:par>
                              <p:par>
                                <p:cTn id="38" presetID="42" presetClass="path" presetSubtype="0" accel="50000" decel="50000" fill="hold" nodeType="withEffect">
                                  <p:stCondLst>
                                    <p:cond delay="250"/>
                                  </p:stCondLst>
                                  <p:childTnLst>
                                    <p:animMotion origin="layout" path="M -4.13582E-6 1.94281E-6 L -0.00038 -0.15865 " pathEditMode="relative" rAng="0" ptsTypes="AA">
                                      <p:cBhvr>
                                        <p:cTn id="39" dur="1000" fill="hold"/>
                                        <p:tgtEl>
                                          <p:spTgt spid="39"/>
                                        </p:tgtEl>
                                        <p:attrNameLst>
                                          <p:attrName>ppt_x</p:attrName>
                                          <p:attrName>ppt_y</p:attrName>
                                        </p:attrNameLst>
                                      </p:cBhvr>
                                      <p:rCtr x="-26" y="-7944"/>
                                    </p:animMotion>
                                  </p:childTnLst>
                                </p:cTn>
                              </p:par>
                              <p:par>
                                <p:cTn id="40" presetID="42" presetClass="path" presetSubtype="0" accel="50000" decel="50000" fill="hold" nodeType="withEffect">
                                  <p:stCondLst>
                                    <p:cond delay="250"/>
                                  </p:stCondLst>
                                  <p:childTnLst>
                                    <p:animMotion origin="layout" path="M 3.7733E-6 1.94281E-6 L 0.00012 -0.1591 " pathEditMode="relative" rAng="0" ptsTypes="AA">
                                      <p:cBhvr>
                                        <p:cTn id="41" dur="1000" fill="hold"/>
                                        <p:tgtEl>
                                          <p:spTgt spid="43"/>
                                        </p:tgtEl>
                                        <p:attrNameLst>
                                          <p:attrName>ppt_x</p:attrName>
                                          <p:attrName>ppt_y</p:attrName>
                                        </p:attrNameLst>
                                      </p:cBhvr>
                                      <p:rCtr x="0" y="-7966"/>
                                    </p:animMotion>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558445"/>
          </a:xfrm>
        </p:spPr>
        <p:txBody>
          <a:bodyPr/>
          <a:lstStyle/>
          <a:p>
            <a:r>
              <a:rPr lang="en-US" sz="3600" dirty="0" smtClean="0"/>
              <a:t>9:30 – 10: ASP.NET Web Forms</a:t>
            </a:r>
          </a:p>
          <a:p>
            <a:r>
              <a:rPr lang="en-US" sz="3600" dirty="0" smtClean="0"/>
              <a:t>10:00 – 11:00: ASP.NET MVC 6</a:t>
            </a:r>
          </a:p>
          <a:p>
            <a:r>
              <a:rPr lang="en-US" sz="3600" dirty="0" smtClean="0"/>
              <a:t>11:00 – 12:00: Entity Framework </a:t>
            </a:r>
          </a:p>
          <a:p>
            <a:r>
              <a:rPr lang="en-US" sz="3600" dirty="0" smtClean="0"/>
              <a:t>12:00 – 1:00: Azure Web Sites</a:t>
            </a:r>
          </a:p>
          <a:p>
            <a:r>
              <a:rPr lang="en-US" sz="3600" dirty="0" smtClean="0"/>
              <a:t>1:00 – 2:00: ASP.NET Publishing</a:t>
            </a:r>
          </a:p>
          <a:p>
            <a:r>
              <a:rPr lang="en-US" sz="3600" dirty="0" smtClean="0"/>
              <a:t>2:00 – 3:00: Identity</a:t>
            </a:r>
          </a:p>
          <a:p>
            <a:r>
              <a:rPr lang="en-US" sz="3600" dirty="0" smtClean="0"/>
              <a:t>3:00 – 4:00: Dependency Injection</a:t>
            </a:r>
          </a:p>
          <a:p>
            <a:r>
              <a:rPr lang="en-US" sz="3600" dirty="0" smtClean="0"/>
              <a:t>4:00 – 4:30: </a:t>
            </a:r>
            <a:r>
              <a:rPr lang="en-US" sz="3600" dirty="0" err="1" smtClean="0"/>
              <a:t>SignalR</a:t>
            </a:r>
            <a:endParaRPr lang="en-US" sz="3600" dirty="0" smtClean="0"/>
          </a:p>
          <a:p>
            <a:r>
              <a:rPr lang="en-US" sz="3600" dirty="0" smtClean="0"/>
              <a:t>4:30 – 5:00: ASP.NET </a:t>
            </a:r>
            <a:r>
              <a:rPr lang="en-US" sz="3600" dirty="0" err="1" smtClean="0"/>
              <a:t>vNext</a:t>
            </a:r>
            <a:endParaRPr lang="en-US" sz="3600" dirty="0"/>
          </a:p>
        </p:txBody>
      </p:sp>
      <p:sp>
        <p:nvSpPr>
          <p:cNvPr id="2" name="Title 1"/>
          <p:cNvSpPr>
            <a:spLocks noGrp="1"/>
          </p:cNvSpPr>
          <p:nvPr>
            <p:ph type="title"/>
          </p:nvPr>
        </p:nvSpPr>
        <p:spPr/>
        <p:txBody>
          <a:bodyPr/>
          <a:lstStyle/>
          <a:p>
            <a:r>
              <a:rPr lang="en-US" dirty="0" err="1" smtClean="0"/>
              <a:t>dotnetConf</a:t>
            </a:r>
            <a:r>
              <a:rPr lang="en-US" dirty="0" smtClean="0"/>
              <a:t> Day 2 - Web</a:t>
            </a:r>
            <a:endParaRPr lang="en-US" dirty="0"/>
          </a:p>
        </p:txBody>
      </p:sp>
    </p:spTree>
    <p:extLst>
      <p:ext uri="{BB962C8B-B14F-4D97-AF65-F5344CB8AC3E}">
        <p14:creationId xmlns:p14="http://schemas.microsoft.com/office/powerpoint/2010/main" val="35382163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smtClean="0"/>
              <a:t>dotnetConf</a:t>
            </a:r>
            <a:endParaRPr lang="en-US" dirty="0"/>
          </a:p>
        </p:txBody>
      </p:sp>
      <p:sp>
        <p:nvSpPr>
          <p:cNvPr id="9" name="Text Placeholder 8"/>
          <p:cNvSpPr>
            <a:spLocks noGrp="1"/>
          </p:cNvSpPr>
          <p:nvPr>
            <p:ph type="body" sz="quarter" idx="11"/>
          </p:nvPr>
        </p:nvSpPr>
        <p:spPr>
          <a:xfrm>
            <a:off x="274639" y="1212849"/>
            <a:ext cx="11889564" cy="6155531"/>
          </a:xfrm>
        </p:spPr>
        <p:txBody>
          <a:bodyPr/>
          <a:lstStyle/>
          <a:p>
            <a:r>
              <a:rPr lang="en-US" dirty="0" smtClean="0"/>
              <a:t>Virtual </a:t>
            </a:r>
            <a:r>
              <a:rPr lang="en-US" dirty="0" smtClean="0"/>
              <a:t>conference Microsoft/Community driven</a:t>
            </a:r>
          </a:p>
          <a:p>
            <a:endParaRPr lang="en-US" dirty="0" smtClean="0"/>
          </a:p>
          <a:p>
            <a:r>
              <a:rPr lang="en-US" dirty="0" smtClean="0"/>
              <a:t>July </a:t>
            </a:r>
            <a:r>
              <a:rPr lang="en-US" dirty="0" smtClean="0"/>
              <a:t>25-26: Microsoft </a:t>
            </a:r>
          </a:p>
          <a:p>
            <a:r>
              <a:rPr lang="en-US" dirty="0" smtClean="0"/>
              <a:t>TBD 2014:</a:t>
            </a:r>
          </a:p>
          <a:p>
            <a:pPr marL="571500" indent="-571500">
              <a:buFont typeface="Arial" panose="020B0604020202020204" pitchFamily="34" charset="0"/>
              <a:buChar char="•"/>
            </a:pPr>
            <a:r>
              <a:rPr lang="en-US" dirty="0" smtClean="0"/>
              <a:t>.NET Core (Compilers, Languages, Runtime)</a:t>
            </a:r>
          </a:p>
          <a:p>
            <a:pPr marL="571500" indent="-571500">
              <a:buFont typeface="Arial" panose="020B0604020202020204" pitchFamily="34" charset="0"/>
              <a:buChar char="•"/>
            </a:pPr>
            <a:r>
              <a:rPr lang="en-US" dirty="0" smtClean="0"/>
              <a:t>.NET Client / Device</a:t>
            </a:r>
          </a:p>
          <a:p>
            <a:pPr marL="571500" indent="-571500">
              <a:buFont typeface="Arial" panose="020B0604020202020204" pitchFamily="34" charset="0"/>
              <a:buChar char="•"/>
            </a:pPr>
            <a:r>
              <a:rPr lang="en-US" dirty="0" smtClean="0"/>
              <a:t>.NET Server / Cloud</a:t>
            </a:r>
            <a:endParaRPr lang="en-US" dirty="0"/>
          </a:p>
          <a:p>
            <a:pPr marL="571500" indent="-571500">
              <a:buFont typeface="Arial" panose="020B0604020202020204" pitchFamily="34" charset="0"/>
              <a:buChar char="•"/>
            </a:pPr>
            <a:r>
              <a:rPr lang="en-US" dirty="0" smtClean="0"/>
              <a:t>Community and Product Teams</a:t>
            </a:r>
            <a:endParaRPr lang="en-US" dirty="0" smtClean="0"/>
          </a:p>
          <a:p>
            <a:pPr marL="0" indent="0">
              <a:buNone/>
            </a:pPr>
            <a:endParaRPr lang="en-US" dirty="0" smtClean="0"/>
          </a:p>
        </p:txBody>
      </p:sp>
    </p:spTree>
    <p:extLst>
      <p:ext uri="{BB962C8B-B14F-4D97-AF65-F5344CB8AC3E}">
        <p14:creationId xmlns:p14="http://schemas.microsoft.com/office/powerpoint/2010/main" val="2012035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4124206"/>
          </a:xfrm>
        </p:spPr>
        <p:txBody>
          <a:bodyPr/>
          <a:lstStyle/>
          <a:p>
            <a:r>
              <a:rPr lang="en-US" dirty="0" smtClean="0"/>
              <a:t>1996 - Active Server Pages (ASP) </a:t>
            </a:r>
          </a:p>
          <a:p>
            <a:r>
              <a:rPr lang="en-US" dirty="0" smtClean="0"/>
              <a:t>2002 – ASP.NET</a:t>
            </a:r>
          </a:p>
          <a:p>
            <a:r>
              <a:rPr lang="en-US" dirty="0" smtClean="0"/>
              <a:t>2008 – ASP.NET MVC</a:t>
            </a:r>
          </a:p>
          <a:p>
            <a:r>
              <a:rPr lang="en-US" dirty="0" smtClean="0"/>
              <a:t>2010 – ASP.NET Web Pages</a:t>
            </a:r>
          </a:p>
          <a:p>
            <a:r>
              <a:rPr lang="en-US" dirty="0" smtClean="0"/>
              <a:t>2012 – ASP.NET Web API, </a:t>
            </a:r>
            <a:r>
              <a:rPr lang="en-US" dirty="0" err="1" smtClean="0"/>
              <a:t>SignalR</a:t>
            </a:r>
            <a:endParaRPr lang="en-US" dirty="0" smtClean="0"/>
          </a:p>
          <a:p>
            <a:r>
              <a:rPr lang="en-US" dirty="0" smtClean="0"/>
              <a:t>2014 – ASP.NET </a:t>
            </a:r>
            <a:r>
              <a:rPr lang="en-US" dirty="0" err="1" smtClean="0"/>
              <a:t>vNext</a:t>
            </a:r>
            <a:endParaRPr lang="en-US" dirty="0"/>
          </a:p>
        </p:txBody>
      </p:sp>
      <p:sp>
        <p:nvSpPr>
          <p:cNvPr id="6" name="Title 5"/>
          <p:cNvSpPr>
            <a:spLocks noGrp="1"/>
          </p:cNvSpPr>
          <p:nvPr>
            <p:ph type="title"/>
          </p:nvPr>
        </p:nvSpPr>
        <p:spPr/>
        <p:txBody>
          <a:bodyPr/>
          <a:lstStyle/>
          <a:p>
            <a:r>
              <a:rPr lang="en-US" dirty="0" smtClean="0"/>
              <a:t>History </a:t>
            </a:r>
            <a:r>
              <a:rPr lang="en-US" smtClean="0"/>
              <a:t>of ASP </a:t>
            </a:r>
            <a:r>
              <a:rPr lang="en-US" dirty="0" smtClean="0"/>
              <a:t>(18 years)</a:t>
            </a:r>
            <a:endParaRPr lang="en-US" dirty="0"/>
          </a:p>
        </p:txBody>
      </p:sp>
    </p:spTree>
    <p:extLst>
      <p:ext uri="{BB962C8B-B14F-4D97-AF65-F5344CB8AC3E}">
        <p14:creationId xmlns:p14="http://schemas.microsoft.com/office/powerpoint/2010/main" val="201693246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Modern Web?</a:t>
            </a:r>
            <a:endParaRPr lang="en-US" dirty="0"/>
          </a:p>
        </p:txBody>
      </p:sp>
      <p:sp>
        <p:nvSpPr>
          <p:cNvPr id="2" name="Text Placeholder 1"/>
          <p:cNvSpPr>
            <a:spLocks noGrp="1"/>
          </p:cNvSpPr>
          <p:nvPr>
            <p:ph type="body" sz="quarter" idx="10"/>
          </p:nvPr>
        </p:nvSpPr>
        <p:spPr>
          <a:xfrm>
            <a:off x="274639" y="1212849"/>
            <a:ext cx="5486399" cy="5250668"/>
          </a:xfrm>
        </p:spPr>
        <p:txBody>
          <a:bodyPr/>
          <a:lstStyle/>
          <a:p>
            <a:endParaRPr lang="en-US" dirty="0" smtClean="0"/>
          </a:p>
          <a:p>
            <a:r>
              <a:rPr lang="en-US" dirty="0" smtClean="0"/>
              <a:t>Web Frameworks:</a:t>
            </a:r>
          </a:p>
          <a:p>
            <a:pPr marL="571500" indent="-571500">
              <a:buFontTx/>
              <a:buChar char="-"/>
            </a:pPr>
            <a:r>
              <a:rPr lang="en-US" dirty="0" smtClean="0"/>
              <a:t>Mobile / Tablet First</a:t>
            </a:r>
          </a:p>
          <a:p>
            <a:pPr marL="571500" indent="-571500">
              <a:buFontTx/>
              <a:buChar char="-"/>
            </a:pPr>
            <a:r>
              <a:rPr lang="en-US" dirty="0" smtClean="0"/>
              <a:t>Responsive Design</a:t>
            </a:r>
            <a:endParaRPr lang="en-US" dirty="0" smtClean="0"/>
          </a:p>
          <a:p>
            <a:pPr marL="571500" indent="-571500">
              <a:buFontTx/>
              <a:buChar char="-"/>
            </a:pPr>
            <a:r>
              <a:rPr lang="en-US" dirty="0" smtClean="0"/>
              <a:t>Client Frameworks</a:t>
            </a:r>
          </a:p>
          <a:p>
            <a:pPr marL="571500" indent="-571500">
              <a:buFontTx/>
              <a:buChar char="-"/>
            </a:pPr>
            <a:r>
              <a:rPr lang="en-US" dirty="0" smtClean="0"/>
              <a:t>Cloud Ready</a:t>
            </a:r>
          </a:p>
          <a:p>
            <a:pPr marL="571500" indent="-571500">
              <a:buFontTx/>
              <a:buChar char="-"/>
            </a:pPr>
            <a:r>
              <a:rPr lang="en-US" dirty="0" smtClean="0"/>
              <a:t>Cross Platform</a:t>
            </a:r>
          </a:p>
          <a:p>
            <a:pPr marL="571500" indent="-571500">
              <a:buFontTx/>
              <a:buChar char="-"/>
            </a:pPr>
            <a:endParaRPr lang="en-US" dirty="0" smtClean="0"/>
          </a:p>
        </p:txBody>
      </p:sp>
      <p:sp>
        <p:nvSpPr>
          <p:cNvPr id="4" name="Text Placeholder 3"/>
          <p:cNvSpPr>
            <a:spLocks noGrp="1"/>
          </p:cNvSpPr>
          <p:nvPr>
            <p:ph type="body" sz="quarter" idx="11"/>
          </p:nvPr>
        </p:nvSpPr>
        <p:spPr>
          <a:xfrm>
            <a:off x="6675439" y="1212849"/>
            <a:ext cx="5486399" cy="3945696"/>
          </a:xfrm>
        </p:spPr>
        <p:txBody>
          <a:bodyPr/>
          <a:lstStyle/>
          <a:p>
            <a:endParaRPr lang="en-US" dirty="0" smtClean="0"/>
          </a:p>
          <a:p>
            <a:r>
              <a:rPr lang="en-US" dirty="0" smtClean="0"/>
              <a:t>Web Tooling</a:t>
            </a:r>
          </a:p>
          <a:p>
            <a:pPr marL="571500" indent="-571500">
              <a:buFontTx/>
              <a:buChar char="-"/>
            </a:pPr>
            <a:r>
              <a:rPr lang="en-US" dirty="0" smtClean="0"/>
              <a:t>Standards Based</a:t>
            </a:r>
          </a:p>
          <a:p>
            <a:pPr marL="571500" indent="-571500">
              <a:buFontTx/>
              <a:buChar char="-"/>
            </a:pPr>
            <a:r>
              <a:rPr lang="en-US" dirty="0" smtClean="0"/>
              <a:t>Tooling in Browser</a:t>
            </a:r>
          </a:p>
          <a:p>
            <a:pPr marL="571500" indent="-571500">
              <a:buFontTx/>
              <a:buChar char="-"/>
            </a:pPr>
            <a:r>
              <a:rPr lang="en-US" dirty="0" smtClean="0"/>
              <a:t>Open Tooling</a:t>
            </a:r>
          </a:p>
          <a:p>
            <a:pPr marL="571500" indent="-571500">
              <a:buFontTx/>
              <a:buChar char="-"/>
            </a:pPr>
            <a:r>
              <a:rPr lang="en-US" dirty="0" smtClean="0"/>
              <a:t>Grunt / Bower</a:t>
            </a:r>
          </a:p>
        </p:txBody>
      </p:sp>
    </p:spTree>
    <p:extLst>
      <p:ext uri="{BB962C8B-B14F-4D97-AF65-F5344CB8AC3E}">
        <p14:creationId xmlns:p14="http://schemas.microsoft.com/office/powerpoint/2010/main" val="4169261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vNext and the Modern Web</a:t>
            </a:r>
            <a:endParaRPr lang="en-US" dirty="0"/>
          </a:p>
        </p:txBody>
      </p:sp>
      <p:sp>
        <p:nvSpPr>
          <p:cNvPr id="4" name="Rectangle 3"/>
          <p:cNvSpPr/>
          <p:nvPr/>
        </p:nvSpPr>
        <p:spPr>
          <a:xfrm>
            <a:off x="7816526" y="3202627"/>
            <a:ext cx="3462294" cy="954107"/>
          </a:xfrm>
          <a:prstGeom prst="rect">
            <a:avLst/>
          </a:prstGeom>
        </p:spPr>
        <p:txBody>
          <a:bodyPr wrap="none">
            <a:spAutoFit/>
          </a:bodyPr>
          <a:lstStyle/>
          <a:p>
            <a:r>
              <a:rPr lang="en-US" sz="2800" dirty="0" smtClean="0">
                <a:solidFill>
                  <a:srgbClr val="FFFFFF"/>
                </a:solidFill>
              </a:rPr>
              <a:t>Choose your Editors </a:t>
            </a:r>
          </a:p>
          <a:p>
            <a:r>
              <a:rPr lang="en-US" sz="2800" dirty="0" smtClean="0">
                <a:solidFill>
                  <a:srgbClr val="FFFFFF"/>
                </a:solidFill>
              </a:rPr>
              <a:t>and Tools</a:t>
            </a:r>
          </a:p>
        </p:txBody>
      </p:sp>
      <p:sp>
        <p:nvSpPr>
          <p:cNvPr id="9" name="Rectangle 8"/>
          <p:cNvSpPr/>
          <p:nvPr/>
        </p:nvSpPr>
        <p:spPr>
          <a:xfrm>
            <a:off x="1961121" y="4509344"/>
            <a:ext cx="3113353" cy="954107"/>
          </a:xfrm>
          <a:prstGeom prst="rect">
            <a:avLst/>
          </a:prstGeom>
        </p:spPr>
        <p:txBody>
          <a:bodyPr wrap="none">
            <a:spAutoFit/>
          </a:bodyPr>
          <a:lstStyle/>
          <a:p>
            <a:r>
              <a:rPr lang="en-US" sz="2800" dirty="0" smtClean="0">
                <a:solidFill>
                  <a:srgbClr val="FFFFFF"/>
                </a:solidFill>
              </a:rPr>
              <a:t>Open Source </a:t>
            </a:r>
            <a:br>
              <a:rPr lang="en-US" sz="2800" dirty="0" smtClean="0">
                <a:solidFill>
                  <a:srgbClr val="FFFFFF"/>
                </a:solidFill>
              </a:rPr>
            </a:br>
            <a:r>
              <a:rPr lang="en-US" sz="2800" dirty="0" smtClean="0">
                <a:solidFill>
                  <a:srgbClr val="FFFFFF"/>
                </a:solidFill>
              </a:rPr>
              <a:t>with Contributions</a:t>
            </a:r>
          </a:p>
        </p:txBody>
      </p:sp>
      <p:sp>
        <p:nvSpPr>
          <p:cNvPr id="13" name="Rectangle 12"/>
          <p:cNvSpPr/>
          <p:nvPr/>
        </p:nvSpPr>
        <p:spPr>
          <a:xfrm>
            <a:off x="7754278" y="4758813"/>
            <a:ext cx="2534027" cy="523220"/>
          </a:xfrm>
          <a:prstGeom prst="rect">
            <a:avLst/>
          </a:prstGeom>
        </p:spPr>
        <p:txBody>
          <a:bodyPr wrap="none">
            <a:spAutoFit/>
          </a:bodyPr>
          <a:lstStyle/>
          <a:p>
            <a:r>
              <a:rPr lang="en-US" sz="2800" dirty="0" smtClean="0">
                <a:solidFill>
                  <a:srgbClr val="FFFFFF"/>
                </a:solidFill>
              </a:rPr>
              <a:t>Cross-Platform</a:t>
            </a:r>
          </a:p>
        </p:txBody>
      </p:sp>
      <p:grpSp>
        <p:nvGrpSpPr>
          <p:cNvPr id="6" name="Group 5"/>
          <p:cNvGrpSpPr/>
          <p:nvPr/>
        </p:nvGrpSpPr>
        <p:grpSpPr>
          <a:xfrm>
            <a:off x="6785010" y="4569022"/>
            <a:ext cx="906342" cy="867556"/>
            <a:chOff x="2211181" y="1874910"/>
            <a:chExt cx="609600" cy="594360"/>
          </a:xfrm>
        </p:grpSpPr>
        <p:sp>
          <p:nvSpPr>
            <p:cNvPr id="15" name="Oval 14"/>
            <p:cNvSpPr/>
            <p:nvPr/>
          </p:nvSpPr>
          <p:spPr bwMode="auto">
            <a:xfrm>
              <a:off x="2211181" y="1874910"/>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6" descr="C:\temp\WinAzure_rgb_Wht_S.png"/>
            <p:cNvPicPr>
              <a:picLocks noChangeAspect="1" noChangeArrowheads="1"/>
            </p:cNvPicPr>
            <p:nvPr/>
          </p:nvPicPr>
          <p:blipFill rotWithShape="1">
            <a:blip r:embed="rId3">
              <a:extLst>
                <a:ext uri="{28A0092B-C50C-407E-A947-70E740481C1C}">
                  <a14:useLocalDpi xmlns:a14="http://schemas.microsoft.com/office/drawing/2010/main" val="0"/>
                </a:ext>
              </a:extLst>
            </a:blip>
            <a:srcRect l="3371" t="15460" r="80628" b="15496"/>
            <a:stretch/>
          </p:blipFill>
          <p:spPr bwMode="auto">
            <a:xfrm>
              <a:off x="2404459" y="1943117"/>
              <a:ext cx="210181" cy="21742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files.softicons.com/download/system-icons/windows-8-metro-icons-by-dakirby309/png/512x512/Folders%20&amp;%20OS/Linux.pn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520482" y="2147586"/>
              <a:ext cx="242063" cy="242063"/>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p:cNvGrpSpPr>
              <a:grpSpLocks noChangeAspect="1"/>
            </p:cNvGrpSpPr>
            <p:nvPr/>
          </p:nvGrpSpPr>
          <p:grpSpPr bwMode="auto">
            <a:xfrm>
              <a:off x="2314492" y="2130536"/>
              <a:ext cx="197134" cy="235237"/>
              <a:chOff x="3485" y="1766"/>
              <a:chExt cx="745" cy="889"/>
            </a:xfrm>
          </p:grpSpPr>
          <p:sp>
            <p:nvSpPr>
              <p:cNvPr id="27" name="Freeform 26"/>
              <p:cNvSpPr>
                <a:spLocks/>
              </p:cNvSpPr>
              <p:nvPr/>
            </p:nvSpPr>
            <p:spPr bwMode="auto">
              <a:xfrm>
                <a:off x="3485" y="2008"/>
                <a:ext cx="745" cy="647"/>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sp>
            <p:nvSpPr>
              <p:cNvPr id="28" name="Freeform 27"/>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363">
                  <a:defRPr/>
                </a:pPr>
                <a:endParaRPr lang="en-US" sz="2000" kern="0" smtClean="0">
                  <a:solidFill>
                    <a:srgbClr val="000000"/>
                  </a:solidFill>
                </a:endParaRPr>
              </a:p>
            </p:txBody>
          </p:sp>
        </p:grpSp>
      </p:grpSp>
      <p:grpSp>
        <p:nvGrpSpPr>
          <p:cNvPr id="7" name="Group 6"/>
          <p:cNvGrpSpPr/>
          <p:nvPr/>
        </p:nvGrpSpPr>
        <p:grpSpPr>
          <a:xfrm>
            <a:off x="6794824" y="3178099"/>
            <a:ext cx="906342" cy="867556"/>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grpSp>
        <p:nvGrpSpPr>
          <p:cNvPr id="8" name="Group 7"/>
          <p:cNvGrpSpPr/>
          <p:nvPr/>
        </p:nvGrpSpPr>
        <p:grpSpPr>
          <a:xfrm>
            <a:off x="940880" y="4557479"/>
            <a:ext cx="906342" cy="867556"/>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500486" cy="316285"/>
            </a:xfrm>
            <a:prstGeom prst="rect">
              <a:avLst/>
            </a:prstGeom>
          </p:spPr>
          <p:txBody>
            <a:bodyPr wrap="none">
              <a:spAutoFit/>
            </a:bodyPr>
            <a:lstStyle/>
            <a:p>
              <a:r>
                <a:rPr lang="en-US" sz="2400" dirty="0" smtClean="0">
                  <a:solidFill>
                    <a:srgbClr val="FFFFFF"/>
                  </a:solidFill>
                </a:rPr>
                <a:t>OSS</a:t>
              </a:r>
              <a:endParaRPr lang="en-US" sz="2400" dirty="0">
                <a:solidFill>
                  <a:srgbClr val="FFFFFF"/>
                </a:solidFill>
              </a:endParaRPr>
            </a:p>
          </p:txBody>
        </p:sp>
      </p:grpSp>
      <p:sp>
        <p:nvSpPr>
          <p:cNvPr id="24" name="Rectangle 23"/>
          <p:cNvSpPr/>
          <p:nvPr/>
        </p:nvSpPr>
        <p:spPr>
          <a:xfrm>
            <a:off x="1880015" y="3202627"/>
            <a:ext cx="4401077" cy="954107"/>
          </a:xfrm>
          <a:prstGeom prst="rect">
            <a:avLst/>
          </a:prstGeom>
        </p:spPr>
        <p:txBody>
          <a:bodyPr wrap="none">
            <a:spAutoFit/>
          </a:bodyPr>
          <a:lstStyle/>
          <a:p>
            <a:r>
              <a:rPr lang="en-US" sz="2800" dirty="0" smtClean="0">
                <a:solidFill>
                  <a:srgbClr val="FFFFFF"/>
                </a:solidFill>
              </a:rPr>
              <a:t>Seamless transition </a:t>
            </a:r>
            <a:br>
              <a:rPr lang="en-US" sz="2800" dirty="0" smtClean="0">
                <a:solidFill>
                  <a:srgbClr val="FFFFFF"/>
                </a:solidFill>
              </a:rPr>
            </a:br>
            <a:r>
              <a:rPr lang="en-US" sz="2800" dirty="0" smtClean="0">
                <a:solidFill>
                  <a:srgbClr val="FFFFFF"/>
                </a:solidFill>
              </a:rPr>
              <a:t>from on-premises to cloud</a:t>
            </a:r>
          </a:p>
        </p:txBody>
      </p:sp>
      <p:sp>
        <p:nvSpPr>
          <p:cNvPr id="30" name="Freeform 13"/>
          <p:cNvSpPr>
            <a:spLocks noChangeAspect="1" noEditPoints="1"/>
          </p:cNvSpPr>
          <p:nvPr/>
        </p:nvSpPr>
        <p:spPr bwMode="auto">
          <a:xfrm>
            <a:off x="937268" y="3185995"/>
            <a:ext cx="917115" cy="920494"/>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35" name="Rectangle 34"/>
          <p:cNvSpPr/>
          <p:nvPr/>
        </p:nvSpPr>
        <p:spPr>
          <a:xfrm>
            <a:off x="7754278" y="2130071"/>
            <a:ext cx="4268348" cy="523220"/>
          </a:xfrm>
          <a:prstGeom prst="rect">
            <a:avLst/>
          </a:prstGeom>
        </p:spPr>
        <p:txBody>
          <a:bodyPr wrap="none">
            <a:spAutoFit/>
          </a:bodyPr>
          <a:lstStyle/>
          <a:p>
            <a:r>
              <a:rPr lang="en-US" sz="2800" dirty="0" smtClean="0">
                <a:solidFill>
                  <a:srgbClr val="FFFFFF"/>
                </a:solidFill>
              </a:rPr>
              <a:t>Faster Development Cycle</a:t>
            </a:r>
          </a:p>
        </p:txBody>
      </p:sp>
      <p:sp>
        <p:nvSpPr>
          <p:cNvPr id="36" name="Rectangle 35"/>
          <p:cNvSpPr/>
          <p:nvPr/>
        </p:nvSpPr>
        <p:spPr>
          <a:xfrm>
            <a:off x="1897478" y="2117205"/>
            <a:ext cx="2635530" cy="523220"/>
          </a:xfrm>
          <a:prstGeom prst="rect">
            <a:avLst/>
          </a:prstGeom>
        </p:spPr>
        <p:txBody>
          <a:bodyPr wrap="none">
            <a:spAutoFit/>
          </a:bodyPr>
          <a:lstStyle/>
          <a:p>
            <a:r>
              <a:rPr lang="en-US" sz="2800" dirty="0" smtClean="0">
                <a:solidFill>
                  <a:srgbClr val="FFFFFF"/>
                </a:solidFill>
              </a:rPr>
              <a:t>Totally Modular</a:t>
            </a:r>
          </a:p>
        </p:txBody>
      </p:sp>
      <p:grpSp>
        <p:nvGrpSpPr>
          <p:cNvPr id="37" name="Group 36"/>
          <p:cNvGrpSpPr/>
          <p:nvPr/>
        </p:nvGrpSpPr>
        <p:grpSpPr>
          <a:xfrm>
            <a:off x="6795969" y="1948286"/>
            <a:ext cx="888298" cy="850284"/>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grpSp>
        <p:nvGrpSpPr>
          <p:cNvPr id="40" name="Group 39"/>
          <p:cNvGrpSpPr/>
          <p:nvPr/>
        </p:nvGrpSpPr>
        <p:grpSpPr>
          <a:xfrm>
            <a:off x="951466" y="1961252"/>
            <a:ext cx="888298" cy="850284"/>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solidFill>
                  <a:srgbClr val="FFFFFF"/>
                </a:solidFill>
              </a:endParaRPr>
            </a:p>
          </p:txBody>
        </p:sp>
      </p:grpSp>
      <p:sp>
        <p:nvSpPr>
          <p:cNvPr id="31" name="Freeform 5"/>
          <p:cNvSpPr>
            <a:spLocks noEditPoints="1"/>
          </p:cNvSpPr>
          <p:nvPr/>
        </p:nvSpPr>
        <p:spPr bwMode="auto">
          <a:xfrm>
            <a:off x="4784301" y="5816061"/>
            <a:ext cx="878847" cy="837318"/>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35"/>
          <p:cNvSpPr>
            <a:spLocks/>
          </p:cNvSpPr>
          <p:nvPr/>
        </p:nvSpPr>
        <p:spPr bwMode="black">
          <a:xfrm>
            <a:off x="4940154" y="5951144"/>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33" name="Rectangle 32"/>
          <p:cNvSpPr/>
          <p:nvPr/>
        </p:nvSpPr>
        <p:spPr>
          <a:xfrm>
            <a:off x="5765191" y="5850772"/>
            <a:ext cx="1155957" cy="769441"/>
          </a:xfrm>
          <a:prstGeom prst="rect">
            <a:avLst/>
          </a:prstGeom>
        </p:spPr>
        <p:txBody>
          <a:bodyPr wrap="none">
            <a:spAutoFit/>
          </a:bodyPr>
          <a:lstStyle/>
          <a:p>
            <a:r>
              <a:rPr lang="en-US" sz="4400" dirty="0" smtClean="0">
                <a:solidFill>
                  <a:srgbClr val="FFFFFF"/>
                </a:solidFill>
              </a:rPr>
              <a:t>Fast</a:t>
            </a:r>
          </a:p>
        </p:txBody>
      </p:sp>
    </p:spTree>
    <p:extLst>
      <p:ext uri="{BB962C8B-B14F-4D97-AF65-F5344CB8AC3E}">
        <p14:creationId xmlns:p14="http://schemas.microsoft.com/office/powerpoint/2010/main" val="275085163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Enabling the Modern Web and Cloud</a:t>
            </a:r>
            <a:endParaRPr lang="en-US" dirty="0"/>
          </a:p>
        </p:txBody>
      </p:sp>
      <p:sp>
        <p:nvSpPr>
          <p:cNvPr id="4" name="Rectangle 3"/>
          <p:cNvSpPr/>
          <p:nvPr/>
        </p:nvSpPr>
        <p:spPr>
          <a:xfrm>
            <a:off x="1925610" y="4098153"/>
            <a:ext cx="4026615" cy="523220"/>
          </a:xfrm>
          <a:prstGeom prst="rect">
            <a:avLst/>
          </a:prstGeom>
        </p:spPr>
        <p:txBody>
          <a:bodyPr wrap="none">
            <a:spAutoFit/>
          </a:bodyPr>
          <a:lstStyle/>
          <a:p>
            <a:r>
              <a:rPr lang="en-US" sz="2800" dirty="0" smtClean="0"/>
              <a:t>Common Improvements</a:t>
            </a:r>
          </a:p>
        </p:txBody>
      </p:sp>
      <p:sp>
        <p:nvSpPr>
          <p:cNvPr id="5" name="Content Placeholder 2"/>
          <p:cNvSpPr>
            <a:spLocks noGrp="1"/>
          </p:cNvSpPr>
          <p:nvPr>
            <p:ph type="body" sz="quarter" idx="4294967295"/>
          </p:nvPr>
        </p:nvSpPr>
        <p:spPr>
          <a:xfrm>
            <a:off x="1405801" y="4730258"/>
            <a:ext cx="4238844" cy="1735860"/>
          </a:xfrm>
          <a:prstGeom prst="rect">
            <a:avLst/>
          </a:prstGeom>
        </p:spPr>
        <p:txBody>
          <a:bodyPr/>
          <a:lstStyle/>
          <a:p>
            <a:r>
              <a:rPr lang="en-US" sz="2400" dirty="0">
                <a:latin typeface="+mn-lt"/>
              </a:rPr>
              <a:t>Consistency </a:t>
            </a:r>
          </a:p>
          <a:p>
            <a:r>
              <a:rPr lang="en-US" sz="2400" dirty="0">
                <a:latin typeface="+mn-lt"/>
              </a:rPr>
              <a:t>Modularization</a:t>
            </a:r>
          </a:p>
          <a:p>
            <a:r>
              <a:rPr lang="en-US" sz="2400" dirty="0">
                <a:latin typeface="+mn-lt"/>
              </a:rPr>
              <a:t>Tracing &amp; Diagnostics</a:t>
            </a:r>
          </a:p>
          <a:p>
            <a:r>
              <a:rPr lang="en-US" sz="2400" dirty="0">
                <a:latin typeface="+mn-lt"/>
              </a:rPr>
              <a:t>Dependency Injection</a:t>
            </a:r>
            <a:endParaRPr lang="en-US" sz="2400" dirty="0" smtClean="0">
              <a:latin typeface="+mn-lt"/>
            </a:endParaRPr>
          </a:p>
        </p:txBody>
      </p:sp>
      <p:sp>
        <p:nvSpPr>
          <p:cNvPr id="7" name="Freeform 11"/>
          <p:cNvSpPr>
            <a:spLocks noEditPoints="1"/>
          </p:cNvSpPr>
          <p:nvPr/>
        </p:nvSpPr>
        <p:spPr bwMode="black">
          <a:xfrm>
            <a:off x="1432249" y="4106862"/>
            <a:ext cx="377121" cy="37698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Oval 7"/>
          <p:cNvSpPr/>
          <p:nvPr/>
        </p:nvSpPr>
        <p:spPr bwMode="auto">
          <a:xfrm>
            <a:off x="1316010" y="4027701"/>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1874837" y="1650184"/>
            <a:ext cx="4639219" cy="523220"/>
          </a:xfrm>
          <a:prstGeom prst="rect">
            <a:avLst/>
          </a:prstGeom>
        </p:spPr>
        <p:txBody>
          <a:bodyPr wrap="none">
            <a:spAutoFit/>
          </a:bodyPr>
          <a:lstStyle/>
          <a:p>
            <a:r>
              <a:rPr lang="en-US" sz="2800" dirty="0" smtClean="0"/>
              <a:t>Extending Application Types</a:t>
            </a:r>
          </a:p>
        </p:txBody>
      </p:sp>
      <p:sp>
        <p:nvSpPr>
          <p:cNvPr id="10" name="Content Placeholder 2"/>
          <p:cNvSpPr>
            <a:spLocks noGrp="1"/>
          </p:cNvSpPr>
          <p:nvPr>
            <p:ph type="body" sz="quarter" idx="4294967295"/>
          </p:nvPr>
        </p:nvSpPr>
        <p:spPr>
          <a:xfrm>
            <a:off x="1355027" y="2282289"/>
            <a:ext cx="10044810" cy="1329595"/>
          </a:xfrm>
          <a:prstGeom prst="rect">
            <a:avLst/>
          </a:prstGeom>
        </p:spPr>
        <p:txBody>
          <a:bodyPr/>
          <a:lstStyle/>
          <a:p>
            <a:r>
              <a:rPr lang="en-US" sz="2400" dirty="0">
                <a:latin typeface="+mn-lt"/>
              </a:rPr>
              <a:t>Enterprise LOB </a:t>
            </a:r>
            <a:r>
              <a:rPr lang="en-US" sz="2400" dirty="0" smtClean="0">
                <a:latin typeface="+mn-lt"/>
              </a:rPr>
              <a:t>on Web</a:t>
            </a:r>
            <a:endParaRPr lang="en-US" sz="2400" dirty="0">
              <a:latin typeface="+mn-lt"/>
            </a:endParaRPr>
          </a:p>
          <a:p>
            <a:r>
              <a:rPr lang="en-US" sz="2400" dirty="0">
                <a:latin typeface="+mn-lt"/>
              </a:rPr>
              <a:t>Enterprise LOB desktop apps </a:t>
            </a:r>
            <a:r>
              <a:rPr lang="en-US" sz="2400" dirty="0" smtClean="0">
                <a:latin typeface="+mn-lt"/>
              </a:rPr>
              <a:t>with web backend</a:t>
            </a:r>
            <a:endParaRPr lang="en-US" sz="2400" dirty="0">
              <a:latin typeface="+mn-lt"/>
            </a:endParaRPr>
          </a:p>
          <a:p>
            <a:r>
              <a:rPr lang="en-US" sz="2400" dirty="0" smtClean="0">
                <a:latin typeface="+mn-lt"/>
              </a:rPr>
              <a:t>Modern Web applications</a:t>
            </a:r>
          </a:p>
        </p:txBody>
      </p:sp>
      <p:sp>
        <p:nvSpPr>
          <p:cNvPr id="12" name="Oval 11"/>
          <p:cNvSpPr/>
          <p:nvPr/>
        </p:nvSpPr>
        <p:spPr bwMode="auto">
          <a:xfrm>
            <a:off x="1265237" y="1579732"/>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48" descr="C:\Users\sakuu\Documents\Ballmer MGX 2011\Tile Icons\Calendar Engineer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1406997" y="1647880"/>
            <a:ext cx="366355" cy="3868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6424301" y="4240397"/>
            <a:ext cx="5002139" cy="2061950"/>
          </a:xfrm>
          <a:prstGeom prst="rect">
            <a:avLst/>
          </a:prstGeom>
        </p:spPr>
      </p:pic>
      <p:sp>
        <p:nvSpPr>
          <p:cNvPr id="6" name="Rectangle 5"/>
          <p:cNvSpPr/>
          <p:nvPr/>
        </p:nvSpPr>
        <p:spPr>
          <a:xfrm>
            <a:off x="7818175" y="6215434"/>
            <a:ext cx="2214389" cy="369332"/>
          </a:xfrm>
          <a:prstGeom prst="rect">
            <a:avLst/>
          </a:prstGeom>
        </p:spPr>
        <p:txBody>
          <a:bodyPr wrap="none">
            <a:spAutoFit/>
          </a:bodyPr>
          <a:lstStyle/>
          <a:p>
            <a:r>
              <a:rPr lang="en-US" dirty="0"/>
              <a:t>Familiar frameworks</a:t>
            </a:r>
          </a:p>
        </p:txBody>
      </p:sp>
    </p:spTree>
    <p:extLst>
      <p:ext uri="{BB962C8B-B14F-4D97-AF65-F5344CB8AC3E}">
        <p14:creationId xmlns:p14="http://schemas.microsoft.com/office/powerpoint/2010/main" val="291792083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Web – Agility</a:t>
            </a:r>
            <a:endParaRPr lang="en-US" dirty="0"/>
          </a:p>
        </p:txBody>
      </p:sp>
      <p:sp>
        <p:nvSpPr>
          <p:cNvPr id="4" name="Rectangle 3"/>
          <p:cNvSpPr/>
          <p:nvPr/>
        </p:nvSpPr>
        <p:spPr>
          <a:xfrm>
            <a:off x="2395236" y="1838487"/>
            <a:ext cx="4268348" cy="523220"/>
          </a:xfrm>
          <a:prstGeom prst="rect">
            <a:avLst/>
          </a:prstGeom>
        </p:spPr>
        <p:txBody>
          <a:bodyPr wrap="none">
            <a:spAutoFit/>
          </a:bodyPr>
          <a:lstStyle/>
          <a:p>
            <a:r>
              <a:rPr lang="en-US" sz="2800" dirty="0" smtClean="0"/>
              <a:t>Faster Development Cycle</a:t>
            </a:r>
          </a:p>
        </p:txBody>
      </p:sp>
      <p:sp>
        <p:nvSpPr>
          <p:cNvPr id="5" name="Content Placeholder 2"/>
          <p:cNvSpPr>
            <a:spLocks noGrp="1"/>
          </p:cNvSpPr>
          <p:nvPr>
            <p:ph type="body" sz="quarter" idx="4294967295"/>
          </p:nvPr>
        </p:nvSpPr>
        <p:spPr>
          <a:xfrm>
            <a:off x="1875427" y="2470593"/>
            <a:ext cx="5704300" cy="1255728"/>
          </a:xfrm>
          <a:prstGeom prst="rect">
            <a:avLst/>
          </a:prstGeom>
        </p:spPr>
        <p:txBody>
          <a:bodyPr/>
          <a:lstStyle/>
          <a:p>
            <a:r>
              <a:rPr lang="en-US" sz="2400" dirty="0">
                <a:latin typeface="+mn-lt"/>
              </a:rPr>
              <a:t>Features are shipped as packages</a:t>
            </a:r>
          </a:p>
          <a:p>
            <a:r>
              <a:rPr lang="en-US" sz="2400" dirty="0">
                <a:latin typeface="+mn-lt"/>
              </a:rPr>
              <a:t>Framework ships as part of the application</a:t>
            </a:r>
            <a:endParaRPr lang="en-US" sz="2400" dirty="0" smtClean="0">
              <a:latin typeface="+mn-lt"/>
            </a:endParaRPr>
          </a:p>
        </p:txBody>
      </p:sp>
      <p:sp>
        <p:nvSpPr>
          <p:cNvPr id="8" name="Oval 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405346" y="4048956"/>
            <a:ext cx="2297552" cy="523220"/>
          </a:xfrm>
          <a:prstGeom prst="rect">
            <a:avLst/>
          </a:prstGeom>
        </p:spPr>
        <p:txBody>
          <a:bodyPr wrap="none">
            <a:spAutoFit/>
          </a:bodyPr>
          <a:lstStyle/>
          <a:p>
            <a:r>
              <a:rPr lang="en-US" sz="2800" dirty="0" smtClean="0"/>
              <a:t>More Control</a:t>
            </a:r>
          </a:p>
        </p:txBody>
      </p:sp>
      <p:sp>
        <p:nvSpPr>
          <p:cNvPr id="10" name="Content Placeholder 2"/>
          <p:cNvSpPr>
            <a:spLocks noGrp="1"/>
          </p:cNvSpPr>
          <p:nvPr>
            <p:ph type="body" sz="quarter" idx="4294967295"/>
          </p:nvPr>
        </p:nvSpPr>
        <p:spPr>
          <a:xfrm>
            <a:off x="1885536" y="4681061"/>
            <a:ext cx="10044810" cy="1329595"/>
          </a:xfrm>
          <a:prstGeom prst="rect">
            <a:avLst/>
          </a:prstGeom>
        </p:spPr>
        <p:txBody>
          <a:bodyPr/>
          <a:lstStyle/>
          <a:p>
            <a:r>
              <a:rPr lang="en-US" sz="2400" dirty="0" smtClean="0">
                <a:latin typeface="+mn-lt"/>
              </a:rPr>
              <a:t>Zero </a:t>
            </a:r>
            <a:r>
              <a:rPr lang="en-US" sz="2400" dirty="0">
                <a:latin typeface="+mn-lt"/>
              </a:rPr>
              <a:t>day security bugs patched by Microsoft</a:t>
            </a:r>
          </a:p>
          <a:p>
            <a:r>
              <a:rPr lang="en-US" sz="2400" dirty="0">
                <a:latin typeface="+mn-lt"/>
              </a:rPr>
              <a:t>Same code runs in development and production</a:t>
            </a:r>
          </a:p>
          <a:p>
            <a:r>
              <a:rPr lang="en-US" sz="2400" dirty="0">
                <a:latin typeface="+mn-lt"/>
              </a:rPr>
              <a:t>Developer opts into new versions, allowing breaking </a:t>
            </a:r>
            <a:r>
              <a:rPr lang="en-US" sz="2400" dirty="0" smtClean="0">
                <a:latin typeface="+mn-lt"/>
              </a:rPr>
              <a:t>changes</a:t>
            </a:r>
            <a:endParaRPr lang="en-US" sz="1800" dirty="0" smtClean="0">
              <a:latin typeface="+mn-lt"/>
            </a:endParaRPr>
          </a:p>
        </p:txBody>
      </p:sp>
      <p:sp>
        <p:nvSpPr>
          <p:cNvPr id="12" name="Oval 11"/>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4"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2687889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Web - Fast</a:t>
            </a:r>
            <a:endParaRPr lang="en-US" dirty="0"/>
          </a:p>
        </p:txBody>
      </p:sp>
      <p:sp>
        <p:nvSpPr>
          <p:cNvPr id="4" name="Rectangle 3"/>
          <p:cNvSpPr/>
          <p:nvPr/>
        </p:nvSpPr>
        <p:spPr>
          <a:xfrm>
            <a:off x="2405346" y="1784966"/>
            <a:ext cx="3611117" cy="523220"/>
          </a:xfrm>
          <a:prstGeom prst="rect">
            <a:avLst/>
          </a:prstGeom>
        </p:spPr>
        <p:txBody>
          <a:bodyPr wrap="none">
            <a:spAutoFit/>
          </a:bodyPr>
          <a:lstStyle/>
          <a:p>
            <a:r>
              <a:rPr lang="en-US" sz="2800" dirty="0" smtClean="0"/>
              <a:t>Runtime Performance</a:t>
            </a:r>
          </a:p>
        </p:txBody>
      </p:sp>
      <p:sp>
        <p:nvSpPr>
          <p:cNvPr id="5" name="Content Placeholder 2"/>
          <p:cNvSpPr>
            <a:spLocks noGrp="1"/>
          </p:cNvSpPr>
          <p:nvPr>
            <p:ph type="body" sz="quarter" idx="4294967295"/>
          </p:nvPr>
        </p:nvSpPr>
        <p:spPr>
          <a:xfrm>
            <a:off x="1885537" y="2417071"/>
            <a:ext cx="7685500" cy="1735860"/>
          </a:xfrm>
          <a:prstGeom prst="rect">
            <a:avLst/>
          </a:prstGeom>
        </p:spPr>
        <p:txBody>
          <a:bodyPr/>
          <a:lstStyle/>
          <a:p>
            <a:r>
              <a:rPr lang="en-US" sz="2400" dirty="0">
                <a:latin typeface="+mn-lt"/>
              </a:rPr>
              <a:t>Faster startup times</a:t>
            </a:r>
          </a:p>
          <a:p>
            <a:r>
              <a:rPr lang="en-US" sz="2400" dirty="0">
                <a:latin typeface="+mn-lt"/>
              </a:rPr>
              <a:t>Lower memory / higher density (&gt; 90% reduction)</a:t>
            </a:r>
          </a:p>
          <a:p>
            <a:r>
              <a:rPr lang="en-US" sz="2400" dirty="0">
                <a:latin typeface="+mn-lt"/>
              </a:rPr>
              <a:t>Modular, opt into just features needed</a:t>
            </a:r>
          </a:p>
          <a:p>
            <a:r>
              <a:rPr lang="en-US" sz="2400" dirty="0">
                <a:latin typeface="+mn-lt"/>
              </a:rPr>
              <a:t>Use a raw socket, framework or both</a:t>
            </a:r>
            <a:endParaRPr lang="en-US" sz="2400" dirty="0" smtClean="0">
              <a:latin typeface="+mn-lt"/>
            </a:endParaRPr>
          </a:p>
        </p:txBody>
      </p:sp>
      <p:sp>
        <p:nvSpPr>
          <p:cNvPr id="8" name="Oval 7"/>
          <p:cNvSpPr/>
          <p:nvPr/>
        </p:nvSpPr>
        <p:spPr bwMode="auto">
          <a:xfrm>
            <a:off x="1795746" y="171451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a:xfrm>
            <a:off x="2405346" y="4342031"/>
            <a:ext cx="6851106" cy="523220"/>
          </a:xfrm>
          <a:prstGeom prst="rect">
            <a:avLst/>
          </a:prstGeom>
        </p:spPr>
        <p:txBody>
          <a:bodyPr wrap="none">
            <a:spAutoFit/>
          </a:bodyPr>
          <a:lstStyle/>
          <a:p>
            <a:r>
              <a:rPr lang="en-US" sz="2800" dirty="0" smtClean="0"/>
              <a:t>Development productivity and low friction</a:t>
            </a:r>
          </a:p>
        </p:txBody>
      </p:sp>
      <p:sp>
        <p:nvSpPr>
          <p:cNvPr id="10" name="Content Placeholder 2"/>
          <p:cNvSpPr>
            <a:spLocks noGrp="1"/>
          </p:cNvSpPr>
          <p:nvPr>
            <p:ph type="body" sz="quarter" idx="4294967295"/>
          </p:nvPr>
        </p:nvSpPr>
        <p:spPr>
          <a:xfrm>
            <a:off x="1885536" y="4974136"/>
            <a:ext cx="10044810" cy="1735860"/>
          </a:xfrm>
          <a:prstGeom prst="rect">
            <a:avLst/>
          </a:prstGeom>
        </p:spPr>
        <p:txBody>
          <a:bodyPr/>
          <a:lstStyle/>
          <a:p>
            <a:pPr lvl="1"/>
            <a:r>
              <a:rPr lang="en-US" dirty="0" smtClean="0"/>
              <a:t>Edit code and refresh browser</a:t>
            </a:r>
            <a:endParaRPr lang="en-US" dirty="0"/>
          </a:p>
          <a:p>
            <a:pPr lvl="1"/>
            <a:r>
              <a:rPr lang="en-US" dirty="0" smtClean="0"/>
              <a:t>Flexibility of dynamic environment with the power of .NET</a:t>
            </a:r>
          </a:p>
          <a:p>
            <a:pPr lvl="1"/>
            <a:r>
              <a:rPr lang="en-US" dirty="0" smtClean="0"/>
              <a:t>Develop </a:t>
            </a:r>
            <a:r>
              <a:rPr lang="en-US" dirty="0"/>
              <a:t>with Visual Studio, third party and cloud </a:t>
            </a:r>
            <a:r>
              <a:rPr lang="en-US" dirty="0" smtClean="0"/>
              <a:t>editors</a:t>
            </a:r>
          </a:p>
          <a:p>
            <a:pPr lvl="1"/>
            <a:endParaRPr lang="en-US" dirty="0"/>
          </a:p>
        </p:txBody>
      </p:sp>
      <p:sp>
        <p:nvSpPr>
          <p:cNvPr id="12" name="Oval 11"/>
          <p:cNvSpPr/>
          <p:nvPr/>
        </p:nvSpPr>
        <p:spPr bwMode="auto">
          <a:xfrm>
            <a:off x="1795746" y="4271579"/>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35"/>
          <p:cNvSpPr>
            <a:spLocks/>
          </p:cNvSpPr>
          <p:nvPr/>
        </p:nvSpPr>
        <p:spPr bwMode="black">
          <a:xfrm>
            <a:off x="1919737" y="1829065"/>
            <a:ext cx="364738" cy="352813"/>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4" name="Freeform 124"/>
          <p:cNvSpPr>
            <a:spLocks/>
          </p:cNvSpPr>
          <p:nvPr/>
        </p:nvSpPr>
        <p:spPr bwMode="black">
          <a:xfrm>
            <a:off x="1935328" y="4413470"/>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7869345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Web – Cloud</a:t>
            </a:r>
            <a:endParaRPr lang="en-US" dirty="0"/>
          </a:p>
        </p:txBody>
      </p:sp>
      <p:sp>
        <p:nvSpPr>
          <p:cNvPr id="4" name="Rectangle 3"/>
          <p:cNvSpPr/>
          <p:nvPr/>
        </p:nvSpPr>
        <p:spPr>
          <a:xfrm>
            <a:off x="2405346" y="2976166"/>
            <a:ext cx="2092304" cy="523220"/>
          </a:xfrm>
          <a:prstGeom prst="rect">
            <a:avLst/>
          </a:prstGeom>
        </p:spPr>
        <p:txBody>
          <a:bodyPr wrap="none">
            <a:spAutoFit/>
          </a:bodyPr>
          <a:lstStyle/>
          <a:p>
            <a:r>
              <a:rPr lang="en-US" sz="2800" dirty="0" smtClean="0"/>
              <a:t>Cloud ready</a:t>
            </a:r>
          </a:p>
        </p:txBody>
      </p:sp>
      <p:sp>
        <p:nvSpPr>
          <p:cNvPr id="5" name="Content Placeholder 2"/>
          <p:cNvSpPr>
            <a:spLocks noGrp="1"/>
          </p:cNvSpPr>
          <p:nvPr>
            <p:ph type="body" sz="quarter" idx="4294967295"/>
          </p:nvPr>
        </p:nvSpPr>
        <p:spPr>
          <a:xfrm>
            <a:off x="1885537" y="3497262"/>
            <a:ext cx="7685500" cy="1329595"/>
          </a:xfrm>
          <a:prstGeom prst="rect">
            <a:avLst/>
          </a:prstGeom>
        </p:spPr>
        <p:txBody>
          <a:bodyPr/>
          <a:lstStyle/>
          <a:p>
            <a:r>
              <a:rPr lang="en-US" sz="2400" dirty="0" smtClean="0">
                <a:latin typeface="+mn-lt"/>
              </a:rPr>
              <a:t>Configuration</a:t>
            </a:r>
          </a:p>
          <a:p>
            <a:r>
              <a:rPr lang="en-US" sz="2400" dirty="0" smtClean="0">
                <a:latin typeface="+mn-lt"/>
              </a:rPr>
              <a:t>Session</a:t>
            </a:r>
          </a:p>
          <a:p>
            <a:r>
              <a:rPr lang="en-US" sz="2400" dirty="0" smtClean="0">
                <a:latin typeface="+mn-lt"/>
              </a:rPr>
              <a:t>Cache</a:t>
            </a:r>
          </a:p>
        </p:txBody>
      </p:sp>
      <p:sp>
        <p:nvSpPr>
          <p:cNvPr id="9" name="Rectangle 8"/>
          <p:cNvSpPr/>
          <p:nvPr/>
        </p:nvSpPr>
        <p:spPr>
          <a:xfrm>
            <a:off x="2405346" y="5015514"/>
            <a:ext cx="2008883" cy="523220"/>
          </a:xfrm>
          <a:prstGeom prst="rect">
            <a:avLst/>
          </a:prstGeom>
        </p:spPr>
        <p:txBody>
          <a:bodyPr wrap="none">
            <a:spAutoFit/>
          </a:bodyPr>
          <a:lstStyle/>
          <a:p>
            <a:r>
              <a:rPr lang="en-US" sz="2800" dirty="0" smtClean="0"/>
              <a:t>Diagnostics</a:t>
            </a:r>
          </a:p>
        </p:txBody>
      </p:sp>
      <p:sp>
        <p:nvSpPr>
          <p:cNvPr id="10" name="Content Placeholder 2"/>
          <p:cNvSpPr>
            <a:spLocks noGrp="1"/>
          </p:cNvSpPr>
          <p:nvPr>
            <p:ph type="body" sz="quarter" idx="4294967295"/>
          </p:nvPr>
        </p:nvSpPr>
        <p:spPr>
          <a:xfrm>
            <a:off x="1885536" y="5554662"/>
            <a:ext cx="10044810" cy="923330"/>
          </a:xfrm>
          <a:prstGeom prst="rect">
            <a:avLst/>
          </a:prstGeom>
        </p:spPr>
        <p:txBody>
          <a:bodyPr/>
          <a:lstStyle/>
          <a:p>
            <a:pPr lvl="1"/>
            <a:r>
              <a:rPr lang="en-US" dirty="0" smtClean="0"/>
              <a:t>Run/Debug in Cloud</a:t>
            </a:r>
          </a:p>
          <a:p>
            <a:pPr lvl="1"/>
            <a:r>
              <a:rPr lang="en-US" dirty="0" smtClean="0"/>
              <a:t>Tracing/Logging without re-deploy</a:t>
            </a:r>
            <a:endParaRPr lang="en-US" dirty="0"/>
          </a:p>
        </p:txBody>
      </p:sp>
      <p:sp>
        <p:nvSpPr>
          <p:cNvPr id="12" name="Oval 11"/>
          <p:cNvSpPr/>
          <p:nvPr/>
        </p:nvSpPr>
        <p:spPr bwMode="auto">
          <a:xfrm>
            <a:off x="1795746" y="4945062"/>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a:xfrm>
            <a:off x="2412592" y="1817231"/>
            <a:ext cx="7539756" cy="523220"/>
          </a:xfrm>
          <a:prstGeom prst="rect">
            <a:avLst/>
          </a:prstGeom>
        </p:spPr>
        <p:txBody>
          <a:bodyPr wrap="none">
            <a:spAutoFit/>
          </a:bodyPr>
          <a:lstStyle/>
          <a:p>
            <a:r>
              <a:rPr lang="en-US" sz="2800" dirty="0" smtClean="0"/>
              <a:t>Seamless transition from on-premises to cloud</a:t>
            </a:r>
          </a:p>
        </p:txBody>
      </p:sp>
      <p:sp>
        <p:nvSpPr>
          <p:cNvPr id="16" name="Freeform 13"/>
          <p:cNvSpPr>
            <a:spLocks noChangeAspect="1" noEditPoints="1"/>
          </p:cNvSpPr>
          <p:nvPr/>
        </p:nvSpPr>
        <p:spPr bwMode="auto">
          <a:xfrm>
            <a:off x="1797487" y="1744662"/>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ChangeAspect="1" noEditPoints="1"/>
          </p:cNvSpPr>
          <p:nvPr/>
        </p:nvSpPr>
        <p:spPr bwMode="auto">
          <a:xfrm>
            <a:off x="1792123" y="2880955"/>
            <a:ext cx="616846" cy="61911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noEditPoints="1"/>
          </p:cNvSpPr>
          <p:nvPr/>
        </p:nvSpPr>
        <p:spPr bwMode="black">
          <a:xfrm>
            <a:off x="1917922" y="5069937"/>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8013639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2.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4_Template.potx" id="{39E59A6A-D504-4212-89A7-01891365F18E}" vid="{A4136940-2F30-4F5C-9ED6-88F2C49C1AE1}"/>
    </a:ext>
  </a:extLst>
</a:theme>
</file>

<file path=ppt/theme/theme3.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95E3EB79-C98D-48EC-837A-72F77512253C}" vid="{482A9A90-448C-4DC9-8D68-B61A5FDF0B4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5B4BB1089DA94C9F508D2D93FC9DAD" ma:contentTypeVersion="1" ma:contentTypeDescription="Create a new document." ma:contentTypeScope="" ma:versionID="869e23db1303c9fcf08195ce3753a3f6">
  <xsd:schema xmlns:xsd="http://www.w3.org/2001/XMLSchema" xmlns:xs="http://www.w3.org/2001/XMLSchema" xmlns:p="http://schemas.microsoft.com/office/2006/metadata/properties" xmlns:ns2="ad90d6ae-6ab5-4117-afbf-3588906a4066" targetNamespace="http://schemas.microsoft.com/office/2006/metadata/properties" ma:root="true" ma:fieldsID="843b700ffcf03155fc56397bbbacf444" ns2:_="">
    <xsd:import namespace="ad90d6ae-6ab5-4117-afbf-3588906a4066"/>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90d6ae-6ab5-4117-afbf-3588906a406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ad90d6ae-6ab5-4117-afbf-3588906a4066"/>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9478B8F-4458-4C53-A614-4A1E1C494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90d6ae-6ab5-4117-afbf-3588906a40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TENA</Template>
  <TotalTime>326</TotalTime>
  <Words>1685</Words>
  <Application>Microsoft Office PowerPoint</Application>
  <PresentationFormat>Custom</PresentationFormat>
  <Paragraphs>222</Paragraphs>
  <Slides>15</Slides>
  <Notes>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15</vt:i4>
      </vt:variant>
    </vt:vector>
  </HeadingPairs>
  <TitlesOfParts>
    <vt:vector size="27" baseType="lpstr">
      <vt:lpstr>ＭＳ Ｐゴシック</vt:lpstr>
      <vt:lpstr>Arial</vt:lpstr>
      <vt:lpstr>Avenir LT Pro 45 Book</vt:lpstr>
      <vt:lpstr>Calibri</vt:lpstr>
      <vt:lpstr>Consolas</vt:lpstr>
      <vt:lpstr>Segoe UI</vt:lpstr>
      <vt:lpstr>Segoe UI Light</vt:lpstr>
      <vt:lpstr>Wingdings</vt:lpstr>
      <vt:lpstr>TechEd 2014 Dk Blue</vt:lpstr>
      <vt:lpstr>1_5-30536_Build_2014_Breakout_Template_White_16x9</vt:lpstr>
      <vt:lpstr>MSVID_White_16x9_2012-08-18</vt:lpstr>
      <vt:lpstr>1_TechEd 2014 Dk Blue</vt:lpstr>
      <vt:lpstr>ASP.NET Today and Tomorrow</vt:lpstr>
      <vt:lpstr>dotnetConf</vt:lpstr>
      <vt:lpstr>History of ASP (18 years)</vt:lpstr>
      <vt:lpstr>What is Modern Web?</vt:lpstr>
      <vt:lpstr>ASP.NET vNext and the Modern Web</vt:lpstr>
      <vt:lpstr>Enabling the Modern Web and Cloud</vt:lpstr>
      <vt:lpstr>Modern Web – Agility</vt:lpstr>
      <vt:lpstr>Modern Web - Fast</vt:lpstr>
      <vt:lpstr>Modern Web – Cloud</vt:lpstr>
      <vt:lpstr>Modern Web – Cross Platform</vt:lpstr>
      <vt:lpstr>ASP.NET vNext - Summary</vt:lpstr>
      <vt:lpstr>ASP.NET vNext - Compatibility</vt:lpstr>
      <vt:lpstr>Future of .NET</vt:lpstr>
      <vt:lpstr>Summary</vt:lpstr>
      <vt:lpstr>dotnetConf Day 2 - Web</vt:lpstr>
    </vt:vector>
  </TitlesOfParts>
  <Manager>&lt;Speech writer name goes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2014</dc:subject>
  <dc:creator>Scott Hanselman</dc:creator>
  <cp:keywords/>
  <dc:description>Template: Jordan Cayabyab, Artitudes Design
Formatting: 
Audience Type:</dc:description>
  <cp:lastModifiedBy>Scott Hunter</cp:lastModifiedBy>
  <cp:revision>20</cp:revision>
  <dcterms:created xsi:type="dcterms:W3CDTF">2014-05-06T07:05:45Z</dcterms:created>
  <dcterms:modified xsi:type="dcterms:W3CDTF">2014-06-26T15:31:11Z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0x010100235B4BB1089DA94C9F508D2D93FC9DAD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