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33"/>
    <a:srgbClr val="D84826"/>
    <a:srgbClr val="613733"/>
    <a:srgbClr val="D64226"/>
    <a:srgbClr val="ECE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5" autoAdjust="0"/>
    <p:restoredTop sz="94606" autoAdjust="0"/>
  </p:normalViewPr>
  <p:slideViewPr>
    <p:cSldViewPr>
      <p:cViewPr varScale="1">
        <p:scale>
          <a:sx n="118" d="100"/>
          <a:sy n="118" d="100"/>
        </p:scale>
        <p:origin x="123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C69F0BB1-566A-4AEF-BCFD-588421118D9E}" type="datetimeFigureOut">
              <a:rPr lang="hr-HR"/>
              <a:pPr>
                <a:defRPr/>
              </a:pPr>
              <a:t>02.09.2016.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5D15951-B6C1-48ED-869F-B140514BBFEB}" type="slidenum">
              <a:rPr lang="hr-HR" altLang="en-US"/>
              <a:pPr/>
              <a:t>‹#›</a:t>
            </a:fld>
            <a:endParaRPr lang="hr-HR" altLang="en-US"/>
          </a:p>
        </p:txBody>
      </p:sp>
    </p:spTree>
    <p:extLst>
      <p:ext uri="{BB962C8B-B14F-4D97-AF65-F5344CB8AC3E}">
        <p14:creationId xmlns:p14="http://schemas.microsoft.com/office/powerpoint/2010/main" val="8987149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fld id="{7B7A08BA-FD51-442D-9FDD-30AD14F670E0}" type="datetimeFigureOut">
              <a:rPr lang="en-US"/>
              <a:pPr>
                <a:defRPr/>
              </a:pPr>
              <a:t>9/2/16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ED6537AE-77E1-4A69-98B5-1A92C93FBD05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747186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hr-HR" altLang="x-none"/>
              <a:t>Title &amp; Name</a:t>
            </a:r>
            <a:endParaRPr lang="en-GB" altLang="x-none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DB6FDE5-1243-45CC-8543-E47484E998E5}" type="slidenum">
              <a:rPr lang="en-GB" altLang="x-none"/>
              <a:pPr eaLnBrk="1" hangingPunct="1">
                <a:spcBef>
                  <a:spcPct val="0"/>
                </a:spcBef>
              </a:pPr>
              <a:t>1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1449776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hr-HR" altLang="x-none"/>
              <a:t>Sponsors</a:t>
            </a: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6FDAE44-7816-4253-AE89-F3D1A3F8C937}" type="slidenum">
              <a:rPr lang="en-GB" altLang="x-none"/>
              <a:pPr eaLnBrk="1" hangingPunct="1">
                <a:spcBef>
                  <a:spcPct val="0"/>
                </a:spcBef>
              </a:pPr>
              <a:t>2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19109922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hr-HR" altLang="x-none"/>
              <a:t>Content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428CC35-60FE-4A3E-A59D-22BFEB001798}" type="slidenum">
              <a:rPr lang="en-GB" altLang="x-none"/>
              <a:pPr eaLnBrk="1" hangingPunct="1">
                <a:spcBef>
                  <a:spcPct val="0"/>
                </a:spcBef>
              </a:pPr>
              <a:t>3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10381429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hr-HR" altLang="x-none"/>
              <a:t>Content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428CC35-60FE-4A3E-A59D-22BFEB001798}" type="slidenum">
              <a:rPr lang="en-GB" altLang="x-none"/>
              <a:pPr eaLnBrk="1" hangingPunct="1">
                <a:spcBef>
                  <a:spcPct val="0"/>
                </a:spcBef>
              </a:pPr>
              <a:t>4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1927363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r-HR"/>
          </a:p>
        </p:txBody>
      </p:sp>
      <p:pic>
        <p:nvPicPr>
          <p:cNvPr id="5" name="Picture 5" descr="C:\Users\Maja\Desktop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32656"/>
            <a:ext cx="4060825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 Placeholder 22"/>
          <p:cNvSpPr>
            <a:spLocks noGrp="1"/>
          </p:cNvSpPr>
          <p:nvPr>
            <p:ph type="body" sz="quarter" idx="15"/>
          </p:nvPr>
        </p:nvSpPr>
        <p:spPr>
          <a:xfrm>
            <a:off x="1" y="3429000"/>
            <a:ext cx="5148063" cy="864096"/>
          </a:xfrm>
        </p:spPr>
        <p:txBody>
          <a:bodyPr>
            <a:normAutofit/>
          </a:bodyPr>
          <a:lstStyle>
            <a:lvl1pPr marL="900000" indent="0" algn="l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2276872"/>
            <a:ext cx="9144000" cy="1143000"/>
          </a:xfrm>
          <a:prstGeom prst="rect">
            <a:avLst/>
          </a:prstGeom>
          <a:solidFill>
            <a:srgbClr val="333333"/>
          </a:solidFill>
          <a:ln>
            <a:noFill/>
          </a:ln>
          <a:extLst/>
        </p:spPr>
        <p:txBody>
          <a:bodyPr/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450" y="5696744"/>
            <a:ext cx="5657100" cy="1158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649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12EB6F7-4A08-4C6F-B5D4-6D77697624A8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15969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6256" y="219005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28728" y="1785926"/>
            <a:ext cx="5048272" cy="43402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98AD040-3096-4C2D-9624-78AAE5A6C159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8317184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560513"/>
            <a:ext cx="9163050" cy="1016000"/>
          </a:xfrm>
          <a:prstGeom prst="rect">
            <a:avLst/>
          </a:prstGeom>
          <a:solidFill>
            <a:srgbClr val="333333"/>
          </a:solidFill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defRPr/>
            </a:pPr>
            <a:r>
              <a:rPr lang="en-US" sz="3000" cap="all" dirty="0">
                <a:solidFill>
                  <a:schemeClr val="bg1"/>
                </a:solidFill>
                <a:latin typeface="Segoe UI Light" pitchFamily="34" charset="0"/>
                <a:cs typeface="Arial" charset="0"/>
              </a:rPr>
              <a:t>our sponsor</a:t>
            </a:r>
            <a:r>
              <a:rPr lang="hr-HR" sz="3000" cap="all" dirty="0">
                <a:solidFill>
                  <a:schemeClr val="bg1"/>
                </a:solidFill>
                <a:latin typeface="Segoe UI Light" pitchFamily="34" charset="0"/>
                <a:cs typeface="Arial" charset="0"/>
              </a:rPr>
              <a:t>s</a:t>
            </a:r>
            <a:r>
              <a:rPr lang="en-US" sz="3000" cap="all" dirty="0">
                <a:solidFill>
                  <a:schemeClr val="bg1"/>
                </a:solidFill>
                <a:latin typeface="Segoe UI Light" pitchFamily="34" charset="0"/>
                <a:cs typeface="Arial" charset="0"/>
              </a:rPr>
              <a:t> made this possible!</a:t>
            </a:r>
          </a:p>
          <a:p>
            <a:pPr algn="ctr">
              <a:defRPr/>
            </a:pPr>
            <a:r>
              <a:rPr lang="en-US" sz="3000" cap="all" dirty="0">
                <a:solidFill>
                  <a:schemeClr val="bg1"/>
                </a:solidFill>
                <a:latin typeface="Segoe UI Light" pitchFamily="34" charset="0"/>
                <a:cs typeface="Arial" charset="0"/>
              </a:rPr>
              <a:t>Thank you!</a:t>
            </a:r>
          </a:p>
        </p:txBody>
      </p:sp>
      <p:pic>
        <p:nvPicPr>
          <p:cNvPr id="3" name="Picture 5" descr="C:\Users\Maja\Desktop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9575" y="257175"/>
            <a:ext cx="3225800" cy="1150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77716"/>
            <a:ext cx="9144000" cy="409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244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5157788"/>
            <a:ext cx="83978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132856"/>
            <a:ext cx="9144000" cy="39801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52736"/>
            <a:ext cx="9144000" cy="1143000"/>
          </a:xfrm>
          <a:solidFill>
            <a:srgbClr val="333333"/>
          </a:solidFill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771775" y="6381750"/>
            <a:ext cx="367188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2C8B8C2-78CD-4B59-86CC-6EFF8D901D21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62583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052513"/>
            <a:ext cx="9144000" cy="144462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r-HR"/>
          </a:p>
        </p:txBody>
      </p:sp>
      <p:pic>
        <p:nvPicPr>
          <p:cNvPr id="4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5157788"/>
            <a:ext cx="83978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0" y="1196752"/>
            <a:ext cx="9144000" cy="4916289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25D937A-BAFE-4C33-9041-C6521E23FF60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91969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300663"/>
            <a:ext cx="839788" cy="839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44"/>
            <a:ext cx="9144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2276872"/>
            <a:ext cx="4244280" cy="39212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8024" y="2276872"/>
            <a:ext cx="4104456" cy="39212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843213" y="6381750"/>
            <a:ext cx="367347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6357A2C-7A1E-442D-8E0E-6E2165A6C0B7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32019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988" y="5445125"/>
            <a:ext cx="839787" cy="83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44"/>
            <a:ext cx="91440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512" y="2420888"/>
            <a:ext cx="4292796" cy="388949"/>
          </a:xfrm>
        </p:spPr>
        <p:txBody>
          <a:bodyPr anchor="b">
            <a:noAutofit/>
          </a:bodyPr>
          <a:lstStyle>
            <a:lvl1pPr marL="900000" indent="0" algn="l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9512" y="2852936"/>
            <a:ext cx="4317876" cy="3506731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008" y="2420888"/>
            <a:ext cx="4320480" cy="388949"/>
          </a:xfrm>
        </p:spPr>
        <p:txBody>
          <a:bodyPr anchor="b"/>
          <a:lstStyle>
            <a:lvl1pPr marL="0" indent="0" algn="ctr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008" y="2852936"/>
            <a:ext cx="4319463" cy="348925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771775" y="6381750"/>
            <a:ext cx="367188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CB9B523-493F-4E7F-9923-9C4D0ADFEF2D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220578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44"/>
            <a:ext cx="9144000" cy="2016224"/>
          </a:xfrm>
          <a:solidFill>
            <a:srgbClr val="333333"/>
          </a:solidFill>
        </p:spPr>
        <p:txBody>
          <a:bodyPr/>
          <a:lstStyle>
            <a:lvl1pPr marL="900000"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843213" y="6381750"/>
            <a:ext cx="367347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7040239-8D0E-4A61-A48B-E978BC54E8B1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47225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843213" y="6381750"/>
            <a:ext cx="367347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4BB37AE-A2D5-4DB1-928D-216E355DAA05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84595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96752"/>
            <a:ext cx="3419872" cy="661984"/>
          </a:xfrm>
        </p:spPr>
        <p:txBody>
          <a:bodyPr anchor="b"/>
          <a:lstStyle>
            <a:lvl1pPr algn="ct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844824"/>
            <a:ext cx="5461446" cy="4281339"/>
          </a:xfrm>
        </p:spPr>
        <p:txBody>
          <a:bodyPr/>
          <a:lstStyle>
            <a:lvl1pPr>
              <a:defRPr sz="2500"/>
            </a:lvl1pPr>
            <a:lvl2pPr>
              <a:defRPr sz="2500"/>
            </a:lvl2pPr>
            <a:lvl3pPr>
              <a:defRPr sz="2500"/>
            </a:lvl3pPr>
            <a:lvl4pPr>
              <a:defRPr sz="2500"/>
            </a:lvl4pPr>
            <a:lvl5pPr>
              <a:defRPr sz="2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9593" y="1844824"/>
            <a:ext cx="2520280" cy="428133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843213" y="6381750"/>
            <a:ext cx="367347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82439B0-7AA4-465D-8AE7-5B4F09F80BB1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206841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5157192"/>
            <a:ext cx="9144000" cy="804862"/>
          </a:xfrm>
          <a:solidFill>
            <a:srgbClr val="333333"/>
          </a:solidFill>
        </p:spPr>
        <p:txBody>
          <a:bodyPr/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03648" y="1124744"/>
            <a:ext cx="6671664" cy="3731306"/>
          </a:xfrm>
        </p:spPr>
        <p:txBody>
          <a:bodyPr rtlCol="0">
            <a:normAutofit/>
          </a:bodyPr>
          <a:lstStyle>
            <a:lvl1pPr marL="0" indent="0" algn="l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2BA19EA-E71E-47CF-9C69-7BCFC0048900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20410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00338" y="6381750"/>
            <a:ext cx="36718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9788" y="6381750"/>
            <a:ext cx="588962" cy="36036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9F9073E7-1399-4DE9-8E16-D55AF5892BE1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1052513"/>
            <a:ext cx="9144000" cy="1143000"/>
          </a:xfrm>
          <a:prstGeom prst="rect">
            <a:avLst/>
          </a:prstGeom>
          <a:solidFill>
            <a:srgbClr val="333333"/>
          </a:solidFill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GB" altLang="en-US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0" y="2205038"/>
            <a:ext cx="9144000" cy="39084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  <a:endParaRPr lang="en-GB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77" r:id="rId9"/>
    <p:sldLayoutId id="2147483786" r:id="rId10"/>
    <p:sldLayoutId id="2147483787" r:id="rId11"/>
    <p:sldLayoutId id="2147483788" r:id="rId12"/>
  </p:sldLayoutIdLst>
  <p:txStyles>
    <p:titleStyle>
      <a:lvl1pPr marL="898525" algn="l" rtl="0" eaLnBrk="1" fontAlgn="base" hangingPunct="1">
        <a:spcBef>
          <a:spcPct val="0"/>
        </a:spcBef>
        <a:spcAft>
          <a:spcPct val="0"/>
        </a:spcAft>
        <a:defRPr sz="3200" kern="1200" cap="all">
          <a:solidFill>
            <a:schemeClr val="bg1"/>
          </a:solidFill>
          <a:latin typeface="Segoe UI Light" pitchFamily="34" charset="0"/>
          <a:ea typeface="+mj-ea"/>
          <a:cs typeface="+mj-cs"/>
        </a:defRPr>
      </a:lvl1pPr>
      <a:lvl2pPr marL="898525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Segoe UI Light" pitchFamily="34" charset="0"/>
        </a:defRPr>
      </a:lvl2pPr>
      <a:lvl3pPr marL="898525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Segoe UI Light" pitchFamily="34" charset="0"/>
        </a:defRPr>
      </a:lvl3pPr>
      <a:lvl4pPr marL="898525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Segoe UI Light" pitchFamily="34" charset="0"/>
        </a:defRPr>
      </a:lvl4pPr>
      <a:lvl5pPr marL="898525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Segoe UI Light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Calibri" pitchFamily="34" charset="0"/>
        </a:defRPr>
      </a:lvl9pPr>
    </p:titleStyle>
    <p:bodyStyle>
      <a:lvl1pPr marL="898525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500" kern="1200">
          <a:solidFill>
            <a:srgbClr val="613733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107950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500" kern="1200">
          <a:solidFill>
            <a:srgbClr val="613733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10795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500" kern="1200">
          <a:solidFill>
            <a:srgbClr val="613733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0795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500" kern="1200">
          <a:solidFill>
            <a:srgbClr val="613733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0795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500" kern="1200">
          <a:solidFill>
            <a:srgbClr val="613733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cvjetko@holisticware.net" TargetMode="External"/><Relationship Id="rId4" Type="http://schemas.openxmlformats.org/officeDocument/2006/relationships/hyperlink" Target="mailto:melcvj@microsoft.com" TargetMode="External"/><Relationship Id="rId5" Type="http://schemas.openxmlformats.org/officeDocument/2006/relationships/hyperlink" Target="mailto:Miljenko.cvjetko@xamarin.com" TargetMode="External"/><Relationship Id="rId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4" Type="http://schemas.openxmlformats.org/officeDocument/2006/relationships/hyperlink" Target="https://www.google.com/url?sa=i&amp;rct=j&amp;q=&amp;esrc=s&amp;source=images&amp;cd=&amp;cad=rja&amp;uact=8&amp;ved=0CAcQjRxqFQoTCKn7qvGYhscCFYakHgodzzoAHQ&amp;url=https://www.flickr.com/photos/bfishadow/5189024771&amp;ei=n9i7VemvKobJes_1gOgB&amp;bvm=bv.99261572,d.dmo&amp;psig=AFQjCNHDZay_AHXUaNMAbTlsBb3tiC8-MA&amp;ust=1438460439840032" TargetMode="External"/><Relationship Id="rId5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3971725" y="4509120"/>
            <a:ext cx="5148263" cy="1439664"/>
          </a:xfrm>
        </p:spPr>
        <p:txBody>
          <a:bodyPr>
            <a:normAutofit/>
          </a:bodyPr>
          <a:lstStyle/>
          <a:p>
            <a:pPr marL="898525">
              <a:spcBef>
                <a:spcPct val="0"/>
              </a:spcBef>
            </a:pPr>
            <a:r>
              <a:rPr lang="hr-HR" altLang="x-none" dirty="0" smtClean="0">
                <a:hlinkClick r:id="rId3"/>
              </a:rPr>
              <a:t>mcvjetko@holisticware.net</a:t>
            </a:r>
            <a:endParaRPr lang="hr-HR" altLang="x-none" dirty="0" smtClean="0"/>
          </a:p>
          <a:p>
            <a:pPr marL="898525">
              <a:spcBef>
                <a:spcPct val="0"/>
              </a:spcBef>
            </a:pPr>
            <a:r>
              <a:rPr lang="hr-HR" altLang="x-none" dirty="0" smtClean="0">
                <a:hlinkClick r:id="rId4"/>
              </a:rPr>
              <a:t>melcvj@microsoft.com</a:t>
            </a:r>
            <a:endParaRPr lang="hr-HR" altLang="x-none" dirty="0" smtClean="0"/>
          </a:p>
          <a:p>
            <a:pPr marL="898525">
              <a:spcBef>
                <a:spcPct val="0"/>
              </a:spcBef>
            </a:pPr>
            <a:r>
              <a:rPr lang="en-US" altLang="x-none" dirty="0">
                <a:hlinkClick r:id="rId5"/>
              </a:rPr>
              <a:t>m</a:t>
            </a:r>
            <a:r>
              <a:rPr lang="hr-HR" altLang="x-none" dirty="0" smtClean="0">
                <a:hlinkClick r:id="rId5"/>
              </a:rPr>
              <a:t>iljenko.cvjetko@xamarin.com</a:t>
            </a:r>
            <a:endParaRPr lang="hr-HR" altLang="x-none" dirty="0" smtClean="0"/>
          </a:p>
          <a:p>
            <a:pPr marL="898525">
              <a:spcBef>
                <a:spcPct val="0"/>
              </a:spcBef>
            </a:pPr>
            <a:endParaRPr lang="hr-HR" altLang="x-none" dirty="0" smtClean="0"/>
          </a:p>
          <a:p>
            <a:pPr marL="898525">
              <a:spcBef>
                <a:spcPct val="0"/>
              </a:spcBef>
            </a:pPr>
            <a:endParaRPr lang="hr-HR" altLang="x-none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0" y="2276475"/>
            <a:ext cx="9144000" cy="1143000"/>
          </a:xfrm>
        </p:spPr>
        <p:txBody>
          <a:bodyPr/>
          <a:lstStyle/>
          <a:p>
            <a:pPr marL="900000">
              <a:defRPr/>
            </a:pPr>
            <a:r>
              <a:rPr lang="en-US" dirty="0" err="1" smtClean="0"/>
              <a:t>Xamarin.iOS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Intro </a:t>
            </a:r>
            <a:r>
              <a:rPr lang="en-US" dirty="0"/>
              <a:t>to UI </a:t>
            </a:r>
            <a:r>
              <a:rPr lang="en-US" dirty="0" smtClean="0"/>
              <a:t>Programming AND design	</a:t>
            </a:r>
            <a:endParaRPr lang="hr-HR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5673145"/>
            <a:ext cx="5657100" cy="11582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fontAlgn="auto">
              <a:spcAft>
                <a:spcPts val="0"/>
              </a:spcAft>
            </a:pPr>
            <a:r>
              <a:rPr lang="en-GB" sz="3000" dirty="0">
                <a:solidFill>
                  <a:prstClr val="black"/>
                </a:solidFill>
                <a:ea typeface=""/>
              </a:rPr>
              <a:t>Application Launching/Testing</a:t>
            </a:r>
          </a:p>
          <a:p>
            <a:pPr marL="742950" lvl="1" fontAlgn="auto">
              <a:spcAft>
                <a:spcPts val="0"/>
              </a:spcAft>
            </a:pPr>
            <a:r>
              <a:rPr lang="en-GB" sz="2600" dirty="0">
                <a:solidFill>
                  <a:prstClr val="black"/>
                </a:solidFill>
                <a:ea typeface=""/>
              </a:rPr>
              <a:t>Simulator</a:t>
            </a:r>
          </a:p>
          <a:p>
            <a:pPr marL="1143000" lvl="2" fontAlgn="auto">
              <a:spcAft>
                <a:spcPts val="0"/>
              </a:spcAft>
            </a:pPr>
            <a:r>
              <a:rPr lang="en-GB" sz="2200" dirty="0">
                <a:solidFill>
                  <a:prstClr val="black"/>
                </a:solidFill>
                <a:ea typeface=""/>
              </a:rPr>
              <a:t>Part of iOS SDK on Mac</a:t>
            </a:r>
          </a:p>
          <a:p>
            <a:pPr marL="742950" lvl="1" fontAlgn="auto">
              <a:spcAft>
                <a:spcPts val="0"/>
              </a:spcAft>
            </a:pPr>
            <a:r>
              <a:rPr lang="en-GB" sz="2600" dirty="0">
                <a:solidFill>
                  <a:prstClr val="black"/>
                </a:solidFill>
                <a:ea typeface=""/>
              </a:rPr>
              <a:t>Device </a:t>
            </a:r>
          </a:p>
          <a:p>
            <a:pPr marL="1143000" lvl="2" fontAlgn="auto">
              <a:spcAft>
                <a:spcPts val="0"/>
              </a:spcAft>
            </a:pPr>
            <a:r>
              <a:rPr lang="en-US" sz="2200" dirty="0">
                <a:solidFill>
                  <a:prstClr val="black"/>
                </a:solidFill>
                <a:ea typeface=""/>
              </a:rPr>
              <a:t>registered developer Apple account to deploy to a device</a:t>
            </a:r>
          </a:p>
          <a:p>
            <a:pPr marL="1143000" lvl="2" fontAlgn="auto">
              <a:spcAft>
                <a:spcPts val="0"/>
              </a:spcAft>
            </a:pPr>
            <a:r>
              <a:rPr lang="en-US" sz="2200" dirty="0">
                <a:solidFill>
                  <a:prstClr val="black"/>
                </a:solidFill>
                <a:ea typeface=""/>
              </a:rPr>
              <a:t>register each device and get a set of signing certificates from Apple</a:t>
            </a:r>
          </a:p>
          <a:p>
            <a:pPr marL="1143000" lvl="2" fontAlgn="auto">
              <a:spcAft>
                <a:spcPts val="0"/>
              </a:spcAft>
            </a:pPr>
            <a:r>
              <a:rPr lang="en-US" sz="2200" dirty="0">
                <a:solidFill>
                  <a:prstClr val="black"/>
                </a:solidFill>
                <a:ea typeface=""/>
              </a:rPr>
              <a:t>Apps must be signed with an Apple-supplied certificate</a:t>
            </a:r>
          </a:p>
          <a:p>
            <a:pPr marL="1143000" lvl="2" fontAlgn="auto">
              <a:spcAft>
                <a:spcPts val="0"/>
              </a:spcAft>
            </a:pPr>
            <a:r>
              <a:rPr lang="en-US" sz="2200" dirty="0">
                <a:solidFill>
                  <a:prstClr val="black"/>
                </a:solidFill>
                <a:ea typeface=""/>
              </a:rPr>
              <a:t>Devices must be registered with Apple developer portal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Xamarin.iOS</a:t>
            </a:r>
            <a:r>
              <a:rPr lang="en-GB" dirty="0"/>
              <a:t> – App Launching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48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2" indent="0" fontAlgn="auto">
              <a:spcAft>
                <a:spcPts val="0"/>
              </a:spcAft>
              <a:buNone/>
            </a:pPr>
            <a:r>
              <a:rPr lang="en-US" sz="2400" dirty="0">
                <a:solidFill>
                  <a:prstClr val="black"/>
                </a:solidFill>
                <a:ea typeface=""/>
              </a:rPr>
              <a:t>DEMO</a:t>
            </a:r>
          </a:p>
          <a:p>
            <a:pPr marL="1143000" lvl="2" fontAlgn="auto">
              <a:spcAft>
                <a:spcPts val="0"/>
              </a:spcAft>
              <a:buFontTx/>
              <a:buChar char="-"/>
            </a:pPr>
            <a:r>
              <a:rPr lang="en-US" sz="2400" dirty="0">
                <a:solidFill>
                  <a:prstClr val="black"/>
                </a:solidFill>
                <a:ea typeface=""/>
              </a:rPr>
              <a:t>Create project</a:t>
            </a:r>
          </a:p>
          <a:p>
            <a:pPr marL="1143000" lvl="2" fontAlgn="auto">
              <a:spcAft>
                <a:spcPts val="0"/>
              </a:spcAft>
              <a:buFontTx/>
              <a:buChar char="-"/>
            </a:pPr>
            <a:r>
              <a:rPr lang="en-US" sz="2400" dirty="0">
                <a:solidFill>
                  <a:prstClr val="black"/>
                </a:solidFill>
                <a:ea typeface=""/>
              </a:rPr>
              <a:t>Explore elements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Xamarin.iOS</a:t>
            </a:r>
            <a:r>
              <a:rPr lang="en-GB" dirty="0"/>
              <a:t> – App Structure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115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fontAlgn="auto">
              <a:spcAft>
                <a:spcPts val="0"/>
              </a:spcAft>
            </a:pPr>
            <a:r>
              <a:rPr lang="en-GB" sz="3000" dirty="0">
                <a:solidFill>
                  <a:prstClr val="black"/>
                </a:solidFill>
                <a:ea typeface=""/>
              </a:rPr>
              <a:t>Project structure</a:t>
            </a:r>
          </a:p>
          <a:p>
            <a:pPr marL="742950" lvl="1" fontAlgn="auto">
              <a:spcAft>
                <a:spcPts val="0"/>
              </a:spcAft>
            </a:pPr>
            <a:r>
              <a:rPr lang="en-GB" sz="2600" dirty="0">
                <a:solidFill>
                  <a:prstClr val="black"/>
                </a:solidFill>
                <a:ea typeface=""/>
              </a:rPr>
              <a:t>File System </a:t>
            </a:r>
          </a:p>
          <a:p>
            <a:pPr marL="1143000" lvl="2" fontAlgn="auto">
              <a:spcAft>
                <a:spcPts val="0"/>
              </a:spcAft>
            </a:pPr>
            <a:r>
              <a:rPr lang="en-GB" sz="2200" dirty="0">
                <a:solidFill>
                  <a:prstClr val="black"/>
                </a:solidFill>
                <a:ea typeface=""/>
              </a:rPr>
              <a:t>UI definition files: Storyboards and XIBs (NIBs)</a:t>
            </a:r>
          </a:p>
          <a:p>
            <a:pPr marL="1143000" lvl="2" fontAlgn="auto">
              <a:spcAft>
                <a:spcPts val="0"/>
              </a:spcAft>
            </a:pPr>
            <a:r>
              <a:rPr lang="en-GB" sz="2200" dirty="0">
                <a:solidFill>
                  <a:prstClr val="black"/>
                </a:solidFill>
                <a:ea typeface=""/>
              </a:rPr>
              <a:t>Code: </a:t>
            </a:r>
            <a:r>
              <a:rPr lang="en-GB" sz="2200" dirty="0" err="1">
                <a:solidFill>
                  <a:prstClr val="black"/>
                </a:solidFill>
                <a:ea typeface=""/>
              </a:rPr>
              <a:t>c#</a:t>
            </a:r>
            <a:r>
              <a:rPr lang="en-GB" sz="2200" dirty="0">
                <a:solidFill>
                  <a:prstClr val="black"/>
                </a:solidFill>
                <a:ea typeface=""/>
              </a:rPr>
              <a:t> files</a:t>
            </a:r>
          </a:p>
          <a:p>
            <a:pPr marL="1143000" lvl="2" fontAlgn="auto">
              <a:spcAft>
                <a:spcPts val="0"/>
              </a:spcAft>
            </a:pPr>
            <a:r>
              <a:rPr lang="en-GB" sz="2200" dirty="0">
                <a:solidFill>
                  <a:prstClr val="black"/>
                </a:solidFill>
                <a:ea typeface=""/>
              </a:rPr>
              <a:t>Assets, Bundle Resources: images</a:t>
            </a:r>
          </a:p>
          <a:p>
            <a:pPr marL="1143000" lvl="2" fontAlgn="auto">
              <a:spcAft>
                <a:spcPts val="0"/>
              </a:spcAft>
            </a:pPr>
            <a:r>
              <a:rPr lang="en-GB" sz="2200" dirty="0">
                <a:solidFill>
                  <a:prstClr val="black"/>
                </a:solidFill>
                <a:ea typeface=""/>
              </a:rPr>
              <a:t>Metadata: *.</a:t>
            </a:r>
            <a:r>
              <a:rPr lang="en-GB" sz="2200" dirty="0" err="1">
                <a:solidFill>
                  <a:prstClr val="black"/>
                </a:solidFill>
                <a:ea typeface=""/>
              </a:rPr>
              <a:t>plist</a:t>
            </a:r>
            <a:r>
              <a:rPr lang="en-GB" sz="2200" dirty="0">
                <a:solidFill>
                  <a:prstClr val="black"/>
                </a:solidFill>
                <a:ea typeface=""/>
              </a:rPr>
              <a:t> files (</a:t>
            </a:r>
            <a:r>
              <a:rPr lang="en-GB" sz="2200" dirty="0" err="1">
                <a:solidFill>
                  <a:prstClr val="black"/>
                </a:solidFill>
                <a:ea typeface=""/>
              </a:rPr>
              <a:t>Info.plist</a:t>
            </a:r>
            <a:r>
              <a:rPr lang="en-GB" sz="2200" dirty="0">
                <a:solidFill>
                  <a:prstClr val="black"/>
                </a:solidFill>
                <a:ea typeface=""/>
              </a:rPr>
              <a:t>, </a:t>
            </a:r>
            <a:r>
              <a:rPr lang="en-GB" sz="2200" dirty="0" err="1">
                <a:solidFill>
                  <a:prstClr val="black"/>
                </a:solidFill>
                <a:ea typeface=""/>
              </a:rPr>
              <a:t>Entitlements.plist</a:t>
            </a:r>
            <a:r>
              <a:rPr lang="en-GB" sz="2200" dirty="0">
                <a:solidFill>
                  <a:prstClr val="black"/>
                </a:solidFill>
                <a:ea typeface=""/>
              </a:rPr>
              <a:t>)</a:t>
            </a:r>
          </a:p>
          <a:p>
            <a:pPr marL="742950" lvl="1" fontAlgn="auto">
              <a:spcAft>
                <a:spcPts val="0"/>
              </a:spcAft>
            </a:pPr>
            <a:r>
              <a:rPr lang="en-GB" sz="2600" dirty="0">
                <a:solidFill>
                  <a:prstClr val="black"/>
                </a:solidFill>
                <a:ea typeface=""/>
              </a:rPr>
              <a:t>MVC Pattern Model View Controller </a:t>
            </a:r>
          </a:p>
          <a:p>
            <a:pPr marL="1143000" lvl="2" fontAlgn="auto">
              <a:spcAft>
                <a:spcPts val="0"/>
              </a:spcAft>
            </a:pPr>
            <a:r>
              <a:rPr lang="en-US" sz="2200" dirty="0" err="1">
                <a:solidFill>
                  <a:prstClr val="black"/>
                </a:solidFill>
                <a:ea typeface=""/>
              </a:rPr>
              <a:t>UIViewController</a:t>
            </a:r>
            <a:endParaRPr lang="en-US" sz="2200" dirty="0">
              <a:solidFill>
                <a:prstClr val="black"/>
              </a:solidFill>
              <a:ea typeface=""/>
            </a:endParaRPr>
          </a:p>
          <a:p>
            <a:pPr marL="742950" lvl="1" fontAlgn="auto">
              <a:spcAft>
                <a:spcPts val="0"/>
              </a:spcAft>
            </a:pPr>
            <a:r>
              <a:rPr lang="en-US" sz="2600" dirty="0">
                <a:solidFill>
                  <a:prstClr val="black"/>
                </a:solidFill>
                <a:ea typeface=""/>
              </a:rPr>
              <a:t>Delegates and Protocols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Xamarin.iOS</a:t>
            </a:r>
            <a:r>
              <a:rPr lang="en-GB" dirty="0"/>
              <a:t> – App Structure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52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fontAlgn="auto">
              <a:spcAft>
                <a:spcPts val="0"/>
              </a:spcAft>
            </a:pPr>
            <a:r>
              <a:rPr lang="en-GB" sz="3200" dirty="0">
                <a:solidFill>
                  <a:prstClr val="black"/>
                </a:solidFill>
                <a:ea typeface=""/>
              </a:rPr>
              <a:t>Code Files</a:t>
            </a:r>
          </a:p>
          <a:p>
            <a:pPr marL="742950" lvl="1" fontAlgn="auto">
              <a:spcAft>
                <a:spcPts val="0"/>
              </a:spcAft>
            </a:pPr>
            <a:r>
              <a:rPr lang="en-GB" sz="2800" dirty="0" err="1">
                <a:solidFill>
                  <a:prstClr val="black"/>
                </a:solidFill>
                <a:ea typeface=""/>
              </a:rPr>
              <a:t>Main.cs</a:t>
            </a:r>
            <a:r>
              <a:rPr lang="en-GB" sz="2800" dirty="0">
                <a:solidFill>
                  <a:prstClr val="black"/>
                </a:solidFill>
                <a:ea typeface=""/>
              </a:rPr>
              <a:t> </a:t>
            </a:r>
          </a:p>
          <a:p>
            <a:pPr marL="742950" lvl="1" fontAlgn="auto">
              <a:spcAft>
                <a:spcPts val="0"/>
              </a:spcAft>
            </a:pPr>
            <a:r>
              <a:rPr lang="en-GB" sz="2800" dirty="0" err="1">
                <a:solidFill>
                  <a:prstClr val="black"/>
                </a:solidFill>
                <a:ea typeface=""/>
              </a:rPr>
              <a:t>AppDelegate.cs</a:t>
            </a:r>
            <a:endParaRPr lang="en-GB" sz="2800" dirty="0">
              <a:solidFill>
                <a:prstClr val="black"/>
              </a:solidFill>
              <a:ea typeface=""/>
            </a:endParaRPr>
          </a:p>
          <a:p>
            <a:pPr marL="742950" lvl="1" fontAlgn="auto">
              <a:spcAft>
                <a:spcPts val="0"/>
              </a:spcAft>
            </a:pPr>
            <a:r>
              <a:rPr lang="en-GB" sz="2800" dirty="0">
                <a:solidFill>
                  <a:prstClr val="black"/>
                </a:solidFill>
                <a:ea typeface=""/>
              </a:rPr>
              <a:t>MVC pattern</a:t>
            </a:r>
          </a:p>
          <a:p>
            <a:pPr marL="1143000" lvl="2" fontAlgn="auto">
              <a:spcAft>
                <a:spcPts val="0"/>
              </a:spcAft>
            </a:pPr>
            <a:r>
              <a:rPr lang="en-US" sz="2400" dirty="0" err="1">
                <a:solidFill>
                  <a:prstClr val="black"/>
                </a:solidFill>
                <a:ea typeface=""/>
              </a:rPr>
              <a:t>UIViewController</a:t>
            </a:r>
            <a:r>
              <a:rPr lang="en-US" sz="2400" dirty="0">
                <a:solidFill>
                  <a:prstClr val="black"/>
                </a:solidFill>
                <a:ea typeface=""/>
              </a:rPr>
              <a:t/>
            </a:r>
            <a:br>
              <a:rPr lang="en-US" sz="2400" dirty="0">
                <a:solidFill>
                  <a:prstClr val="black"/>
                </a:solidFill>
                <a:ea typeface=""/>
              </a:rPr>
            </a:br>
            <a:r>
              <a:rPr lang="en-US" sz="2400" dirty="0">
                <a:solidFill>
                  <a:prstClr val="black"/>
                </a:solidFill>
                <a:ea typeface=""/>
              </a:rPr>
              <a:t>Root </a:t>
            </a:r>
            <a:r>
              <a:rPr lang="en-US" sz="2400" dirty="0" err="1">
                <a:solidFill>
                  <a:prstClr val="black"/>
                </a:solidFill>
                <a:ea typeface=""/>
              </a:rPr>
              <a:t>UIViewController</a:t>
            </a:r>
            <a:endParaRPr lang="en-US" sz="2400" dirty="0">
              <a:solidFill>
                <a:prstClr val="black"/>
              </a:solidFill>
              <a:ea typeface=""/>
            </a:endParaRPr>
          </a:p>
          <a:p>
            <a:pPr marL="1600200" lvl="3" fontAlgn="auto">
              <a:spcAft>
                <a:spcPts val="0"/>
              </a:spcAft>
            </a:pPr>
            <a:r>
              <a:rPr lang="en-US" sz="2000" dirty="0" err="1">
                <a:solidFill>
                  <a:prstClr val="black"/>
                </a:solidFill>
                <a:ea typeface=""/>
              </a:rPr>
              <a:t>ViewController.cs</a:t>
            </a:r>
            <a:endParaRPr lang="en-US" sz="2000" dirty="0">
              <a:solidFill>
                <a:prstClr val="black"/>
              </a:solidFill>
              <a:ea typeface=""/>
            </a:endParaRPr>
          </a:p>
          <a:p>
            <a:pPr marL="1600200" lvl="3" fontAlgn="auto">
              <a:spcAft>
                <a:spcPts val="0"/>
              </a:spcAft>
            </a:pPr>
            <a:r>
              <a:rPr lang="en-US" sz="2000" dirty="0" err="1">
                <a:solidFill>
                  <a:prstClr val="black"/>
                </a:solidFill>
                <a:ea typeface=""/>
              </a:rPr>
              <a:t>ViewController.Designer.cs</a:t>
            </a:r>
            <a:endParaRPr lang="en-US" sz="2000" dirty="0">
              <a:solidFill>
                <a:prstClr val="black"/>
              </a:solidFill>
              <a:ea typeface="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Xamarin.iOS</a:t>
            </a:r>
            <a:r>
              <a:rPr lang="en-GB" dirty="0"/>
              <a:t> – App Structure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473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fontAlgn="auto">
              <a:spcAft>
                <a:spcPts val="0"/>
              </a:spcAft>
            </a:pPr>
            <a:r>
              <a:rPr lang="en-GB" sz="3200" dirty="0">
                <a:solidFill>
                  <a:prstClr val="black"/>
                </a:solidFill>
                <a:ea typeface=""/>
              </a:rPr>
              <a:t>UI Definition Files</a:t>
            </a:r>
          </a:p>
          <a:p>
            <a:pPr marL="742950" lvl="1" fontAlgn="auto">
              <a:spcAft>
                <a:spcPts val="0"/>
              </a:spcAft>
            </a:pPr>
            <a:r>
              <a:rPr lang="en-GB" sz="2800" dirty="0" err="1">
                <a:solidFill>
                  <a:prstClr val="black"/>
                </a:solidFill>
                <a:ea typeface=""/>
              </a:rPr>
              <a:t>Desginer</a:t>
            </a:r>
            <a:r>
              <a:rPr lang="en-GB" sz="2800" dirty="0">
                <a:solidFill>
                  <a:prstClr val="black"/>
                </a:solidFill>
                <a:ea typeface=""/>
              </a:rPr>
              <a:t>: built in or </a:t>
            </a:r>
            <a:r>
              <a:rPr lang="en-GB" sz="2800" dirty="0" err="1">
                <a:solidFill>
                  <a:prstClr val="black"/>
                </a:solidFill>
                <a:ea typeface=""/>
              </a:rPr>
              <a:t>Xcode</a:t>
            </a:r>
            <a:endParaRPr lang="en-GB" sz="2800" dirty="0">
              <a:solidFill>
                <a:prstClr val="black"/>
              </a:solidFill>
              <a:ea typeface=""/>
            </a:endParaRPr>
          </a:p>
          <a:p>
            <a:pPr marL="1143000" lvl="2" fontAlgn="auto">
              <a:spcAft>
                <a:spcPts val="0"/>
              </a:spcAft>
            </a:pPr>
            <a:r>
              <a:rPr lang="en-GB" sz="2400" dirty="0">
                <a:solidFill>
                  <a:prstClr val="black"/>
                </a:solidFill>
                <a:ea typeface=""/>
              </a:rPr>
              <a:t>Storyboards</a:t>
            </a:r>
            <a:br>
              <a:rPr lang="en-GB" sz="2400" dirty="0">
                <a:solidFill>
                  <a:prstClr val="black"/>
                </a:solidFill>
                <a:ea typeface=""/>
              </a:rPr>
            </a:br>
            <a:r>
              <a:rPr lang="en-GB" sz="2400" dirty="0" err="1">
                <a:solidFill>
                  <a:prstClr val="black"/>
                </a:solidFill>
                <a:ea typeface=""/>
              </a:rPr>
              <a:t>Main.storyboard</a:t>
            </a:r>
            <a:endParaRPr lang="en-GB" sz="2400" dirty="0">
              <a:solidFill>
                <a:prstClr val="black"/>
              </a:solidFill>
              <a:ea typeface=""/>
            </a:endParaRPr>
          </a:p>
          <a:p>
            <a:pPr marL="1143000" lvl="2" fontAlgn="auto">
              <a:spcAft>
                <a:spcPts val="0"/>
              </a:spcAft>
            </a:pPr>
            <a:r>
              <a:rPr lang="en-GB" sz="2400" dirty="0">
                <a:solidFill>
                  <a:prstClr val="black"/>
                </a:solidFill>
                <a:ea typeface=""/>
              </a:rPr>
              <a:t>XIB files – XML Interface Builder – compiled to NIB</a:t>
            </a:r>
            <a:br>
              <a:rPr lang="en-GB" sz="2400" dirty="0">
                <a:solidFill>
                  <a:prstClr val="black"/>
                </a:solidFill>
                <a:ea typeface=""/>
              </a:rPr>
            </a:br>
            <a:r>
              <a:rPr lang="en-GB" sz="2400" dirty="0" err="1">
                <a:solidFill>
                  <a:prstClr val="black"/>
                </a:solidFill>
                <a:ea typeface=""/>
              </a:rPr>
              <a:t>UIViewController</a:t>
            </a:r>
            <a:r>
              <a:rPr lang="en-GB" sz="2400" dirty="0">
                <a:solidFill>
                  <a:prstClr val="black"/>
                </a:solidFill>
                <a:ea typeface=""/>
              </a:rPr>
              <a:t/>
            </a:r>
            <a:br>
              <a:rPr lang="en-GB" sz="2400" dirty="0">
                <a:solidFill>
                  <a:prstClr val="black"/>
                </a:solidFill>
                <a:ea typeface=""/>
              </a:rPr>
            </a:br>
            <a:r>
              <a:rPr lang="en-GB" sz="2400" dirty="0" err="1">
                <a:solidFill>
                  <a:prstClr val="black"/>
                </a:solidFill>
                <a:ea typeface=""/>
              </a:rPr>
              <a:t>UIView</a:t>
            </a:r>
            <a:endParaRPr lang="en-GB" sz="2400" dirty="0">
              <a:solidFill>
                <a:prstClr val="black"/>
              </a:solidFill>
              <a:ea typeface=""/>
            </a:endParaRPr>
          </a:p>
          <a:p>
            <a:pPr marL="742950" lvl="1" fontAlgn="auto">
              <a:spcAft>
                <a:spcPts val="0"/>
              </a:spcAft>
            </a:pPr>
            <a:r>
              <a:rPr lang="en-GB" sz="2800" dirty="0">
                <a:solidFill>
                  <a:prstClr val="black"/>
                </a:solidFill>
                <a:ea typeface=""/>
              </a:rPr>
              <a:t>C# files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Xamarin.iOS</a:t>
            </a:r>
            <a:r>
              <a:rPr lang="en-GB" dirty="0"/>
              <a:t> – App Structure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4327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fontAlgn="auto">
              <a:spcAft>
                <a:spcPts val="0"/>
              </a:spcAft>
            </a:pPr>
            <a:r>
              <a:rPr lang="en-GB" sz="3200" dirty="0">
                <a:solidFill>
                  <a:prstClr val="black"/>
                </a:solidFill>
                <a:ea typeface=""/>
              </a:rPr>
              <a:t>MVC Pattern</a:t>
            </a:r>
          </a:p>
          <a:p>
            <a:pPr marL="742950" lvl="1" fontAlgn="auto">
              <a:spcAft>
                <a:spcPts val="0"/>
              </a:spcAft>
            </a:pPr>
            <a:r>
              <a:rPr lang="en-GB" sz="2800" dirty="0" err="1">
                <a:solidFill>
                  <a:prstClr val="black"/>
                </a:solidFill>
                <a:ea typeface=""/>
              </a:rPr>
              <a:t>UIViewController.cs</a:t>
            </a:r>
            <a:r>
              <a:rPr lang="en-GB" sz="2800" dirty="0">
                <a:solidFill>
                  <a:prstClr val="black"/>
                </a:solidFill>
                <a:ea typeface=""/>
              </a:rPr>
              <a:t/>
            </a:r>
            <a:br>
              <a:rPr lang="en-GB" sz="2800" dirty="0">
                <a:solidFill>
                  <a:prstClr val="black"/>
                </a:solidFill>
                <a:ea typeface=""/>
              </a:rPr>
            </a:br>
            <a:r>
              <a:rPr lang="en-GB" sz="2800" dirty="0">
                <a:solidFill>
                  <a:prstClr val="black"/>
                </a:solidFill>
                <a:ea typeface=""/>
              </a:rPr>
              <a:t>screen definition, each screen - Controller</a:t>
            </a:r>
          </a:p>
          <a:p>
            <a:pPr marL="742950" lvl="1" fontAlgn="auto">
              <a:spcAft>
                <a:spcPts val="0"/>
              </a:spcAft>
            </a:pPr>
            <a:r>
              <a:rPr lang="en-GB" sz="2800" dirty="0" err="1">
                <a:solidFill>
                  <a:prstClr val="black"/>
                </a:solidFill>
                <a:ea typeface=""/>
              </a:rPr>
              <a:t>UIViewController.Designer.cs</a:t>
            </a:r>
            <a:endParaRPr lang="en-US" sz="2800" dirty="0">
              <a:solidFill>
                <a:prstClr val="black"/>
              </a:solidFill>
              <a:ea typeface=""/>
            </a:endParaRPr>
          </a:p>
          <a:p>
            <a:pPr marL="1143000" lvl="2" fontAlgn="auto">
              <a:spcAft>
                <a:spcPts val="0"/>
              </a:spcAft>
            </a:pPr>
            <a:r>
              <a:rPr lang="en-US" sz="2400" dirty="0">
                <a:solidFill>
                  <a:prstClr val="black"/>
                </a:solidFill>
                <a:ea typeface=""/>
              </a:rPr>
              <a:t>Connecting UI elements in Designer with the code</a:t>
            </a:r>
          </a:p>
          <a:p>
            <a:pPr marL="1143000" lvl="2" fontAlgn="auto">
              <a:spcAft>
                <a:spcPts val="0"/>
              </a:spcAft>
            </a:pPr>
            <a:r>
              <a:rPr lang="en-US" sz="2400" dirty="0">
                <a:solidFill>
                  <a:prstClr val="black"/>
                </a:solidFill>
                <a:ea typeface=""/>
              </a:rPr>
              <a:t>Attributes - </a:t>
            </a:r>
            <a:r>
              <a:rPr lang="en-US" sz="2400" dirty="0" err="1">
                <a:solidFill>
                  <a:prstClr val="black"/>
                </a:solidFill>
                <a:ea typeface=""/>
              </a:rPr>
              <a:t>PInvoke</a:t>
            </a:r>
            <a:endParaRPr lang="en-US" sz="2400" dirty="0">
              <a:solidFill>
                <a:prstClr val="black"/>
              </a:solidFill>
              <a:ea typeface="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Xamarin.iOS</a:t>
            </a:r>
            <a:r>
              <a:rPr lang="en-GB" dirty="0"/>
              <a:t> – App Structure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9606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fontAlgn="auto">
              <a:spcAft>
                <a:spcPts val="0"/>
              </a:spcAft>
            </a:pPr>
            <a:r>
              <a:rPr lang="en-GB" sz="3200" dirty="0">
                <a:solidFill>
                  <a:prstClr val="black"/>
                </a:solidFill>
                <a:ea typeface=""/>
              </a:rPr>
              <a:t>Screens</a:t>
            </a:r>
          </a:p>
          <a:p>
            <a:pPr marL="1143000" lvl="2" fontAlgn="auto">
              <a:spcAft>
                <a:spcPts val="0"/>
              </a:spcAft>
            </a:pPr>
            <a:r>
              <a:rPr lang="en-US" sz="2400" dirty="0" err="1">
                <a:solidFill>
                  <a:prstClr val="black"/>
                </a:solidFill>
                <a:ea typeface=""/>
              </a:rPr>
              <a:t>UIViewController</a:t>
            </a:r>
            <a:endParaRPr lang="en-US" sz="2400" dirty="0">
              <a:solidFill>
                <a:prstClr val="black"/>
              </a:solidFill>
              <a:ea typeface=""/>
            </a:endParaRPr>
          </a:p>
          <a:p>
            <a:pPr marL="1600200" lvl="3" fontAlgn="auto">
              <a:spcAft>
                <a:spcPts val="0"/>
              </a:spcAft>
            </a:pPr>
            <a:r>
              <a:rPr lang="en-US" sz="2000" dirty="0">
                <a:solidFill>
                  <a:prstClr val="black"/>
                </a:solidFill>
                <a:ea typeface=""/>
              </a:rPr>
              <a:t>Manages</a:t>
            </a:r>
          </a:p>
          <a:p>
            <a:pPr marL="2057400" lvl="4" fontAlgn="auto">
              <a:spcAft>
                <a:spcPts val="0"/>
              </a:spcAft>
            </a:pPr>
            <a:r>
              <a:rPr lang="en-US" sz="2000" dirty="0" err="1">
                <a:solidFill>
                  <a:prstClr val="black"/>
                </a:solidFill>
                <a:ea typeface=""/>
              </a:rPr>
              <a:t>UIViews</a:t>
            </a:r>
            <a:endParaRPr lang="en-US" sz="2000" dirty="0">
              <a:solidFill>
                <a:prstClr val="black"/>
              </a:solidFill>
              <a:ea typeface=""/>
            </a:endParaRPr>
          </a:p>
          <a:p>
            <a:pPr marL="2057400" lvl="4" fontAlgn="auto">
              <a:spcAft>
                <a:spcPts val="0"/>
              </a:spcAft>
            </a:pPr>
            <a:r>
              <a:rPr lang="en-US" sz="2000" dirty="0" err="1" smtClean="0">
                <a:solidFill>
                  <a:prstClr val="black"/>
                </a:solidFill>
                <a:ea typeface=""/>
              </a:rPr>
              <a:t>UIViewControllers</a:t>
            </a:r>
            <a:endParaRPr lang="en-US" sz="2000" dirty="0">
              <a:solidFill>
                <a:prstClr val="black"/>
              </a:solidFill>
              <a:ea typeface=""/>
            </a:endParaRPr>
          </a:p>
          <a:p>
            <a:pPr marL="1143000" lvl="2" fontAlgn="auto">
              <a:spcAft>
                <a:spcPts val="0"/>
              </a:spcAft>
            </a:pPr>
            <a:r>
              <a:rPr lang="en-US" sz="2400" dirty="0">
                <a:solidFill>
                  <a:prstClr val="black"/>
                </a:solidFill>
                <a:ea typeface=""/>
              </a:rPr>
              <a:t>Composition</a:t>
            </a:r>
          </a:p>
          <a:p>
            <a:pPr marL="1600200" lvl="3" fontAlgn="auto">
              <a:spcAft>
                <a:spcPts val="0"/>
              </a:spcAft>
            </a:pPr>
            <a:r>
              <a:rPr lang="en-US" sz="2000" dirty="0" err="1">
                <a:solidFill>
                  <a:prstClr val="black"/>
                </a:solidFill>
                <a:ea typeface=""/>
              </a:rPr>
              <a:t>Superviews</a:t>
            </a:r>
            <a:r>
              <a:rPr lang="en-US" sz="2000" dirty="0">
                <a:solidFill>
                  <a:prstClr val="black"/>
                </a:solidFill>
                <a:ea typeface=""/>
              </a:rPr>
              <a:t>/parent View </a:t>
            </a:r>
            <a:br>
              <a:rPr lang="en-US" sz="2000" dirty="0">
                <a:solidFill>
                  <a:prstClr val="black"/>
                </a:solidFill>
                <a:ea typeface=""/>
              </a:rPr>
            </a:br>
            <a:r>
              <a:rPr lang="en-US" sz="2000" dirty="0" err="1">
                <a:solidFill>
                  <a:prstClr val="black"/>
                </a:solidFill>
                <a:ea typeface=""/>
              </a:rPr>
              <a:t>UIView</a:t>
            </a:r>
            <a:endParaRPr lang="en-US" sz="2000" dirty="0">
              <a:solidFill>
                <a:prstClr val="black"/>
              </a:solidFill>
              <a:ea typeface=""/>
            </a:endParaRPr>
          </a:p>
          <a:p>
            <a:pPr marL="1600200" lvl="3" fontAlgn="auto">
              <a:spcAft>
                <a:spcPts val="0"/>
              </a:spcAft>
            </a:pPr>
            <a:r>
              <a:rPr lang="en-US" sz="2000" dirty="0" err="1">
                <a:solidFill>
                  <a:prstClr val="black"/>
                </a:solidFill>
                <a:ea typeface=""/>
              </a:rPr>
              <a:t>Subviews</a:t>
            </a:r>
            <a:r>
              <a:rPr lang="en-US" sz="2000" dirty="0">
                <a:solidFill>
                  <a:prstClr val="black"/>
                </a:solidFill>
                <a:ea typeface=""/>
              </a:rPr>
              <a:t>/children Views – </a:t>
            </a:r>
            <a:r>
              <a:rPr lang="en-US" sz="2000" dirty="0" err="1">
                <a:solidFill>
                  <a:prstClr val="black"/>
                </a:solidFill>
                <a:ea typeface=""/>
              </a:rPr>
              <a:t>UIView</a:t>
            </a:r>
            <a:endParaRPr lang="en-US" sz="2000" dirty="0">
              <a:solidFill>
                <a:prstClr val="black"/>
              </a:solidFill>
              <a:ea typeface="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Xamarin.iOS</a:t>
            </a:r>
            <a:r>
              <a:rPr lang="en-GB" dirty="0"/>
              <a:t> – User Interface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186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Xamarin.iOS</a:t>
            </a:r>
            <a:r>
              <a:rPr lang="en-GB" dirty="0"/>
              <a:t> – User Interface 2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515"/>
          <a:stretch/>
        </p:blipFill>
        <p:spPr>
          <a:xfrm>
            <a:off x="4127227" y="2994322"/>
            <a:ext cx="2891773" cy="16708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5565" y="2727504"/>
            <a:ext cx="2016642" cy="2790888"/>
          </a:xfrm>
          <a:prstGeom prst="rect">
            <a:avLst/>
          </a:prstGeom>
          <a:ln>
            <a:solidFill>
              <a:schemeClr val="accent6"/>
            </a:solidFill>
          </a:ln>
        </p:spPr>
      </p:pic>
      <p:cxnSp>
        <p:nvCxnSpPr>
          <p:cNvPr id="8" name="Straight Arrow Connector 7"/>
          <p:cNvCxnSpPr/>
          <p:nvPr/>
        </p:nvCxnSpPr>
        <p:spPr>
          <a:xfrm flipV="1">
            <a:off x="3323935" y="3858259"/>
            <a:ext cx="940195" cy="985251"/>
          </a:xfrm>
          <a:prstGeom prst="straightConnector1">
            <a:avLst/>
          </a:prstGeom>
          <a:ln w="28575" cmpd="sng">
            <a:solidFill>
              <a:schemeClr val="accent4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478771" y="4350884"/>
            <a:ext cx="1165935" cy="916646"/>
          </a:xfrm>
          <a:prstGeom prst="straightConnector1">
            <a:avLst/>
          </a:prstGeom>
          <a:ln w="28575" cmpd="sng">
            <a:solidFill>
              <a:schemeClr val="accent4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987824" y="3274585"/>
            <a:ext cx="1225554" cy="430502"/>
          </a:xfrm>
          <a:prstGeom prst="straightConnector1">
            <a:avLst/>
          </a:prstGeom>
          <a:ln w="28575" cmpd="sng">
            <a:solidFill>
              <a:schemeClr val="accent4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0201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0" lvl="2" fontAlgn="auto">
              <a:spcAft>
                <a:spcPts val="0"/>
              </a:spcAft>
            </a:pPr>
            <a:r>
              <a:rPr lang="en-US" sz="2400" dirty="0">
                <a:solidFill>
                  <a:prstClr val="black"/>
                </a:solidFill>
                <a:ea typeface=""/>
              </a:rPr>
              <a:t>View Lifecycle</a:t>
            </a:r>
          </a:p>
          <a:p>
            <a:pPr marL="1143000" lvl="2" fontAlgn="auto">
              <a:spcAft>
                <a:spcPts val="0"/>
              </a:spcAft>
            </a:pPr>
            <a:r>
              <a:rPr lang="en-US" sz="2400" dirty="0" err="1">
                <a:solidFill>
                  <a:prstClr val="black"/>
                </a:solidFill>
                <a:ea typeface=""/>
              </a:rPr>
              <a:t>UIViewController</a:t>
            </a:r>
            <a:endParaRPr lang="en-US" sz="2400" dirty="0">
              <a:solidFill>
                <a:prstClr val="black"/>
              </a:solidFill>
              <a:ea typeface=""/>
            </a:endParaRPr>
          </a:p>
          <a:p>
            <a:pPr marL="1600200" lvl="3" fontAlgn="auto">
              <a:spcAft>
                <a:spcPts val="0"/>
              </a:spcAft>
            </a:pPr>
            <a:r>
              <a:rPr lang="en-US" sz="2000" dirty="0">
                <a:solidFill>
                  <a:prstClr val="black"/>
                </a:solidFill>
                <a:ea typeface=""/>
              </a:rPr>
              <a:t>Notified when root View is loaded, shown and hidden</a:t>
            </a:r>
          </a:p>
          <a:p>
            <a:pPr marL="1371600" lvl="3" indent="0" fontAlgn="auto">
              <a:spcAft>
                <a:spcPts val="0"/>
              </a:spcAft>
              <a:buNone/>
            </a:pPr>
            <a:endParaRPr lang="en-US" sz="2000" dirty="0">
              <a:solidFill>
                <a:prstClr val="black"/>
              </a:solidFill>
              <a:ea typeface="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Xamarin.iOS</a:t>
            </a:r>
            <a:r>
              <a:rPr lang="en-GB" dirty="0"/>
              <a:t> – User Interface 3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73721" y="3573016"/>
            <a:ext cx="7596558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charset="0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onsolas" charset="0"/>
              </a:rPr>
              <a:t>partial</a:t>
            </a:r>
            <a:r>
              <a:rPr lang="en-US" sz="1600" dirty="0">
                <a:solidFill>
                  <a:srgbClr val="000000"/>
                </a:solidFill>
                <a:latin typeface="Consolas" charset="0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onsolas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charset="0"/>
              </a:rPr>
              <a:t> </a:t>
            </a:r>
            <a:r>
              <a:rPr lang="en-US" sz="1600" dirty="0" err="1">
                <a:solidFill>
                  <a:srgbClr val="2B8FAF"/>
                </a:solidFill>
                <a:latin typeface="Consolas" charset="0"/>
              </a:rPr>
              <a:t>ViewController</a:t>
            </a:r>
            <a:r>
              <a:rPr lang="en-US" sz="1600" dirty="0">
                <a:solidFill>
                  <a:srgbClr val="000000"/>
                </a:solidFill>
                <a:latin typeface="Consolas" charset="0"/>
              </a:rPr>
              <a:t> : </a:t>
            </a:r>
            <a:r>
              <a:rPr lang="en-US" sz="1600" dirty="0" err="1">
                <a:solidFill>
                  <a:srgbClr val="2B8FAF"/>
                </a:solidFill>
                <a:latin typeface="Consolas" charset="0"/>
              </a:rPr>
              <a:t>UIViewController</a:t>
            </a:r>
            <a:r>
              <a:rPr lang="en-US" sz="1600" dirty="0">
                <a:solidFill>
                  <a:srgbClr val="000000"/>
                </a:solidFill>
                <a:latin typeface="Consolas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Consolas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Consolas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charset="0"/>
              </a:rPr>
              <a:t>    ...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charset="0"/>
              </a:rPr>
              <a:t>     </a:t>
            </a:r>
            <a:r>
              <a:rPr lang="en-US" sz="1600" dirty="0" smtClean="0">
                <a:solidFill>
                  <a:srgbClr val="0000FF"/>
                </a:solidFill>
                <a:latin typeface="Consolas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charset="0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onsolas" charset="0"/>
              </a:rPr>
              <a:t>override</a:t>
            </a:r>
            <a:r>
              <a:rPr lang="en-US" sz="1600" dirty="0">
                <a:solidFill>
                  <a:srgbClr val="000000"/>
                </a:solidFill>
                <a:latin typeface="Consolas" charset="0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onsolas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charset="0"/>
              </a:rPr>
              <a:t>ViewDidLoad</a:t>
            </a:r>
            <a:r>
              <a:rPr lang="en-US" sz="1600" dirty="0">
                <a:solidFill>
                  <a:srgbClr val="000000"/>
                </a:solidFill>
                <a:latin typeface="Consolas" charset="0"/>
              </a:rPr>
              <a:t>()</a:t>
            </a:r>
            <a:br>
              <a:rPr lang="en-US" sz="1600" dirty="0">
                <a:solidFill>
                  <a:srgbClr val="000000"/>
                </a:solidFill>
                <a:latin typeface="Consolas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charset="0"/>
              </a:rPr>
              <a:t>   </a:t>
            </a:r>
            <a:r>
              <a:rPr lang="en-US" sz="1600" dirty="0" smtClean="0">
                <a:solidFill>
                  <a:srgbClr val="000000"/>
                </a:solidFill>
                <a:latin typeface="Consolas" charset="0"/>
              </a:rPr>
              <a:t>  {</a:t>
            </a:r>
            <a:r>
              <a:rPr lang="en-US" sz="1600" dirty="0">
                <a:solidFill>
                  <a:srgbClr val="000000"/>
                </a:solidFill>
                <a:latin typeface="Consolas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Consolas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charset="0"/>
              </a:rPr>
              <a:t>   </a:t>
            </a:r>
            <a:r>
              <a:rPr lang="en-US" sz="1600" dirty="0" smtClean="0">
                <a:solidFill>
                  <a:srgbClr val="000000"/>
                </a:solidFill>
                <a:latin typeface="Consolas" charset="0"/>
              </a:rPr>
              <a:t>     </a:t>
            </a:r>
            <a:r>
              <a:rPr lang="en-US" sz="1600" dirty="0" err="1" smtClean="0">
                <a:solidFill>
                  <a:srgbClr val="0000FF"/>
                </a:solidFill>
                <a:latin typeface="Consolas" charset="0"/>
              </a:rPr>
              <a:t>base</a:t>
            </a:r>
            <a:r>
              <a:rPr lang="en-US" sz="1600" dirty="0" err="1" smtClean="0">
                <a:solidFill>
                  <a:srgbClr val="000000"/>
                </a:solidFill>
                <a:latin typeface="Consolas" charset="0"/>
              </a:rPr>
              <a:t>.ViewDidLoad</a:t>
            </a:r>
            <a:r>
              <a:rPr lang="en-US" sz="1600" dirty="0">
                <a:solidFill>
                  <a:srgbClr val="000000"/>
                </a:solidFill>
                <a:latin typeface="Consolas" charset="0"/>
              </a:rPr>
              <a:t>();</a:t>
            </a:r>
            <a:br>
              <a:rPr lang="en-US" sz="1600" dirty="0">
                <a:solidFill>
                  <a:srgbClr val="000000"/>
                </a:solidFill>
                <a:latin typeface="Consolas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charset="0"/>
              </a:rPr>
              <a:t>        </a:t>
            </a:r>
            <a:r>
              <a:rPr lang="en-US" sz="1600" dirty="0" err="1">
                <a:solidFill>
                  <a:srgbClr val="0000FF"/>
                </a:solidFill>
                <a:latin typeface="Consolas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latin typeface="Consolas" charset="0"/>
              </a:rPr>
              <a:t>.View.BackgroundColor</a:t>
            </a:r>
            <a:r>
              <a:rPr lang="en-US" sz="1600" dirty="0">
                <a:solidFill>
                  <a:srgbClr val="000000"/>
                </a:solidFill>
                <a:latin typeface="Consolas" charset="0"/>
              </a:rPr>
              <a:t> = </a:t>
            </a:r>
            <a:r>
              <a:rPr lang="en-US" sz="1600" dirty="0" err="1">
                <a:solidFill>
                  <a:srgbClr val="2B8FAF"/>
                </a:solidFill>
                <a:latin typeface="Consolas" charset="0"/>
              </a:rPr>
              <a:t>UIColor</a:t>
            </a:r>
            <a:r>
              <a:rPr lang="en-US" sz="1600" dirty="0" err="1">
                <a:solidFill>
                  <a:srgbClr val="000000"/>
                </a:solidFill>
                <a:latin typeface="Consolas" charset="0"/>
              </a:rPr>
              <a:t>.Yellow</a:t>
            </a:r>
            <a:r>
              <a:rPr lang="en-US" sz="1600" dirty="0" smtClean="0">
                <a:solidFill>
                  <a:srgbClr val="000000"/>
                </a:solidFill>
                <a:latin typeface="Consolas" charset="0"/>
              </a:rPr>
              <a:t>;</a:t>
            </a:r>
            <a:endParaRPr lang="en-US" sz="1600" dirty="0" smtClean="0"/>
          </a:p>
          <a:p>
            <a:r>
              <a:rPr lang="en-US" sz="1600" dirty="0" smtClean="0"/>
              <a:t>           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1600" dirty="0" smtClean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1811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Xamarin.iOS</a:t>
            </a:r>
            <a:r>
              <a:rPr lang="en-GB" dirty="0"/>
              <a:t> – User Interface 4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539552" y="2601671"/>
            <a:ext cx="3459150" cy="3105434"/>
            <a:chOff x="5321990" y="1642741"/>
            <a:chExt cx="3459150" cy="3105434"/>
          </a:xfrm>
        </p:grpSpPr>
        <p:sp>
          <p:nvSpPr>
            <p:cNvPr id="18" name="Oval 17"/>
            <p:cNvSpPr/>
            <p:nvPr/>
          </p:nvSpPr>
          <p:spPr>
            <a:xfrm>
              <a:off x="6052477" y="2652217"/>
              <a:ext cx="1998175" cy="1998175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5321990" y="1642741"/>
              <a:ext cx="3459150" cy="3105434"/>
              <a:chOff x="5321990" y="1556225"/>
              <a:chExt cx="3459150" cy="3105434"/>
            </a:xfrm>
          </p:grpSpPr>
          <p:sp>
            <p:nvSpPr>
              <p:cNvPr id="25" name="Freeform 24"/>
              <p:cNvSpPr/>
              <p:nvPr/>
            </p:nvSpPr>
            <p:spPr>
              <a:xfrm>
                <a:off x="6475040" y="1556225"/>
                <a:ext cx="1153050" cy="576525"/>
              </a:xfrm>
              <a:custGeom>
                <a:avLst/>
                <a:gdLst>
                  <a:gd name="connsiteX0" fmla="*/ 0 w 1153050"/>
                  <a:gd name="connsiteY0" fmla="*/ 96089 h 576525"/>
                  <a:gd name="connsiteX1" fmla="*/ 96089 w 1153050"/>
                  <a:gd name="connsiteY1" fmla="*/ 0 h 576525"/>
                  <a:gd name="connsiteX2" fmla="*/ 1056961 w 1153050"/>
                  <a:gd name="connsiteY2" fmla="*/ 0 h 576525"/>
                  <a:gd name="connsiteX3" fmla="*/ 1153050 w 1153050"/>
                  <a:gd name="connsiteY3" fmla="*/ 96089 h 576525"/>
                  <a:gd name="connsiteX4" fmla="*/ 1153050 w 1153050"/>
                  <a:gd name="connsiteY4" fmla="*/ 480436 h 576525"/>
                  <a:gd name="connsiteX5" fmla="*/ 1056961 w 1153050"/>
                  <a:gd name="connsiteY5" fmla="*/ 576525 h 576525"/>
                  <a:gd name="connsiteX6" fmla="*/ 96089 w 1153050"/>
                  <a:gd name="connsiteY6" fmla="*/ 576525 h 576525"/>
                  <a:gd name="connsiteX7" fmla="*/ 0 w 1153050"/>
                  <a:gd name="connsiteY7" fmla="*/ 480436 h 576525"/>
                  <a:gd name="connsiteX8" fmla="*/ 0 w 1153050"/>
                  <a:gd name="connsiteY8" fmla="*/ 96089 h 576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53050" h="576525">
                    <a:moveTo>
                      <a:pt x="0" y="96089"/>
                    </a:moveTo>
                    <a:cubicBezTo>
                      <a:pt x="0" y="43021"/>
                      <a:pt x="43021" y="0"/>
                      <a:pt x="96089" y="0"/>
                    </a:cubicBezTo>
                    <a:lnTo>
                      <a:pt x="1056961" y="0"/>
                    </a:lnTo>
                    <a:cubicBezTo>
                      <a:pt x="1110029" y="0"/>
                      <a:pt x="1153050" y="43021"/>
                      <a:pt x="1153050" y="96089"/>
                    </a:cubicBezTo>
                    <a:lnTo>
                      <a:pt x="1153050" y="480436"/>
                    </a:lnTo>
                    <a:cubicBezTo>
                      <a:pt x="1153050" y="533504"/>
                      <a:pt x="1110029" y="576525"/>
                      <a:pt x="1056961" y="576525"/>
                    </a:cubicBezTo>
                    <a:lnTo>
                      <a:pt x="96089" y="576525"/>
                    </a:lnTo>
                    <a:cubicBezTo>
                      <a:pt x="43021" y="576525"/>
                      <a:pt x="0" y="533504"/>
                      <a:pt x="0" y="480436"/>
                    </a:cubicBezTo>
                    <a:lnTo>
                      <a:pt x="0" y="96089"/>
                    </a:ln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66244" tIns="66244" rIns="66244" bIns="66244" numCol="1" spcCol="1270" anchor="ctr" anchorCtr="0">
                <a:noAutofit/>
              </a:bodyPr>
              <a:lstStyle/>
              <a:p>
                <a:pPr lvl="0" algn="ctr" defTabSz="444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kern="1200" dirty="0" err="1" smtClean="0">
                    <a:solidFill>
                      <a:schemeClr val="tx1"/>
                    </a:solidFill>
                  </a:rPr>
                  <a:t>ViewDidLoad</a:t>
                </a:r>
                <a:endParaRPr lang="en-US" sz="1000" kern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Freeform 25"/>
              <p:cNvSpPr/>
              <p:nvPr/>
            </p:nvSpPr>
            <p:spPr>
              <a:xfrm>
                <a:off x="6475040" y="2394743"/>
                <a:ext cx="1153050" cy="576525"/>
              </a:xfrm>
              <a:custGeom>
                <a:avLst/>
                <a:gdLst>
                  <a:gd name="connsiteX0" fmla="*/ 0 w 1153050"/>
                  <a:gd name="connsiteY0" fmla="*/ 96089 h 576525"/>
                  <a:gd name="connsiteX1" fmla="*/ 96089 w 1153050"/>
                  <a:gd name="connsiteY1" fmla="*/ 0 h 576525"/>
                  <a:gd name="connsiteX2" fmla="*/ 1056961 w 1153050"/>
                  <a:gd name="connsiteY2" fmla="*/ 0 h 576525"/>
                  <a:gd name="connsiteX3" fmla="*/ 1153050 w 1153050"/>
                  <a:gd name="connsiteY3" fmla="*/ 96089 h 576525"/>
                  <a:gd name="connsiteX4" fmla="*/ 1153050 w 1153050"/>
                  <a:gd name="connsiteY4" fmla="*/ 480436 h 576525"/>
                  <a:gd name="connsiteX5" fmla="*/ 1056961 w 1153050"/>
                  <a:gd name="connsiteY5" fmla="*/ 576525 h 576525"/>
                  <a:gd name="connsiteX6" fmla="*/ 96089 w 1153050"/>
                  <a:gd name="connsiteY6" fmla="*/ 576525 h 576525"/>
                  <a:gd name="connsiteX7" fmla="*/ 0 w 1153050"/>
                  <a:gd name="connsiteY7" fmla="*/ 480436 h 576525"/>
                  <a:gd name="connsiteX8" fmla="*/ 0 w 1153050"/>
                  <a:gd name="connsiteY8" fmla="*/ 96089 h 576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53050" h="576525">
                    <a:moveTo>
                      <a:pt x="0" y="96089"/>
                    </a:moveTo>
                    <a:cubicBezTo>
                      <a:pt x="0" y="43021"/>
                      <a:pt x="43021" y="0"/>
                      <a:pt x="96089" y="0"/>
                    </a:cubicBezTo>
                    <a:lnTo>
                      <a:pt x="1056961" y="0"/>
                    </a:lnTo>
                    <a:cubicBezTo>
                      <a:pt x="1110029" y="0"/>
                      <a:pt x="1153050" y="43021"/>
                      <a:pt x="1153050" y="96089"/>
                    </a:cubicBezTo>
                    <a:lnTo>
                      <a:pt x="1153050" y="480436"/>
                    </a:lnTo>
                    <a:cubicBezTo>
                      <a:pt x="1153050" y="533504"/>
                      <a:pt x="1110029" y="576525"/>
                      <a:pt x="1056961" y="576525"/>
                    </a:cubicBezTo>
                    <a:lnTo>
                      <a:pt x="96089" y="576525"/>
                    </a:lnTo>
                    <a:cubicBezTo>
                      <a:pt x="43021" y="576525"/>
                      <a:pt x="0" y="533504"/>
                      <a:pt x="0" y="480436"/>
                    </a:cubicBezTo>
                    <a:lnTo>
                      <a:pt x="0" y="96089"/>
                    </a:lnTo>
                    <a:close/>
                  </a:path>
                </a:pathLst>
              </a:cu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66244" tIns="66244" rIns="66244" bIns="66244" numCol="1" spcCol="1270" anchor="ctr" anchorCtr="0">
                <a:noAutofit/>
              </a:bodyPr>
              <a:lstStyle/>
              <a:p>
                <a:pPr lvl="0" algn="ctr" defTabSz="444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kern="1200" dirty="0" err="1" smtClean="0">
                    <a:solidFill>
                      <a:schemeClr val="tx1"/>
                    </a:solidFill>
                  </a:rPr>
                  <a:t>ViewWillAppear</a:t>
                </a:r>
                <a:endParaRPr lang="en-US" sz="1000" kern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Freeform 26"/>
              <p:cNvSpPr/>
              <p:nvPr/>
            </p:nvSpPr>
            <p:spPr>
              <a:xfrm>
                <a:off x="7628090" y="3240769"/>
                <a:ext cx="1153050" cy="576525"/>
              </a:xfrm>
              <a:custGeom>
                <a:avLst/>
                <a:gdLst>
                  <a:gd name="connsiteX0" fmla="*/ 0 w 1153050"/>
                  <a:gd name="connsiteY0" fmla="*/ 96089 h 576525"/>
                  <a:gd name="connsiteX1" fmla="*/ 96089 w 1153050"/>
                  <a:gd name="connsiteY1" fmla="*/ 0 h 576525"/>
                  <a:gd name="connsiteX2" fmla="*/ 1056961 w 1153050"/>
                  <a:gd name="connsiteY2" fmla="*/ 0 h 576525"/>
                  <a:gd name="connsiteX3" fmla="*/ 1153050 w 1153050"/>
                  <a:gd name="connsiteY3" fmla="*/ 96089 h 576525"/>
                  <a:gd name="connsiteX4" fmla="*/ 1153050 w 1153050"/>
                  <a:gd name="connsiteY4" fmla="*/ 480436 h 576525"/>
                  <a:gd name="connsiteX5" fmla="*/ 1056961 w 1153050"/>
                  <a:gd name="connsiteY5" fmla="*/ 576525 h 576525"/>
                  <a:gd name="connsiteX6" fmla="*/ 96089 w 1153050"/>
                  <a:gd name="connsiteY6" fmla="*/ 576525 h 576525"/>
                  <a:gd name="connsiteX7" fmla="*/ 0 w 1153050"/>
                  <a:gd name="connsiteY7" fmla="*/ 480436 h 576525"/>
                  <a:gd name="connsiteX8" fmla="*/ 0 w 1153050"/>
                  <a:gd name="connsiteY8" fmla="*/ 96089 h 576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53050" h="576525">
                    <a:moveTo>
                      <a:pt x="0" y="96089"/>
                    </a:moveTo>
                    <a:cubicBezTo>
                      <a:pt x="0" y="43021"/>
                      <a:pt x="43021" y="0"/>
                      <a:pt x="96089" y="0"/>
                    </a:cubicBezTo>
                    <a:lnTo>
                      <a:pt x="1056961" y="0"/>
                    </a:lnTo>
                    <a:cubicBezTo>
                      <a:pt x="1110029" y="0"/>
                      <a:pt x="1153050" y="43021"/>
                      <a:pt x="1153050" y="96089"/>
                    </a:cubicBezTo>
                    <a:lnTo>
                      <a:pt x="1153050" y="480436"/>
                    </a:lnTo>
                    <a:cubicBezTo>
                      <a:pt x="1153050" y="533504"/>
                      <a:pt x="1110029" y="576525"/>
                      <a:pt x="1056961" y="576525"/>
                    </a:cubicBezTo>
                    <a:lnTo>
                      <a:pt x="96089" y="576525"/>
                    </a:lnTo>
                    <a:cubicBezTo>
                      <a:pt x="43021" y="576525"/>
                      <a:pt x="0" y="533504"/>
                      <a:pt x="0" y="480436"/>
                    </a:cubicBezTo>
                    <a:lnTo>
                      <a:pt x="0" y="96089"/>
                    </a:ln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66244" tIns="66244" rIns="66244" bIns="66244" numCol="1" spcCol="1270" anchor="ctr" anchorCtr="0">
                <a:noAutofit/>
              </a:bodyPr>
              <a:lstStyle/>
              <a:p>
                <a:pPr lvl="0" algn="ctr" defTabSz="444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kern="1200" dirty="0" err="1" smtClean="0">
                    <a:solidFill>
                      <a:schemeClr val="tx1"/>
                    </a:solidFill>
                  </a:rPr>
                  <a:t>ViewDidAppear</a:t>
                </a:r>
                <a:endParaRPr lang="en-US" sz="1000" kern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Freeform 27"/>
              <p:cNvSpPr/>
              <p:nvPr/>
            </p:nvSpPr>
            <p:spPr>
              <a:xfrm>
                <a:off x="6515109" y="4085134"/>
                <a:ext cx="1153050" cy="576525"/>
              </a:xfrm>
              <a:custGeom>
                <a:avLst/>
                <a:gdLst>
                  <a:gd name="connsiteX0" fmla="*/ 0 w 1153050"/>
                  <a:gd name="connsiteY0" fmla="*/ 96089 h 576525"/>
                  <a:gd name="connsiteX1" fmla="*/ 96089 w 1153050"/>
                  <a:gd name="connsiteY1" fmla="*/ 0 h 576525"/>
                  <a:gd name="connsiteX2" fmla="*/ 1056961 w 1153050"/>
                  <a:gd name="connsiteY2" fmla="*/ 0 h 576525"/>
                  <a:gd name="connsiteX3" fmla="*/ 1153050 w 1153050"/>
                  <a:gd name="connsiteY3" fmla="*/ 96089 h 576525"/>
                  <a:gd name="connsiteX4" fmla="*/ 1153050 w 1153050"/>
                  <a:gd name="connsiteY4" fmla="*/ 480436 h 576525"/>
                  <a:gd name="connsiteX5" fmla="*/ 1056961 w 1153050"/>
                  <a:gd name="connsiteY5" fmla="*/ 576525 h 576525"/>
                  <a:gd name="connsiteX6" fmla="*/ 96089 w 1153050"/>
                  <a:gd name="connsiteY6" fmla="*/ 576525 h 576525"/>
                  <a:gd name="connsiteX7" fmla="*/ 0 w 1153050"/>
                  <a:gd name="connsiteY7" fmla="*/ 480436 h 576525"/>
                  <a:gd name="connsiteX8" fmla="*/ 0 w 1153050"/>
                  <a:gd name="connsiteY8" fmla="*/ 96089 h 576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53050" h="576525">
                    <a:moveTo>
                      <a:pt x="0" y="96089"/>
                    </a:moveTo>
                    <a:cubicBezTo>
                      <a:pt x="0" y="43021"/>
                      <a:pt x="43021" y="0"/>
                      <a:pt x="96089" y="0"/>
                    </a:cubicBezTo>
                    <a:lnTo>
                      <a:pt x="1056961" y="0"/>
                    </a:lnTo>
                    <a:cubicBezTo>
                      <a:pt x="1110029" y="0"/>
                      <a:pt x="1153050" y="43021"/>
                      <a:pt x="1153050" y="96089"/>
                    </a:cubicBezTo>
                    <a:lnTo>
                      <a:pt x="1153050" y="480436"/>
                    </a:lnTo>
                    <a:cubicBezTo>
                      <a:pt x="1153050" y="533504"/>
                      <a:pt x="1110029" y="576525"/>
                      <a:pt x="1056961" y="576525"/>
                    </a:cubicBezTo>
                    <a:lnTo>
                      <a:pt x="96089" y="576525"/>
                    </a:lnTo>
                    <a:cubicBezTo>
                      <a:pt x="43021" y="576525"/>
                      <a:pt x="0" y="533504"/>
                      <a:pt x="0" y="480436"/>
                    </a:cubicBezTo>
                    <a:lnTo>
                      <a:pt x="0" y="96089"/>
                    </a:ln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66244" tIns="66244" rIns="66244" bIns="66244" numCol="1" spcCol="1270" anchor="ctr" anchorCtr="0">
                <a:noAutofit/>
              </a:bodyPr>
              <a:lstStyle/>
              <a:p>
                <a:pPr lvl="0" algn="ctr" defTabSz="444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kern="1200" dirty="0" err="1" smtClean="0">
                    <a:solidFill>
                      <a:schemeClr val="tx1"/>
                    </a:solidFill>
                  </a:rPr>
                  <a:t>ViewWillDisappear</a:t>
                </a:r>
                <a:endParaRPr lang="en-US" sz="1000" kern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Freeform 28"/>
              <p:cNvSpPr/>
              <p:nvPr/>
            </p:nvSpPr>
            <p:spPr>
              <a:xfrm>
                <a:off x="5321990" y="3240769"/>
                <a:ext cx="1153050" cy="576525"/>
              </a:xfrm>
              <a:custGeom>
                <a:avLst/>
                <a:gdLst>
                  <a:gd name="connsiteX0" fmla="*/ 0 w 1153050"/>
                  <a:gd name="connsiteY0" fmla="*/ 96089 h 576525"/>
                  <a:gd name="connsiteX1" fmla="*/ 96089 w 1153050"/>
                  <a:gd name="connsiteY1" fmla="*/ 0 h 576525"/>
                  <a:gd name="connsiteX2" fmla="*/ 1056961 w 1153050"/>
                  <a:gd name="connsiteY2" fmla="*/ 0 h 576525"/>
                  <a:gd name="connsiteX3" fmla="*/ 1153050 w 1153050"/>
                  <a:gd name="connsiteY3" fmla="*/ 96089 h 576525"/>
                  <a:gd name="connsiteX4" fmla="*/ 1153050 w 1153050"/>
                  <a:gd name="connsiteY4" fmla="*/ 480436 h 576525"/>
                  <a:gd name="connsiteX5" fmla="*/ 1056961 w 1153050"/>
                  <a:gd name="connsiteY5" fmla="*/ 576525 h 576525"/>
                  <a:gd name="connsiteX6" fmla="*/ 96089 w 1153050"/>
                  <a:gd name="connsiteY6" fmla="*/ 576525 h 576525"/>
                  <a:gd name="connsiteX7" fmla="*/ 0 w 1153050"/>
                  <a:gd name="connsiteY7" fmla="*/ 480436 h 576525"/>
                  <a:gd name="connsiteX8" fmla="*/ 0 w 1153050"/>
                  <a:gd name="connsiteY8" fmla="*/ 96089 h 576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53050" h="576525">
                    <a:moveTo>
                      <a:pt x="0" y="96089"/>
                    </a:moveTo>
                    <a:cubicBezTo>
                      <a:pt x="0" y="43021"/>
                      <a:pt x="43021" y="0"/>
                      <a:pt x="96089" y="0"/>
                    </a:cubicBezTo>
                    <a:lnTo>
                      <a:pt x="1056961" y="0"/>
                    </a:lnTo>
                    <a:cubicBezTo>
                      <a:pt x="1110029" y="0"/>
                      <a:pt x="1153050" y="43021"/>
                      <a:pt x="1153050" y="96089"/>
                    </a:cubicBezTo>
                    <a:lnTo>
                      <a:pt x="1153050" y="480436"/>
                    </a:lnTo>
                    <a:cubicBezTo>
                      <a:pt x="1153050" y="533504"/>
                      <a:pt x="1110029" y="576525"/>
                      <a:pt x="1056961" y="576525"/>
                    </a:cubicBezTo>
                    <a:lnTo>
                      <a:pt x="96089" y="576525"/>
                    </a:lnTo>
                    <a:cubicBezTo>
                      <a:pt x="43021" y="576525"/>
                      <a:pt x="0" y="533504"/>
                      <a:pt x="0" y="480436"/>
                    </a:cubicBezTo>
                    <a:lnTo>
                      <a:pt x="0" y="96089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rgbClr r="0" g="0" b="0"/>
              </a:lnRef>
              <a:fillRef idx="1">
                <a:schemeClr val="accent6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6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66244" tIns="66244" rIns="66244" bIns="66244" numCol="1" spcCol="1270" anchor="ctr" anchorCtr="0">
                <a:noAutofit/>
              </a:bodyPr>
              <a:lstStyle/>
              <a:p>
                <a:pPr lvl="0" algn="ctr" defTabSz="444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kern="1200" dirty="0" err="1" smtClean="0">
                    <a:solidFill>
                      <a:schemeClr val="tx1"/>
                    </a:solidFill>
                  </a:rPr>
                  <a:t>ViewDidDisappear</a:t>
                </a:r>
                <a:endParaRPr lang="en-US" sz="1000" kern="12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0" name="Straight Arrow Connector 19"/>
            <p:cNvCxnSpPr/>
            <p:nvPr/>
          </p:nvCxnSpPr>
          <p:spPr>
            <a:xfrm>
              <a:off x="7051565" y="2223372"/>
              <a:ext cx="0" cy="257887"/>
            </a:xfrm>
            <a:prstGeom prst="straightConnector1">
              <a:avLst/>
            </a:prstGeom>
            <a:ln w="28575" cmpd="sng">
              <a:solidFill>
                <a:schemeClr val="accent4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6248400" y="2944845"/>
              <a:ext cx="84289" cy="109505"/>
            </a:xfrm>
            <a:prstGeom prst="straightConnector1">
              <a:avLst/>
            </a:prstGeom>
            <a:ln w="28575" cmpd="sng">
              <a:solidFill>
                <a:schemeClr val="accent4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7918450" y="3150785"/>
              <a:ext cx="31750" cy="74636"/>
            </a:xfrm>
            <a:prstGeom prst="straightConnector1">
              <a:avLst/>
            </a:prstGeom>
            <a:ln w="28575" cmpd="sng">
              <a:solidFill>
                <a:schemeClr val="accent4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H="1" flipV="1">
              <a:off x="6161239" y="4118112"/>
              <a:ext cx="30020" cy="53538"/>
            </a:xfrm>
            <a:prstGeom prst="straightConnector1">
              <a:avLst/>
            </a:prstGeom>
            <a:ln w="28575" cmpd="sng">
              <a:solidFill>
                <a:schemeClr val="accent4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H="1">
              <a:off x="7794749" y="4257370"/>
              <a:ext cx="43104" cy="39462"/>
            </a:xfrm>
            <a:prstGeom prst="straightConnector1">
              <a:avLst/>
            </a:prstGeom>
            <a:ln w="28575" cmpd="sng">
              <a:solidFill>
                <a:schemeClr val="accent4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Freeform 29"/>
          <p:cNvSpPr/>
          <p:nvPr/>
        </p:nvSpPr>
        <p:spPr>
          <a:xfrm>
            <a:off x="349741" y="2603210"/>
            <a:ext cx="1153050" cy="576525"/>
          </a:xfrm>
          <a:custGeom>
            <a:avLst/>
            <a:gdLst>
              <a:gd name="connsiteX0" fmla="*/ 0 w 1153050"/>
              <a:gd name="connsiteY0" fmla="*/ 96089 h 576525"/>
              <a:gd name="connsiteX1" fmla="*/ 96089 w 1153050"/>
              <a:gd name="connsiteY1" fmla="*/ 0 h 576525"/>
              <a:gd name="connsiteX2" fmla="*/ 1056961 w 1153050"/>
              <a:gd name="connsiteY2" fmla="*/ 0 h 576525"/>
              <a:gd name="connsiteX3" fmla="*/ 1153050 w 1153050"/>
              <a:gd name="connsiteY3" fmla="*/ 96089 h 576525"/>
              <a:gd name="connsiteX4" fmla="*/ 1153050 w 1153050"/>
              <a:gd name="connsiteY4" fmla="*/ 480436 h 576525"/>
              <a:gd name="connsiteX5" fmla="*/ 1056961 w 1153050"/>
              <a:gd name="connsiteY5" fmla="*/ 576525 h 576525"/>
              <a:gd name="connsiteX6" fmla="*/ 96089 w 1153050"/>
              <a:gd name="connsiteY6" fmla="*/ 576525 h 576525"/>
              <a:gd name="connsiteX7" fmla="*/ 0 w 1153050"/>
              <a:gd name="connsiteY7" fmla="*/ 480436 h 576525"/>
              <a:gd name="connsiteX8" fmla="*/ 0 w 1153050"/>
              <a:gd name="connsiteY8" fmla="*/ 96089 h 576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53050" h="576525">
                <a:moveTo>
                  <a:pt x="0" y="96089"/>
                </a:moveTo>
                <a:cubicBezTo>
                  <a:pt x="0" y="43021"/>
                  <a:pt x="43021" y="0"/>
                  <a:pt x="96089" y="0"/>
                </a:cubicBezTo>
                <a:lnTo>
                  <a:pt x="1056961" y="0"/>
                </a:lnTo>
                <a:cubicBezTo>
                  <a:pt x="1110029" y="0"/>
                  <a:pt x="1153050" y="43021"/>
                  <a:pt x="1153050" y="96089"/>
                </a:cubicBezTo>
                <a:lnTo>
                  <a:pt x="1153050" y="480436"/>
                </a:lnTo>
                <a:cubicBezTo>
                  <a:pt x="1153050" y="533504"/>
                  <a:pt x="1110029" y="576525"/>
                  <a:pt x="1056961" y="576525"/>
                </a:cubicBezTo>
                <a:lnTo>
                  <a:pt x="96089" y="576525"/>
                </a:lnTo>
                <a:cubicBezTo>
                  <a:pt x="43021" y="576525"/>
                  <a:pt x="0" y="533504"/>
                  <a:pt x="0" y="480436"/>
                </a:cubicBezTo>
                <a:lnTo>
                  <a:pt x="0" y="96089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6244" tIns="66244" rIns="66244" bIns="66244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kern="1200" dirty="0" err="1" smtClean="0">
                <a:solidFill>
                  <a:schemeClr val="tx1"/>
                </a:solidFill>
              </a:rPr>
              <a:t>LoadView</a:t>
            </a:r>
            <a:endParaRPr lang="en-US" sz="1000" kern="1200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1502791" y="2891472"/>
            <a:ext cx="198240" cy="0"/>
          </a:xfrm>
          <a:prstGeom prst="straightConnector1">
            <a:avLst/>
          </a:prstGeom>
          <a:ln w="28575" cmpd="sng">
            <a:solidFill>
              <a:schemeClr val="accent4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1696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2" indent="0" fontAlgn="auto">
              <a:spcAft>
                <a:spcPts val="0"/>
              </a:spcAft>
              <a:buNone/>
            </a:pPr>
            <a:r>
              <a:rPr lang="en-US" sz="2400" dirty="0">
                <a:solidFill>
                  <a:prstClr val="black"/>
                </a:solidFill>
                <a:ea typeface=""/>
              </a:rPr>
              <a:t>UI </a:t>
            </a:r>
            <a:r>
              <a:rPr lang="en-US" sz="2400" dirty="0" err="1">
                <a:solidFill>
                  <a:prstClr val="black"/>
                </a:solidFill>
                <a:ea typeface=""/>
              </a:rPr>
              <a:t>programatically</a:t>
            </a:r>
            <a:r>
              <a:rPr lang="en-US" sz="2400" dirty="0">
                <a:solidFill>
                  <a:prstClr val="black"/>
                </a:solidFill>
                <a:ea typeface=""/>
              </a:rPr>
              <a:t> through code</a:t>
            </a:r>
          </a:p>
          <a:p>
            <a:pPr marL="1143000" lvl="2" fontAlgn="auto">
              <a:spcAft>
                <a:spcPts val="0"/>
              </a:spcAft>
            </a:pPr>
            <a:endParaRPr lang="en-GB" sz="2400" dirty="0">
              <a:solidFill>
                <a:prstClr val="black"/>
              </a:solidFill>
              <a:ea typeface="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Xamarin.iOS</a:t>
            </a:r>
            <a:r>
              <a:rPr lang="en-GB" dirty="0"/>
              <a:t> – User Interface 5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67544" y="2924944"/>
            <a:ext cx="8208912" cy="2800767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  <a:latin typeface="Consolas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charset="0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onsolas" charset="0"/>
              </a:rPr>
              <a:t>override</a:t>
            </a:r>
            <a:r>
              <a:rPr lang="en-US" sz="1600" dirty="0">
                <a:solidFill>
                  <a:srgbClr val="000000"/>
                </a:solidFill>
                <a:latin typeface="Consolas" charset="0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onsolas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charset="0"/>
              </a:rPr>
              <a:t>ViewDidLoad</a:t>
            </a:r>
            <a:r>
              <a:rPr lang="en-US" sz="1600" dirty="0">
                <a:solidFill>
                  <a:srgbClr val="000000"/>
                </a:solidFill>
                <a:latin typeface="Consolas" charset="0"/>
              </a:rPr>
              <a:t>()</a:t>
            </a:r>
            <a:r>
              <a:rPr lang="en-US" sz="1600" dirty="0">
                <a:latin typeface="Consolas" charset="0"/>
              </a:rPr>
              <a:t/>
            </a:r>
            <a:br>
              <a:rPr lang="en-US" sz="1600" dirty="0">
                <a:latin typeface="Consolas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Consolas" charset="0"/>
              </a:rPr>
              <a:t>{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charset="0"/>
              </a:rPr>
              <a:t>   ...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charset="0"/>
              </a:rPr>
              <a:t>   </a:t>
            </a:r>
            <a:r>
              <a:rPr lang="en-US" sz="1600" dirty="0" err="1" smtClean="0">
                <a:solidFill>
                  <a:srgbClr val="0000FF"/>
                </a:solidFill>
                <a:latin typeface="Consolas" charset="0"/>
              </a:rPr>
              <a:t>var</a:t>
            </a:r>
            <a:r>
              <a:rPr lang="en-US" sz="1600" dirty="0" smtClean="0">
                <a:solidFill>
                  <a:srgbClr val="0000FF"/>
                </a:solidFill>
                <a:latin typeface="Consolas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charset="0"/>
              </a:rPr>
              <a:t>label</a:t>
            </a:r>
            <a:r>
              <a:rPr lang="en-US" sz="1600" dirty="0">
                <a:solidFill>
                  <a:srgbClr val="000000"/>
                </a:solidFill>
                <a:latin typeface="Consolas" charset="0"/>
              </a:rPr>
              <a:t> = </a:t>
            </a:r>
            <a:r>
              <a:rPr lang="en-US" sz="1600" dirty="0">
                <a:solidFill>
                  <a:srgbClr val="0000FF"/>
                </a:solidFill>
                <a:latin typeface="Consolas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charset="0"/>
              </a:rPr>
              <a:t> </a:t>
            </a:r>
            <a:r>
              <a:rPr lang="en-US" sz="1600" dirty="0" err="1" smtClean="0">
                <a:solidFill>
                  <a:srgbClr val="2B8FAF"/>
                </a:solidFill>
                <a:latin typeface="Consolas" charset="0"/>
              </a:rPr>
              <a:t>UILabel</a:t>
            </a:r>
            <a:r>
              <a:rPr lang="en-US" sz="1600" dirty="0" smtClean="0">
                <a:solidFill>
                  <a:srgbClr val="000000"/>
                </a:solidFill>
                <a:latin typeface="Consolas" charset="0"/>
              </a:rPr>
              <a:t>() { ... }</a:t>
            </a:r>
            <a:br>
              <a:rPr lang="en-US" sz="1600" dirty="0" smtClean="0">
                <a:solidFill>
                  <a:srgbClr val="000000"/>
                </a:solidFill>
                <a:latin typeface="Consolas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charset="0"/>
              </a:rPr>
              <a:t>   </a:t>
            </a:r>
            <a:r>
              <a:rPr lang="en-US" sz="1600" dirty="0" err="1">
                <a:solidFill>
                  <a:srgbClr val="0000FF"/>
                </a:solidFill>
                <a:latin typeface="Consolas" charset="0"/>
              </a:rPr>
              <a:t>var</a:t>
            </a:r>
            <a:r>
              <a:rPr lang="en-US" sz="1600" dirty="0">
                <a:solidFill>
                  <a:srgbClr val="0000FF"/>
                </a:solidFill>
                <a:latin typeface="Consolas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charset="0"/>
              </a:rPr>
              <a:t>entry</a:t>
            </a:r>
            <a:r>
              <a:rPr lang="en-US" sz="1600" dirty="0">
                <a:solidFill>
                  <a:srgbClr val="000000"/>
                </a:solidFill>
                <a:latin typeface="Consolas" charset="0"/>
              </a:rPr>
              <a:t> = </a:t>
            </a:r>
            <a:r>
              <a:rPr lang="en-US" sz="1600" dirty="0">
                <a:solidFill>
                  <a:srgbClr val="0000FF"/>
                </a:solidFill>
                <a:latin typeface="Consolas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charset="0"/>
              </a:rPr>
              <a:t> </a:t>
            </a:r>
            <a:r>
              <a:rPr lang="en-US" sz="1600" dirty="0" err="1" smtClean="0">
                <a:solidFill>
                  <a:srgbClr val="2B8FAF"/>
                </a:solidFill>
                <a:latin typeface="Consolas" charset="0"/>
              </a:rPr>
              <a:t>UITextField</a:t>
            </a:r>
            <a:r>
              <a:rPr lang="en-US" sz="1600" dirty="0" smtClean="0">
                <a:solidFill>
                  <a:srgbClr val="000000"/>
                </a:solidFill>
                <a:latin typeface="Consolas" charset="0"/>
              </a:rPr>
              <a:t>() </a:t>
            </a:r>
            <a:r>
              <a:rPr lang="en-US" sz="1600" dirty="0">
                <a:solidFill>
                  <a:srgbClr val="000000"/>
                </a:solidFill>
                <a:latin typeface="Consolas" charset="0"/>
              </a:rPr>
              <a:t>{ ... }</a:t>
            </a:r>
            <a:br>
              <a:rPr lang="en-US" sz="1600" dirty="0">
                <a:solidFill>
                  <a:srgbClr val="000000"/>
                </a:solidFill>
                <a:latin typeface="Consolas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charset="0"/>
              </a:rPr>
              <a:t>   </a:t>
            </a:r>
            <a:r>
              <a:rPr lang="en-US" sz="1600" dirty="0" err="1">
                <a:solidFill>
                  <a:srgbClr val="0000FF"/>
                </a:solidFill>
                <a:latin typeface="Consolas" charset="0"/>
              </a:rPr>
              <a:t>var</a:t>
            </a:r>
            <a:r>
              <a:rPr lang="en-US" sz="1600" dirty="0">
                <a:solidFill>
                  <a:srgbClr val="0000FF"/>
                </a:solidFill>
                <a:latin typeface="Consolas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charset="0"/>
              </a:rPr>
              <a:t>button</a:t>
            </a:r>
            <a:r>
              <a:rPr lang="en-US" sz="1600" dirty="0">
                <a:solidFill>
                  <a:srgbClr val="000000"/>
                </a:solidFill>
                <a:latin typeface="Consolas" charset="0"/>
              </a:rPr>
              <a:t> = </a:t>
            </a:r>
            <a:r>
              <a:rPr lang="en-US" sz="1600" dirty="0">
                <a:solidFill>
                  <a:srgbClr val="0000FF"/>
                </a:solidFill>
                <a:latin typeface="Consolas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charset="0"/>
              </a:rPr>
              <a:t> </a:t>
            </a:r>
            <a:r>
              <a:rPr lang="en-US" sz="1600" dirty="0" err="1" smtClean="0">
                <a:solidFill>
                  <a:srgbClr val="2B8FAF"/>
                </a:solidFill>
                <a:latin typeface="Consolas" charset="0"/>
              </a:rPr>
              <a:t>UIButton</a:t>
            </a:r>
            <a:r>
              <a:rPr lang="en-US" sz="1600" dirty="0" smtClean="0">
                <a:solidFill>
                  <a:srgbClr val="000000"/>
                </a:solidFill>
                <a:latin typeface="Consolas" charset="0"/>
              </a:rPr>
              <a:t>() </a:t>
            </a:r>
            <a:r>
              <a:rPr lang="en-US" sz="1600" dirty="0">
                <a:solidFill>
                  <a:srgbClr val="000000"/>
                </a:solidFill>
                <a:latin typeface="Consolas" charset="0"/>
              </a:rPr>
              <a:t>{ ... }</a:t>
            </a:r>
            <a:br>
              <a:rPr lang="en-US" sz="1600" dirty="0">
                <a:solidFill>
                  <a:srgbClr val="000000"/>
                </a:solidFill>
                <a:latin typeface="Consolas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Consolas" charset="0"/>
              </a:rPr>
              <a:t>   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charset="0"/>
              </a:rPr>
              <a:t>  </a:t>
            </a:r>
            <a:r>
              <a:rPr lang="en-US" sz="1600" dirty="0" err="1" smtClean="0">
                <a:solidFill>
                  <a:srgbClr val="000000"/>
                </a:solidFill>
                <a:latin typeface="Consolas" charset="0"/>
              </a:rPr>
              <a:t>View.AddSubview</a:t>
            </a:r>
            <a:r>
              <a:rPr lang="en-US" sz="1600" dirty="0" smtClean="0">
                <a:solidFill>
                  <a:srgbClr val="000000"/>
                </a:solidFill>
                <a:latin typeface="Consolas" charset="0"/>
              </a:rPr>
              <a:t>(label);			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charset="0"/>
              </a:rPr>
              <a:t>// add one view</a:t>
            </a:r>
          </a:p>
          <a:p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charset="0"/>
              </a:rPr>
              <a:t>    // or </a:t>
            </a:r>
            <a:r>
              <a:rPr lang="en-US" sz="1600" dirty="0" err="1" smtClean="0">
                <a:solidFill>
                  <a:schemeClr val="accent3">
                    <a:lumMod val="50000"/>
                  </a:schemeClr>
                </a:solidFill>
                <a:latin typeface="Consolas" charset="0"/>
              </a:rPr>
              <a:t>View.Add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charset="0"/>
              </a:rPr>
              <a:t>(label)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charset="0"/>
              </a:rPr>
              <a:t>  </a:t>
            </a:r>
            <a:r>
              <a:rPr lang="en-US" sz="1600" dirty="0" err="1" smtClean="0">
                <a:solidFill>
                  <a:srgbClr val="000000"/>
                </a:solidFill>
                <a:latin typeface="Consolas" charset="0"/>
              </a:rPr>
              <a:t>View.AddSubviews</a:t>
            </a:r>
            <a:r>
              <a:rPr lang="en-US" sz="1600" dirty="0" smtClean="0">
                <a:solidFill>
                  <a:srgbClr val="000000"/>
                </a:solidFill>
                <a:latin typeface="Consolas" charset="0"/>
              </a:rPr>
              <a:t>(entry, button); 	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charset="0"/>
              </a:rPr>
              <a:t>// add multiple views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charset="0"/>
              </a:rPr>
              <a:t>}</a:t>
            </a:r>
            <a:endParaRPr lang="en-US" sz="16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6740545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2" indent="0" fontAlgn="auto">
              <a:spcAft>
                <a:spcPts val="0"/>
              </a:spcAft>
              <a:buNone/>
            </a:pPr>
            <a:r>
              <a:rPr lang="en-US" sz="2400" dirty="0" err="1">
                <a:solidFill>
                  <a:prstClr val="black"/>
                </a:solidFill>
                <a:ea typeface=""/>
              </a:rPr>
              <a:t>UIView</a:t>
            </a:r>
            <a:r>
              <a:rPr lang="en-US" sz="2400" dirty="0">
                <a:solidFill>
                  <a:prstClr val="black"/>
                </a:solidFill>
                <a:ea typeface=""/>
              </a:rPr>
              <a:t> : </a:t>
            </a:r>
            <a:r>
              <a:rPr lang="en-US" sz="2400" dirty="0" err="1">
                <a:solidFill>
                  <a:prstClr val="black"/>
                </a:solidFill>
                <a:ea typeface=""/>
              </a:rPr>
              <a:t>IEnumerable</a:t>
            </a:r>
            <a:r>
              <a:rPr lang="en-US" sz="2400" dirty="0">
                <a:solidFill>
                  <a:prstClr val="black"/>
                </a:solidFill>
                <a:ea typeface=""/>
              </a:rPr>
              <a:t> </a:t>
            </a:r>
            <a:br>
              <a:rPr lang="en-US" sz="2400" dirty="0">
                <a:solidFill>
                  <a:prstClr val="black"/>
                </a:solidFill>
                <a:ea typeface=""/>
              </a:rPr>
            </a:br>
            <a:r>
              <a:rPr lang="en-US" sz="2400" dirty="0">
                <a:solidFill>
                  <a:prstClr val="black"/>
                </a:solidFill>
                <a:ea typeface=""/>
              </a:rPr>
              <a:t>iteration, no LINQ (not </a:t>
            </a:r>
            <a:r>
              <a:rPr lang="en-US" sz="2400" dirty="0" err="1">
                <a:solidFill>
                  <a:prstClr val="black"/>
                </a:solidFill>
                <a:ea typeface=""/>
              </a:rPr>
              <a:t>IEnumerable</a:t>
            </a:r>
            <a:r>
              <a:rPr lang="en-US" sz="2400" dirty="0">
                <a:solidFill>
                  <a:prstClr val="black"/>
                </a:solidFill>
                <a:ea typeface=""/>
              </a:rPr>
              <a:t>&lt;T&gt;)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Xamarin.iOS</a:t>
            </a:r>
            <a:r>
              <a:rPr lang="en-GB" dirty="0"/>
              <a:t> – User Interface 6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43608" y="3275856"/>
            <a:ext cx="6650860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charset="0"/>
              </a:rPr>
              <a:t>RemoveAllContent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()</a:t>
            </a:r>
            <a:r>
              <a:rPr lang="en-US" dirty="0">
                <a:latin typeface="Consolas" charset="0"/>
              </a:rPr>
              <a:t/>
            </a:r>
            <a:br>
              <a:rPr lang="en-US" dirty="0">
                <a:latin typeface="Consolas" charset="0"/>
              </a:rPr>
            </a:br>
            <a:r>
              <a:rPr lang="en-US" dirty="0">
                <a:solidFill>
                  <a:srgbClr val="000000"/>
                </a:solidFill>
                <a:latin typeface="Consolas" charset="0"/>
              </a:rPr>
              <a:t>{</a:t>
            </a:r>
            <a:r>
              <a:rPr lang="en-US" dirty="0">
                <a:latin typeface="Consolas" charset="0"/>
              </a:rPr>
              <a:t/>
            </a:r>
            <a:br>
              <a:rPr lang="en-US" dirty="0">
                <a:latin typeface="Consolas" charset="0"/>
              </a:rPr>
            </a:br>
            <a:r>
              <a:rPr lang="en-US" dirty="0">
                <a:solidFill>
                  <a:srgbClr val="000000"/>
                </a:solidFill>
                <a:latin typeface="Consolas" charset="0"/>
              </a:rPr>
              <a:t>    </a:t>
            </a:r>
            <a:r>
              <a:rPr lang="en-US" dirty="0" err="1">
                <a:solidFill>
                  <a:srgbClr val="0000FF"/>
                </a:solidFill>
                <a:latin typeface="Consolas" charset="0"/>
              </a:rPr>
              <a:t>foreach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 (</a:t>
            </a:r>
            <a:r>
              <a:rPr lang="en-US" dirty="0" err="1">
                <a:solidFill>
                  <a:srgbClr val="2B8FAF"/>
                </a:solidFill>
                <a:latin typeface="Consolas" charset="0"/>
              </a:rPr>
              <a:t>UIView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charset="0"/>
              </a:rPr>
              <a:t>subview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 </a:t>
            </a:r>
            <a:r>
              <a:rPr lang="en-US" dirty="0" smtClean="0">
                <a:solidFill>
                  <a:srgbClr val="000000"/>
                </a:solidFill>
                <a:latin typeface="Consolas" charset="0"/>
              </a:rPr>
              <a:t>View) </a:t>
            </a:r>
          </a:p>
          <a:p>
            <a:r>
              <a:rPr lang="en-US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charset="0"/>
              </a:rPr>
              <a:t>   {</a:t>
            </a:r>
          </a:p>
          <a:p>
            <a:r>
              <a:rPr lang="en-US" dirty="0" smtClean="0">
                <a:solidFill>
                  <a:srgbClr val="008000"/>
                </a:solidFill>
                <a:latin typeface="Consolas" charset="0"/>
              </a:rPr>
              <a:t>	//</a:t>
            </a:r>
            <a:r>
              <a:rPr lang="en-US" dirty="0">
                <a:solidFill>
                  <a:srgbClr val="008000"/>
                </a:solidFill>
                <a:latin typeface="Consolas" charset="0"/>
              </a:rPr>
              <a:t> Remove from the parent view </a:t>
            </a:r>
            <a:r>
              <a:rPr lang="en-US" dirty="0">
                <a:latin typeface="Consolas" charset="0"/>
              </a:rPr>
              <a:t/>
            </a:r>
            <a:br>
              <a:rPr lang="en-US" dirty="0">
                <a:latin typeface="Consolas" charset="0"/>
              </a:rPr>
            </a:br>
            <a:r>
              <a:rPr lang="en-US" dirty="0">
                <a:solidFill>
                  <a:srgbClr val="000000"/>
                </a:solidFill>
                <a:latin typeface="Consolas" charset="0"/>
              </a:rPr>
              <a:t>       </a:t>
            </a:r>
            <a:r>
              <a:rPr lang="en-US" dirty="0" err="1" smtClean="0">
                <a:solidFill>
                  <a:srgbClr val="000000"/>
                </a:solidFill>
                <a:latin typeface="Consolas" charset="0"/>
              </a:rPr>
              <a:t>subview.RemoveFromSuperview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(); </a:t>
            </a:r>
            <a:r>
              <a:rPr lang="en-US" dirty="0">
                <a:latin typeface="Consolas" charset="0"/>
              </a:rPr>
              <a:t/>
            </a:r>
            <a:br>
              <a:rPr lang="en-US" dirty="0">
                <a:latin typeface="Consolas" charset="0"/>
              </a:rPr>
            </a:br>
            <a:r>
              <a:rPr lang="en-US" dirty="0">
                <a:solidFill>
                  <a:srgbClr val="000000"/>
                </a:solidFill>
                <a:latin typeface="Consolas" charset="0"/>
              </a:rPr>
              <a:t>    }</a:t>
            </a:r>
            <a:r>
              <a:rPr lang="en-US" dirty="0">
                <a:latin typeface="Consolas" charset="0"/>
              </a:rPr>
              <a:t/>
            </a:r>
            <a:br>
              <a:rPr lang="en-US" dirty="0">
                <a:latin typeface="Consolas" charset="0"/>
              </a:rPr>
            </a:br>
            <a:r>
              <a:rPr lang="en-US" dirty="0" smtClean="0">
                <a:solidFill>
                  <a:srgbClr val="000000"/>
                </a:solidFill>
                <a:latin typeface="Consolas" charset="0"/>
              </a:rPr>
              <a:t>}</a:t>
            </a: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9801107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2" indent="0" fontAlgn="auto">
              <a:spcAft>
                <a:spcPts val="0"/>
              </a:spcAft>
              <a:buNone/>
            </a:pPr>
            <a:r>
              <a:rPr lang="en-US" sz="2400" dirty="0" err="1">
                <a:solidFill>
                  <a:prstClr val="black"/>
                </a:solidFill>
                <a:ea typeface=""/>
              </a:rPr>
              <a:t>UITextView</a:t>
            </a:r>
            <a:r>
              <a:rPr lang="en-US" sz="2400" dirty="0">
                <a:solidFill>
                  <a:prstClr val="black"/>
                </a:solidFill>
                <a:ea typeface=""/>
              </a:rPr>
              <a:t> – hide keyboard, loose focus</a:t>
            </a:r>
            <a:endParaRPr lang="en-GB" sz="2400" dirty="0">
              <a:solidFill>
                <a:prstClr val="black"/>
              </a:solidFill>
              <a:ea typeface="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Xamarin.iOS</a:t>
            </a:r>
            <a:r>
              <a:rPr lang="en-GB" dirty="0" smtClean="0"/>
              <a:t> – User Interface 7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971600" y="3068960"/>
            <a:ext cx="6912768" cy="2376264"/>
            <a:chOff x="1149711" y="2538394"/>
            <a:chExt cx="6367551" cy="1938992"/>
          </a:xfrm>
        </p:grpSpPr>
        <p:sp>
          <p:nvSpPr>
            <p:cNvPr id="5" name="Rectangle 4"/>
            <p:cNvSpPr/>
            <p:nvPr/>
          </p:nvSpPr>
          <p:spPr>
            <a:xfrm>
              <a:off x="1149711" y="2538394"/>
              <a:ext cx="6367551" cy="19389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000" dirty="0" err="1">
                  <a:solidFill>
                    <a:srgbClr val="2B8FAF"/>
                  </a:solidFill>
                  <a:latin typeface="Consolas" charset="0"/>
                </a:rPr>
                <a:t>UITextField</a:t>
              </a:r>
              <a:r>
                <a:rPr lang="en-US" sz="2000" dirty="0">
                  <a:solidFill>
                    <a:srgbClr val="000000"/>
                  </a:solidFill>
                  <a:latin typeface="Consolas" charset="0"/>
                </a:rPr>
                <a:t> </a:t>
              </a:r>
              <a:r>
                <a:rPr lang="en-US" sz="2000" dirty="0" err="1">
                  <a:solidFill>
                    <a:srgbClr val="000000"/>
                  </a:solidFill>
                  <a:latin typeface="Consolas" charset="0"/>
                </a:rPr>
                <a:t>emailEntry</a:t>
              </a:r>
              <a:r>
                <a:rPr lang="en-US" sz="2000" dirty="0">
                  <a:solidFill>
                    <a:srgbClr val="000000"/>
                  </a:solidFill>
                  <a:latin typeface="Consolas" charset="0"/>
                </a:rPr>
                <a:t> </a:t>
              </a:r>
              <a:r>
                <a:rPr lang="en-US" sz="2000" dirty="0" smtClean="0">
                  <a:solidFill>
                    <a:srgbClr val="000000"/>
                  </a:solidFill>
                  <a:latin typeface="Consolas" charset="0"/>
                </a:rPr>
                <a:t>= ...;</a:t>
              </a:r>
            </a:p>
            <a:p>
              <a:r>
                <a:rPr lang="en-US" sz="2000" dirty="0" smtClean="0">
                  <a:solidFill>
                    <a:srgbClr val="000000"/>
                  </a:solidFill>
                  <a:latin typeface="Consolas" charset="0"/>
                </a:rPr>
                <a:t>...</a:t>
              </a:r>
              <a:endParaRPr lang="en-US" sz="2000" dirty="0">
                <a:solidFill>
                  <a:srgbClr val="000000"/>
                </a:solidFill>
                <a:latin typeface="Consolas" charset="0"/>
              </a:endParaRPr>
            </a:p>
            <a:p>
              <a:r>
                <a:rPr lang="en-US" sz="2000" dirty="0" smtClean="0">
                  <a:solidFill>
                    <a:srgbClr val="0432FF"/>
                  </a:solidFill>
                  <a:latin typeface="Consolas" charset="0"/>
                </a:rPr>
                <a:t>void </a:t>
              </a:r>
              <a:r>
                <a:rPr lang="en-US" sz="2000" dirty="0" err="1" smtClean="0">
                  <a:solidFill>
                    <a:srgbClr val="000000"/>
                  </a:solidFill>
                  <a:latin typeface="Consolas" charset="0"/>
                </a:rPr>
                <a:t>HideKeyboard</a:t>
              </a:r>
              <a:r>
                <a:rPr lang="en-US" sz="2000" dirty="0" smtClean="0">
                  <a:solidFill>
                    <a:srgbClr val="000000"/>
                  </a:solidFill>
                  <a:latin typeface="Consolas" charset="0"/>
                </a:rPr>
                <a:t>()</a:t>
              </a:r>
            </a:p>
            <a:p>
              <a:r>
                <a:rPr lang="en-US" sz="2000" dirty="0">
                  <a:solidFill>
                    <a:srgbClr val="000000"/>
                  </a:solidFill>
                  <a:latin typeface="Consolas" charset="0"/>
                </a:rPr>
                <a:t>{</a:t>
              </a:r>
              <a:endParaRPr lang="en-US" sz="2000" dirty="0" smtClean="0">
                <a:solidFill>
                  <a:srgbClr val="000000"/>
                </a:solidFill>
                <a:latin typeface="Consolas" charset="0"/>
              </a:endParaRPr>
            </a:p>
            <a:p>
              <a:r>
                <a:rPr lang="en-US" sz="2000" dirty="0" smtClean="0">
                  <a:solidFill>
                    <a:srgbClr val="000000"/>
                  </a:solidFill>
                  <a:latin typeface="Consolas" charset="0"/>
                </a:rPr>
                <a:t>   </a:t>
              </a:r>
              <a:r>
                <a:rPr lang="en-US" sz="2000" dirty="0" err="1" smtClean="0">
                  <a:solidFill>
                    <a:srgbClr val="000000"/>
                  </a:solidFill>
                  <a:latin typeface="Consolas" charset="0"/>
                </a:rPr>
                <a:t>emailEntry.ResignFirstResponder</a:t>
              </a:r>
              <a:r>
                <a:rPr lang="en-US" sz="2000" dirty="0" smtClean="0">
                  <a:solidFill>
                    <a:srgbClr val="000000"/>
                  </a:solidFill>
                  <a:latin typeface="Consolas" charset="0"/>
                </a:rPr>
                <a:t>();</a:t>
              </a:r>
            </a:p>
            <a:p>
              <a:r>
                <a:rPr lang="en-US" sz="2000" dirty="0">
                  <a:solidFill>
                    <a:srgbClr val="000000"/>
                  </a:solidFill>
                  <a:latin typeface="Consolas" charset="0"/>
                  <a:cs typeface="Consolas"/>
                </a:rPr>
                <a:t>}</a:t>
              </a:r>
              <a:endParaRPr lang="en-US" sz="2000" dirty="0">
                <a:latin typeface="Consolas"/>
                <a:cs typeface="Consolas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641963" y="3824434"/>
              <a:ext cx="4815107" cy="332820"/>
            </a:xfrm>
            <a:prstGeom prst="rect">
              <a:avLst/>
            </a:prstGeom>
            <a:solidFill>
              <a:srgbClr val="FFFF00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539733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2" indent="0" fontAlgn="auto">
              <a:spcAft>
                <a:spcPts val="0"/>
              </a:spcAft>
              <a:buNone/>
            </a:pPr>
            <a:r>
              <a:rPr lang="en-US" sz="2400" dirty="0">
                <a:solidFill>
                  <a:prstClr val="black"/>
                </a:solidFill>
                <a:ea typeface=""/>
              </a:rPr>
              <a:t>Memory Handling</a:t>
            </a:r>
            <a:endParaRPr lang="en-GB" sz="2400" dirty="0">
              <a:solidFill>
                <a:prstClr val="black"/>
              </a:solidFill>
              <a:ea typeface="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Xamarin.iOS</a:t>
            </a:r>
            <a:r>
              <a:rPr lang="en-GB" dirty="0"/>
              <a:t> – User Interface 8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27584" y="2708920"/>
            <a:ext cx="8185328" cy="3077766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charset="0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onsolas" charset="0"/>
              </a:rPr>
              <a:t>partial</a:t>
            </a:r>
            <a:r>
              <a:rPr lang="en-US" sz="1600" dirty="0">
                <a:solidFill>
                  <a:srgbClr val="000000"/>
                </a:solidFill>
                <a:latin typeface="Consolas" charset="0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onsolas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charset="0"/>
              </a:rPr>
              <a:t> </a:t>
            </a:r>
            <a:r>
              <a:rPr lang="en-US" sz="1600" dirty="0" err="1">
                <a:solidFill>
                  <a:srgbClr val="2B8FAF"/>
                </a:solidFill>
                <a:latin typeface="Consolas" charset="0"/>
              </a:rPr>
              <a:t>ViewController</a:t>
            </a:r>
            <a:r>
              <a:rPr lang="en-US" sz="1600" dirty="0">
                <a:solidFill>
                  <a:srgbClr val="000000"/>
                </a:solidFill>
                <a:latin typeface="Consolas" charset="0"/>
              </a:rPr>
              <a:t> : </a:t>
            </a:r>
            <a:r>
              <a:rPr lang="en-US" sz="1600" dirty="0" err="1">
                <a:solidFill>
                  <a:srgbClr val="2B8FAF"/>
                </a:solidFill>
                <a:latin typeface="Consolas" charset="0"/>
              </a:rPr>
              <a:t>UIViewController</a:t>
            </a:r>
            <a:r>
              <a:rPr lang="en-US" sz="1600" dirty="0">
                <a:solidFill>
                  <a:srgbClr val="000000"/>
                </a:solidFill>
                <a:latin typeface="Consolas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Consolas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charset="0"/>
              </a:rPr>
              <a:t>{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charset="0"/>
              </a:rPr>
              <a:t>	</a:t>
            </a:r>
            <a:r>
              <a:rPr lang="en-US" sz="1600" dirty="0" err="1" smtClean="0">
                <a:solidFill>
                  <a:srgbClr val="2B8FAF"/>
                </a:solidFill>
                <a:latin typeface="Consolas" charset="0"/>
              </a:rPr>
              <a:t>UIImageView</a:t>
            </a:r>
            <a:r>
              <a:rPr lang="en-US" sz="1600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nsolas" charset="0"/>
              </a:rPr>
              <a:t>backgroundImage</a:t>
            </a:r>
            <a:r>
              <a:rPr lang="en-US" sz="1600" dirty="0" smtClean="0">
                <a:solidFill>
                  <a:srgbClr val="000000"/>
                </a:solidFill>
                <a:latin typeface="Consolas" charset="0"/>
              </a:rPr>
              <a:t>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charset="0"/>
              </a:rPr>
              <a:t>    ...</a:t>
            </a:r>
            <a:endParaRPr lang="en-US" sz="1600" dirty="0">
              <a:solidFill>
                <a:srgbClr val="000000"/>
              </a:solidFill>
              <a:latin typeface="Consolas" charset="0"/>
            </a:endParaRPr>
          </a:p>
          <a:p>
            <a:r>
              <a:rPr lang="en-US" sz="1600" dirty="0" smtClean="0">
                <a:solidFill>
                  <a:srgbClr val="0000FF"/>
                </a:solidFill>
                <a:latin typeface="Consolas" charset="0"/>
              </a:rPr>
              <a:t>    protected</a:t>
            </a:r>
            <a:r>
              <a:rPr lang="en-US" sz="1600" dirty="0">
                <a:solidFill>
                  <a:srgbClr val="000000"/>
                </a:solidFill>
                <a:latin typeface="Consolas" charset="0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onsolas" charset="0"/>
              </a:rPr>
              <a:t>override</a:t>
            </a:r>
            <a:r>
              <a:rPr lang="en-US" sz="1600" dirty="0">
                <a:solidFill>
                  <a:srgbClr val="000000"/>
                </a:solidFill>
                <a:latin typeface="Consolas" charset="0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onsolas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charset="0"/>
              </a:rPr>
              <a:t> Dispose(</a:t>
            </a:r>
            <a:r>
              <a:rPr lang="en-US" sz="1600" dirty="0" err="1">
                <a:solidFill>
                  <a:srgbClr val="0000FF"/>
                </a:solidFill>
                <a:latin typeface="Consolas" charset="0"/>
              </a:rPr>
              <a:t>bool</a:t>
            </a:r>
            <a:r>
              <a:rPr lang="en-US" sz="1600" dirty="0">
                <a:solidFill>
                  <a:srgbClr val="000000"/>
                </a:solidFill>
                <a:latin typeface="Consolas" charset="0"/>
              </a:rPr>
              <a:t> disposing</a:t>
            </a:r>
            <a:r>
              <a:rPr lang="en-US" sz="1600" dirty="0" smtClean="0">
                <a:solidFill>
                  <a:srgbClr val="000000"/>
                </a:solidFill>
                <a:latin typeface="Consolas" charset="0"/>
              </a:rPr>
              <a:t>) {</a:t>
            </a:r>
            <a:r>
              <a:rPr lang="en-US" sz="1600" dirty="0">
                <a:solidFill>
                  <a:srgbClr val="000000"/>
                </a:solidFill>
                <a:latin typeface="Consolas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Consolas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charset="0"/>
              </a:rPr>
              <a:t>    </a:t>
            </a:r>
            <a:r>
              <a:rPr lang="en-US" sz="1600" dirty="0" smtClean="0">
                <a:solidFill>
                  <a:srgbClr val="000000"/>
                </a:solidFill>
                <a:latin typeface="Consolas" charset="0"/>
              </a:rPr>
              <a:t>   </a:t>
            </a:r>
            <a:r>
              <a:rPr lang="en-US" sz="1600" dirty="0" err="1" smtClean="0">
                <a:solidFill>
                  <a:srgbClr val="0000FF"/>
                </a:solidFill>
                <a:latin typeface="Consolas" charset="0"/>
              </a:rPr>
              <a:t>base</a:t>
            </a:r>
            <a:r>
              <a:rPr lang="en-US" sz="1600" dirty="0" err="1" smtClean="0">
                <a:solidFill>
                  <a:srgbClr val="000000"/>
                </a:solidFill>
                <a:latin typeface="Consolas" charset="0"/>
              </a:rPr>
              <a:t>.Dispose</a:t>
            </a:r>
            <a:r>
              <a:rPr lang="en-US" sz="1600" dirty="0" smtClean="0">
                <a:solidFill>
                  <a:srgbClr val="000000"/>
                </a:solidFill>
                <a:latin typeface="Consolas" charset="0"/>
              </a:rPr>
              <a:t>(disposing);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charset="0"/>
              </a:rPr>
              <a:t>      </a:t>
            </a:r>
            <a:r>
              <a:rPr lang="en-US" sz="1600" dirty="0" smtClean="0">
                <a:solidFill>
                  <a:srgbClr val="0000FF"/>
                </a:solidFill>
                <a:latin typeface="Consolas" charset="0"/>
              </a:rPr>
              <a:t>if</a:t>
            </a:r>
            <a:r>
              <a:rPr lang="en-US" sz="1600" dirty="0" smtClean="0">
                <a:solidFill>
                  <a:srgbClr val="000000"/>
                </a:solidFill>
                <a:latin typeface="Consolas" charset="0"/>
              </a:rPr>
              <a:t> (disposing)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charset="0"/>
              </a:rPr>
              <a:t>   		  </a:t>
            </a:r>
            <a:r>
              <a:rPr lang="en-US" sz="1600" dirty="0" err="1" smtClean="0">
                <a:solidFill>
                  <a:srgbClr val="000000"/>
                </a:solidFill>
                <a:latin typeface="Consolas" charset="0"/>
              </a:rPr>
              <a:t>backgroundImage.Dispose</a:t>
            </a:r>
            <a:r>
              <a:rPr lang="en-US" sz="1600" dirty="0" smtClean="0">
                <a:solidFill>
                  <a:srgbClr val="000000"/>
                </a:solidFill>
                <a:latin typeface="Consolas" charset="0"/>
              </a:rPr>
              <a:t>();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charset="0"/>
              </a:rPr>
              <a:t>         </a:t>
            </a:r>
            <a:r>
              <a:rPr lang="en-US" sz="1600" dirty="0" err="1" smtClean="0">
                <a:solidFill>
                  <a:srgbClr val="000000"/>
                </a:solidFill>
                <a:latin typeface="Consolas" charset="0"/>
              </a:rPr>
              <a:t>backgroundImage</a:t>
            </a:r>
            <a:r>
              <a:rPr lang="en-US" sz="1600" dirty="0" smtClean="0">
                <a:solidFill>
                  <a:srgbClr val="000000"/>
                </a:solidFill>
                <a:latin typeface="Consolas" charset="0"/>
              </a:rPr>
              <a:t> = </a:t>
            </a:r>
            <a:r>
              <a:rPr lang="en-US" sz="1600" dirty="0" smtClean="0">
                <a:solidFill>
                  <a:srgbClr val="0000FF"/>
                </a:solidFill>
                <a:latin typeface="Consolas" charset="0"/>
              </a:rPr>
              <a:t>null</a:t>
            </a:r>
            <a:r>
              <a:rPr lang="en-US" sz="1600" dirty="0" smtClean="0">
                <a:solidFill>
                  <a:srgbClr val="000000"/>
                </a:solidFill>
                <a:latin typeface="Consolas" charset="0"/>
              </a:rPr>
              <a:t>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charset="0"/>
              </a:rPr>
              <a:t>       }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charset="0"/>
              </a:rPr>
              <a:t>   </a:t>
            </a:r>
            <a:r>
              <a:rPr lang="en-US" sz="1600" dirty="0">
                <a:solidFill>
                  <a:srgbClr val="000000"/>
                </a:solidFill>
                <a:latin typeface="Consolas" charset="0"/>
              </a:rPr>
              <a:t> }</a:t>
            </a:r>
            <a:r>
              <a:rPr lang="en-US" sz="1600" dirty="0"/>
              <a:t> </a:t>
            </a:r>
            <a:endParaRPr lang="en-US" sz="1600" dirty="0" smtClean="0"/>
          </a:p>
          <a:p>
            <a:r>
              <a:rPr 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325114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2" indent="0" algn="ctr" fontAlgn="auto">
              <a:spcAft>
                <a:spcPts val="0"/>
              </a:spcAft>
              <a:buNone/>
            </a:pPr>
            <a:endParaRPr lang="en-US" sz="4000" dirty="0" smtClean="0">
              <a:solidFill>
                <a:prstClr val="black"/>
              </a:solidFill>
              <a:ea typeface=""/>
            </a:endParaRPr>
          </a:p>
          <a:p>
            <a:pPr marL="914400" lvl="2" indent="0" algn="ctr" fontAlgn="auto">
              <a:spcAft>
                <a:spcPts val="0"/>
              </a:spcAft>
              <a:buNone/>
            </a:pPr>
            <a:r>
              <a:rPr lang="en-US" sz="4000" dirty="0" smtClean="0">
                <a:solidFill>
                  <a:prstClr val="black"/>
                </a:solidFill>
                <a:ea typeface=""/>
              </a:rPr>
              <a:t>Q&amp;A</a:t>
            </a:r>
          </a:p>
          <a:p>
            <a:pPr marL="914400" lvl="2" indent="0" algn="ctr" fontAlgn="auto">
              <a:spcAft>
                <a:spcPts val="0"/>
              </a:spcAft>
              <a:buNone/>
            </a:pPr>
            <a:r>
              <a:rPr lang="en-US" sz="4000" smtClean="0">
                <a:solidFill>
                  <a:prstClr val="black"/>
                </a:solidFill>
                <a:ea typeface=""/>
              </a:rPr>
              <a:t>Demo[s]</a:t>
            </a:r>
            <a:r>
              <a:rPr lang="is-IS" sz="4000" dirty="0" smtClean="0">
                <a:solidFill>
                  <a:prstClr val="black"/>
                </a:solidFill>
                <a:ea typeface=""/>
              </a:rPr>
              <a:t>…</a:t>
            </a:r>
            <a:endParaRPr lang="en-US" sz="4000" dirty="0">
              <a:solidFill>
                <a:prstClr val="black"/>
              </a:solidFill>
              <a:ea typeface="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Xamarin.iOS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007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0" y="1052513"/>
            <a:ext cx="9144000" cy="1143000"/>
          </a:xfrm>
        </p:spPr>
        <p:txBody>
          <a:bodyPr/>
          <a:lstStyle/>
          <a:p>
            <a:pPr marL="900000">
              <a:defRPr/>
            </a:pPr>
            <a:r>
              <a:rPr lang="hr-HR" dirty="0" err="1" smtClean="0"/>
              <a:t>Objectives</a:t>
            </a:r>
            <a:endParaRPr lang="hr-HR" dirty="0"/>
          </a:p>
        </p:txBody>
      </p:sp>
      <p:sp>
        <p:nvSpPr>
          <p:cNvPr id="14339" name="Content Placeholder 6"/>
          <p:cNvSpPr>
            <a:spLocks noGrp="1"/>
          </p:cNvSpPr>
          <p:nvPr>
            <p:ph idx="1"/>
          </p:nvPr>
        </p:nvSpPr>
        <p:spPr>
          <a:xfrm>
            <a:off x="0" y="2133600"/>
            <a:ext cx="9144000" cy="3979863"/>
          </a:xfrm>
        </p:spPr>
        <p:txBody>
          <a:bodyPr/>
          <a:lstStyle/>
          <a:p>
            <a:pPr marL="342900" lvl="0" fontAlgn="auto">
              <a:spcAft>
                <a:spcPts val="0"/>
              </a:spcAft>
            </a:pPr>
            <a:r>
              <a:rPr lang="en-GB" sz="3200" dirty="0">
                <a:solidFill>
                  <a:prstClr val="black"/>
                </a:solidFill>
                <a:ea typeface=""/>
              </a:rPr>
              <a:t>Development tools</a:t>
            </a:r>
          </a:p>
          <a:p>
            <a:pPr marL="742950" lvl="1" fontAlgn="auto">
              <a:spcAft>
                <a:spcPts val="0"/>
              </a:spcAft>
            </a:pPr>
            <a:r>
              <a:rPr lang="en-GB" sz="2400" dirty="0">
                <a:solidFill>
                  <a:prstClr val="black"/>
                </a:solidFill>
                <a:ea typeface=""/>
              </a:rPr>
              <a:t>Visual Studio and </a:t>
            </a:r>
            <a:r>
              <a:rPr lang="en-GB" sz="2400" dirty="0" err="1">
                <a:solidFill>
                  <a:prstClr val="black"/>
                </a:solidFill>
                <a:ea typeface=""/>
              </a:rPr>
              <a:t>Xamarin.Studio</a:t>
            </a:r>
            <a:endParaRPr lang="en-GB" sz="2400" dirty="0">
              <a:solidFill>
                <a:prstClr val="black"/>
              </a:solidFill>
              <a:ea typeface=""/>
            </a:endParaRPr>
          </a:p>
          <a:p>
            <a:pPr marL="742950" lvl="1" fontAlgn="auto">
              <a:spcAft>
                <a:spcPts val="0"/>
              </a:spcAft>
            </a:pPr>
            <a:r>
              <a:rPr lang="en-GB" sz="2400" dirty="0" err="1">
                <a:solidFill>
                  <a:prstClr val="black"/>
                </a:solidFill>
                <a:ea typeface=""/>
              </a:rPr>
              <a:t>Xcode</a:t>
            </a:r>
            <a:endParaRPr lang="en-GB" sz="2400" dirty="0">
              <a:solidFill>
                <a:prstClr val="black"/>
              </a:solidFill>
              <a:ea typeface=""/>
            </a:endParaRPr>
          </a:p>
          <a:p>
            <a:pPr marL="342900" lvl="0" fontAlgn="auto">
              <a:spcAft>
                <a:spcPts val="0"/>
              </a:spcAft>
            </a:pPr>
            <a:r>
              <a:rPr lang="en-GB" sz="3200" dirty="0">
                <a:solidFill>
                  <a:prstClr val="black"/>
                </a:solidFill>
                <a:ea typeface=""/>
              </a:rPr>
              <a:t>Application deconstruction and launch</a:t>
            </a:r>
          </a:p>
          <a:p>
            <a:pPr marL="342900" lvl="0" fontAlgn="auto">
              <a:spcAft>
                <a:spcPts val="0"/>
              </a:spcAft>
            </a:pPr>
            <a:r>
              <a:rPr lang="en-GB" sz="3200" dirty="0">
                <a:solidFill>
                  <a:prstClr val="black"/>
                </a:solidFill>
                <a:ea typeface=""/>
              </a:rPr>
              <a:t>Adding UI elements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0" y="1052513"/>
            <a:ext cx="9144000" cy="1143000"/>
          </a:xfrm>
        </p:spPr>
        <p:txBody>
          <a:bodyPr/>
          <a:lstStyle/>
          <a:p>
            <a:pPr marL="900000">
              <a:defRPr/>
            </a:pPr>
            <a:r>
              <a:rPr lang="en-GB" dirty="0"/>
              <a:t>Prerequisites for iOS development</a:t>
            </a:r>
            <a:endParaRPr lang="hr-HR" dirty="0"/>
          </a:p>
        </p:txBody>
      </p:sp>
      <p:sp>
        <p:nvSpPr>
          <p:cNvPr id="14339" name="Content Placeholder 6"/>
          <p:cNvSpPr>
            <a:spLocks noGrp="1"/>
          </p:cNvSpPr>
          <p:nvPr>
            <p:ph idx="1"/>
          </p:nvPr>
        </p:nvSpPr>
        <p:spPr>
          <a:xfrm>
            <a:off x="0" y="2133600"/>
            <a:ext cx="9144000" cy="3979863"/>
          </a:xfrm>
        </p:spPr>
        <p:txBody>
          <a:bodyPr/>
          <a:lstStyle/>
          <a:p>
            <a:pPr marL="342900" lvl="0" fontAlgn="auto">
              <a:spcAft>
                <a:spcPts val="0"/>
              </a:spcAft>
            </a:pPr>
            <a:endParaRPr lang="en-GB" sz="3200" dirty="0" smtClean="0">
              <a:solidFill>
                <a:prstClr val="black"/>
              </a:solidFill>
              <a:ea typeface=""/>
            </a:endParaRPr>
          </a:p>
          <a:p>
            <a:pPr marL="342900" lvl="0" fontAlgn="auto">
              <a:spcAft>
                <a:spcPts val="0"/>
              </a:spcAft>
            </a:pPr>
            <a:r>
              <a:rPr lang="en-GB" sz="3200" dirty="0" smtClean="0">
                <a:solidFill>
                  <a:prstClr val="black"/>
                </a:solidFill>
                <a:ea typeface=""/>
              </a:rPr>
              <a:t>Mac </a:t>
            </a:r>
            <a:r>
              <a:rPr lang="en-GB" sz="3200" dirty="0">
                <a:solidFill>
                  <a:prstClr val="black"/>
                </a:solidFill>
                <a:ea typeface=""/>
              </a:rPr>
              <a:t>with </a:t>
            </a:r>
            <a:r>
              <a:rPr lang="en-GB" sz="3200" dirty="0" err="1">
                <a:solidFill>
                  <a:prstClr val="black"/>
                </a:solidFill>
                <a:ea typeface=""/>
              </a:rPr>
              <a:t>MacOSX</a:t>
            </a:r>
            <a:r>
              <a:rPr lang="en-GB" sz="3200" dirty="0">
                <a:solidFill>
                  <a:prstClr val="black"/>
                </a:solidFill>
                <a:ea typeface=""/>
              </a:rPr>
              <a:t/>
            </a:r>
            <a:br>
              <a:rPr lang="en-GB" sz="3200" dirty="0">
                <a:solidFill>
                  <a:prstClr val="black"/>
                </a:solidFill>
                <a:ea typeface=""/>
              </a:rPr>
            </a:br>
            <a:r>
              <a:rPr lang="en-GB" sz="3200" dirty="0">
                <a:solidFill>
                  <a:prstClr val="black"/>
                </a:solidFill>
                <a:ea typeface=""/>
              </a:rPr>
              <a:t/>
            </a:r>
            <a:br>
              <a:rPr lang="en-GB" sz="3200" dirty="0">
                <a:solidFill>
                  <a:prstClr val="black"/>
                </a:solidFill>
                <a:ea typeface=""/>
              </a:rPr>
            </a:br>
            <a:r>
              <a:rPr lang="en-GB" sz="3200" dirty="0">
                <a:solidFill>
                  <a:prstClr val="black"/>
                </a:solidFill>
                <a:ea typeface=""/>
              </a:rPr>
              <a:t/>
            </a:r>
            <a:br>
              <a:rPr lang="en-GB" sz="3200" dirty="0">
                <a:solidFill>
                  <a:prstClr val="black"/>
                </a:solidFill>
                <a:ea typeface=""/>
              </a:rPr>
            </a:br>
            <a:endParaRPr lang="en-GB" sz="3200" dirty="0">
              <a:solidFill>
                <a:prstClr val="black"/>
              </a:solidFill>
              <a:ea typeface=""/>
            </a:endParaRPr>
          </a:p>
          <a:p>
            <a:pPr marL="342900" lvl="0" fontAlgn="auto">
              <a:spcAft>
                <a:spcPts val="0"/>
              </a:spcAft>
            </a:pPr>
            <a:r>
              <a:rPr lang="en-GB" sz="3200" dirty="0">
                <a:solidFill>
                  <a:prstClr val="black"/>
                </a:solidFill>
                <a:ea typeface=""/>
              </a:rPr>
              <a:t>iOS SDK with </a:t>
            </a:r>
            <a:r>
              <a:rPr lang="en-GB" sz="3200" dirty="0" err="1">
                <a:solidFill>
                  <a:prstClr val="black"/>
                </a:solidFill>
                <a:ea typeface=""/>
              </a:rPr>
              <a:t>Xcode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024" y="2276872"/>
            <a:ext cx="1445126" cy="1445126"/>
          </a:xfrm>
          <a:prstGeom prst="rect">
            <a:avLst/>
          </a:prstGeom>
        </p:spPr>
      </p:pic>
      <p:pic>
        <p:nvPicPr>
          <p:cNvPr id="5" name="Picture 2" descr="https://farm5.staticflickr.com/4151/5189024771_aff08dffef_o_d.jpg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436" y="4365104"/>
            <a:ext cx="1384472" cy="138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91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fontAlgn="auto">
              <a:spcAft>
                <a:spcPts val="0"/>
              </a:spcAft>
            </a:pPr>
            <a:r>
              <a:rPr lang="en-GB" sz="3000" dirty="0" err="1">
                <a:solidFill>
                  <a:prstClr val="black"/>
                </a:solidFill>
                <a:ea typeface=""/>
              </a:rPr>
              <a:t>Xamarin</a:t>
            </a:r>
            <a:r>
              <a:rPr lang="en-GB" sz="3000" dirty="0">
                <a:solidFill>
                  <a:prstClr val="black"/>
                </a:solidFill>
                <a:ea typeface=""/>
              </a:rPr>
              <a:t> tools </a:t>
            </a:r>
          </a:p>
          <a:p>
            <a:pPr marL="742950" lvl="1" fontAlgn="auto">
              <a:spcAft>
                <a:spcPts val="0"/>
              </a:spcAft>
            </a:pPr>
            <a:r>
              <a:rPr lang="en-GB" sz="2600" dirty="0" err="1">
                <a:solidFill>
                  <a:prstClr val="black"/>
                </a:solidFill>
                <a:ea typeface=""/>
              </a:rPr>
              <a:t>MacOSX</a:t>
            </a:r>
            <a:endParaRPr lang="en-GB" sz="2600" dirty="0">
              <a:solidFill>
                <a:prstClr val="black"/>
              </a:solidFill>
              <a:ea typeface=""/>
            </a:endParaRPr>
          </a:p>
          <a:p>
            <a:pPr marL="1143000" lvl="2" fontAlgn="auto">
              <a:spcAft>
                <a:spcPts val="0"/>
              </a:spcAft>
            </a:pPr>
            <a:r>
              <a:rPr lang="en-GB" sz="2200" dirty="0" err="1">
                <a:solidFill>
                  <a:prstClr val="black"/>
                </a:solidFill>
                <a:ea typeface=""/>
              </a:rPr>
              <a:t>Xamarin.Studio</a:t>
            </a:r>
            <a:endParaRPr lang="en-GB" sz="2200" dirty="0">
              <a:solidFill>
                <a:prstClr val="black"/>
              </a:solidFill>
              <a:ea typeface=""/>
            </a:endParaRPr>
          </a:p>
          <a:p>
            <a:pPr marL="1143000" lvl="2" fontAlgn="auto">
              <a:spcAft>
                <a:spcPts val="0"/>
              </a:spcAft>
            </a:pPr>
            <a:r>
              <a:rPr lang="en-GB" sz="2200" dirty="0" err="1">
                <a:solidFill>
                  <a:prstClr val="black"/>
                </a:solidFill>
                <a:ea typeface=""/>
              </a:rPr>
              <a:t>Xamarin.iOS</a:t>
            </a:r>
            <a:endParaRPr lang="en-GB" sz="2200" dirty="0">
              <a:solidFill>
                <a:prstClr val="black"/>
              </a:solidFill>
              <a:ea typeface=""/>
            </a:endParaRPr>
          </a:p>
          <a:p>
            <a:pPr marL="742950" lvl="1" fontAlgn="auto">
              <a:spcAft>
                <a:spcPts val="0"/>
              </a:spcAft>
            </a:pPr>
            <a:r>
              <a:rPr lang="en-GB" sz="2600" dirty="0">
                <a:solidFill>
                  <a:prstClr val="black"/>
                </a:solidFill>
                <a:ea typeface=""/>
              </a:rPr>
              <a:t>Windows</a:t>
            </a:r>
          </a:p>
          <a:p>
            <a:pPr marL="1143000" lvl="2" fontAlgn="auto">
              <a:spcAft>
                <a:spcPts val="0"/>
              </a:spcAft>
            </a:pPr>
            <a:r>
              <a:rPr lang="en-GB" sz="2200" dirty="0">
                <a:solidFill>
                  <a:prstClr val="black"/>
                </a:solidFill>
                <a:ea typeface=""/>
              </a:rPr>
              <a:t>Visual Studio </a:t>
            </a:r>
          </a:p>
          <a:p>
            <a:pPr marL="1143000" lvl="2" fontAlgn="auto">
              <a:spcAft>
                <a:spcPts val="0"/>
              </a:spcAft>
            </a:pPr>
            <a:r>
              <a:rPr lang="en-GB" sz="2200" dirty="0" err="1">
                <a:solidFill>
                  <a:prstClr val="black"/>
                </a:solidFill>
                <a:ea typeface=""/>
              </a:rPr>
              <a:t>Xamarin.iOS</a:t>
            </a:r>
            <a:endParaRPr lang="en-GB" sz="2200" dirty="0">
              <a:solidFill>
                <a:prstClr val="black"/>
              </a:solidFill>
              <a:ea typeface=""/>
            </a:endParaRPr>
          </a:p>
          <a:p>
            <a:pPr marL="1143000" lvl="2" fontAlgn="auto">
              <a:spcAft>
                <a:spcPts val="0"/>
              </a:spcAft>
            </a:pPr>
            <a:r>
              <a:rPr lang="en-GB" sz="2200" dirty="0" err="1">
                <a:solidFill>
                  <a:prstClr val="black"/>
                </a:solidFill>
                <a:ea typeface=""/>
              </a:rPr>
              <a:t>Xamarin</a:t>
            </a:r>
            <a:r>
              <a:rPr lang="en-GB" sz="2200" dirty="0">
                <a:solidFill>
                  <a:prstClr val="black"/>
                </a:solidFill>
                <a:ea typeface=""/>
              </a:rPr>
              <a:t> Build Host on Mac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Prerequisites for iOS development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2200" y="2924944"/>
            <a:ext cx="1981474" cy="198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459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fontAlgn="auto">
              <a:spcAft>
                <a:spcPts val="0"/>
              </a:spcAft>
            </a:pPr>
            <a:r>
              <a:rPr lang="en-GB" sz="3000" dirty="0">
                <a:solidFill>
                  <a:prstClr val="black"/>
                </a:solidFill>
                <a:ea typeface=""/>
              </a:rPr>
              <a:t>Compile time components</a:t>
            </a:r>
          </a:p>
          <a:p>
            <a:pPr marL="742950" lvl="1" fontAlgn="auto">
              <a:spcAft>
                <a:spcPts val="0"/>
              </a:spcAft>
            </a:pPr>
            <a:r>
              <a:rPr lang="en-GB" sz="2600" dirty="0">
                <a:solidFill>
                  <a:prstClr val="black"/>
                </a:solidFill>
                <a:ea typeface=""/>
              </a:rPr>
              <a:t>C# compiler for Mac (mono project)</a:t>
            </a:r>
          </a:p>
          <a:p>
            <a:pPr marL="742950" lvl="1" fontAlgn="auto">
              <a:spcAft>
                <a:spcPts val="0"/>
              </a:spcAft>
            </a:pPr>
            <a:r>
              <a:rPr lang="en-GB" sz="2600" dirty="0">
                <a:solidFill>
                  <a:prstClr val="black"/>
                </a:solidFill>
                <a:ea typeface=""/>
              </a:rPr>
              <a:t>Native compiler (AOT) and linker</a:t>
            </a:r>
          </a:p>
          <a:p>
            <a:pPr marL="742950" lvl="1" fontAlgn="auto">
              <a:spcAft>
                <a:spcPts val="0"/>
              </a:spcAft>
            </a:pPr>
            <a:r>
              <a:rPr lang="en-GB" sz="2600" dirty="0">
                <a:solidFill>
                  <a:prstClr val="black"/>
                </a:solidFill>
                <a:ea typeface=""/>
              </a:rPr>
              <a:t>Core </a:t>
            </a:r>
            <a:r>
              <a:rPr lang="en-GB" sz="2600" dirty="0" err="1">
                <a:solidFill>
                  <a:prstClr val="black"/>
                </a:solidFill>
                <a:ea typeface=""/>
              </a:rPr>
              <a:t>.net</a:t>
            </a:r>
            <a:r>
              <a:rPr lang="en-GB" sz="2600" dirty="0">
                <a:solidFill>
                  <a:prstClr val="black"/>
                </a:solidFill>
                <a:ea typeface=""/>
              </a:rPr>
              <a:t> libraries</a:t>
            </a:r>
          </a:p>
          <a:p>
            <a:pPr marL="742950" lvl="1" fontAlgn="auto">
              <a:spcAft>
                <a:spcPts val="0"/>
              </a:spcAft>
            </a:pPr>
            <a:r>
              <a:rPr lang="en-GB" sz="2600" dirty="0">
                <a:solidFill>
                  <a:prstClr val="black"/>
                </a:solidFill>
                <a:ea typeface=""/>
              </a:rPr>
              <a:t>Base Class Libraries BCL</a:t>
            </a:r>
          </a:p>
          <a:p>
            <a:pPr marL="342900" lvl="0" fontAlgn="auto">
              <a:spcAft>
                <a:spcPts val="0"/>
              </a:spcAft>
            </a:pPr>
            <a:r>
              <a:rPr lang="en-GB" sz="3000" dirty="0">
                <a:solidFill>
                  <a:prstClr val="black"/>
                </a:solidFill>
                <a:ea typeface=""/>
              </a:rPr>
              <a:t>Runtime components</a:t>
            </a:r>
          </a:p>
          <a:p>
            <a:pPr marL="742950" lvl="1" fontAlgn="auto">
              <a:spcAft>
                <a:spcPts val="0"/>
              </a:spcAft>
            </a:pPr>
            <a:r>
              <a:rPr lang="en-GB" sz="2600" dirty="0">
                <a:solidFill>
                  <a:prstClr val="black"/>
                </a:solidFill>
                <a:ea typeface=""/>
              </a:rPr>
              <a:t>Runtime services (GC, type checking, …)</a:t>
            </a:r>
          </a:p>
          <a:p>
            <a:pPr marL="742950" lvl="1" fontAlgn="auto">
              <a:spcAft>
                <a:spcPts val="0"/>
              </a:spcAft>
            </a:pPr>
            <a:r>
              <a:rPr lang="en-GB" sz="2600" dirty="0">
                <a:solidFill>
                  <a:prstClr val="black"/>
                </a:solidFill>
                <a:ea typeface=""/>
              </a:rPr>
              <a:t>Core </a:t>
            </a:r>
            <a:r>
              <a:rPr lang="en-GB" sz="2600" dirty="0" err="1">
                <a:solidFill>
                  <a:prstClr val="black"/>
                </a:solidFill>
                <a:ea typeface=""/>
              </a:rPr>
              <a:t>.net</a:t>
            </a:r>
            <a:r>
              <a:rPr lang="en-GB" sz="2600" dirty="0">
                <a:solidFill>
                  <a:prstClr val="black"/>
                </a:solidFill>
                <a:ea typeface=""/>
              </a:rPr>
              <a:t> libraries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Xamarin.iOS</a:t>
            </a:r>
            <a:r>
              <a:rPr lang="en-GB" dirty="0"/>
              <a:t> -Components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474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fontAlgn="auto">
              <a:spcAft>
                <a:spcPts val="0"/>
              </a:spcAft>
            </a:pPr>
            <a:r>
              <a:rPr lang="en-GB" sz="3200" dirty="0">
                <a:solidFill>
                  <a:prstClr val="black"/>
                </a:solidFill>
                <a:ea typeface=""/>
              </a:rPr>
              <a:t>IDE</a:t>
            </a:r>
          </a:p>
          <a:p>
            <a:pPr marL="742950" lvl="1" fontAlgn="auto">
              <a:spcAft>
                <a:spcPts val="0"/>
              </a:spcAft>
            </a:pPr>
            <a:r>
              <a:rPr lang="en-GB" sz="2800" dirty="0">
                <a:solidFill>
                  <a:prstClr val="black"/>
                </a:solidFill>
                <a:ea typeface=""/>
              </a:rPr>
              <a:t>Mac OSX </a:t>
            </a:r>
          </a:p>
          <a:p>
            <a:pPr marL="1143000" lvl="2" fontAlgn="auto">
              <a:spcAft>
                <a:spcPts val="0"/>
              </a:spcAft>
            </a:pPr>
            <a:r>
              <a:rPr lang="en-GB" sz="2400" dirty="0" err="1">
                <a:solidFill>
                  <a:prstClr val="black"/>
                </a:solidFill>
                <a:ea typeface=""/>
              </a:rPr>
              <a:t>Xamarin.Studio</a:t>
            </a:r>
            <a:endParaRPr lang="en-GB" sz="2400" dirty="0">
              <a:solidFill>
                <a:prstClr val="black"/>
              </a:solidFill>
              <a:ea typeface=""/>
            </a:endParaRPr>
          </a:p>
          <a:p>
            <a:pPr marL="1143000" lvl="2" fontAlgn="auto">
              <a:spcAft>
                <a:spcPts val="0"/>
              </a:spcAft>
            </a:pPr>
            <a:r>
              <a:rPr lang="en-GB" sz="2400" dirty="0" err="1">
                <a:solidFill>
                  <a:prstClr val="black"/>
                </a:solidFill>
                <a:ea typeface=""/>
              </a:rPr>
              <a:t>Xcode</a:t>
            </a:r>
            <a:endParaRPr lang="en-GB" sz="2400" dirty="0">
              <a:solidFill>
                <a:prstClr val="black"/>
              </a:solidFill>
              <a:ea typeface=""/>
            </a:endParaRPr>
          </a:p>
          <a:p>
            <a:pPr marL="742950" lvl="1" fontAlgn="auto">
              <a:spcAft>
                <a:spcPts val="0"/>
              </a:spcAft>
            </a:pPr>
            <a:r>
              <a:rPr lang="en-GB" sz="2800" dirty="0">
                <a:solidFill>
                  <a:prstClr val="black"/>
                </a:solidFill>
                <a:ea typeface=""/>
              </a:rPr>
              <a:t>Windows</a:t>
            </a:r>
          </a:p>
          <a:p>
            <a:pPr marL="1143000" lvl="2" fontAlgn="auto">
              <a:spcAft>
                <a:spcPts val="0"/>
              </a:spcAft>
            </a:pPr>
            <a:r>
              <a:rPr lang="en-GB" sz="2400" dirty="0">
                <a:solidFill>
                  <a:prstClr val="black"/>
                </a:solidFill>
                <a:ea typeface=""/>
              </a:rPr>
              <a:t>Visual Studio</a:t>
            </a:r>
          </a:p>
          <a:p>
            <a:pPr marL="342900" lvl="0" fontAlgn="auto">
              <a:spcAft>
                <a:spcPts val="0"/>
              </a:spcAft>
            </a:pPr>
            <a:r>
              <a:rPr lang="en-GB" sz="3200" dirty="0" err="1">
                <a:solidFill>
                  <a:prstClr val="black"/>
                </a:solidFill>
                <a:ea typeface=""/>
              </a:rPr>
              <a:t>Xamarin.Studio</a:t>
            </a:r>
            <a:r>
              <a:rPr lang="en-GB" sz="3200" dirty="0">
                <a:solidFill>
                  <a:prstClr val="black"/>
                </a:solidFill>
                <a:ea typeface=""/>
              </a:rPr>
              <a:t> is IDE </a:t>
            </a:r>
            <a:r>
              <a:rPr lang="en-GB" sz="3200" dirty="0" err="1">
                <a:solidFill>
                  <a:prstClr val="black"/>
                </a:solidFill>
                <a:ea typeface=""/>
              </a:rPr>
              <a:t>AddIn</a:t>
            </a:r>
            <a:r>
              <a:rPr lang="en-GB" sz="3200" dirty="0">
                <a:solidFill>
                  <a:prstClr val="black"/>
                </a:solidFill>
                <a:ea typeface=""/>
              </a:rPr>
              <a:t>/Extension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Xamarin.iOS</a:t>
            </a:r>
            <a:r>
              <a:rPr lang="en-GB" dirty="0"/>
              <a:t> </a:t>
            </a:r>
            <a:r>
              <a:rPr lang="en-GB" dirty="0" smtClean="0"/>
              <a:t>– IDE options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77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fontAlgn="auto">
              <a:spcAft>
                <a:spcPts val="0"/>
              </a:spcAft>
            </a:pPr>
            <a:r>
              <a:rPr lang="en-GB" sz="3200" dirty="0" smtClean="0">
                <a:solidFill>
                  <a:prstClr val="black"/>
                </a:solidFill>
                <a:ea typeface=""/>
              </a:rPr>
              <a:t>IDE </a:t>
            </a:r>
            <a:r>
              <a:rPr lang="en-GB" sz="3200" dirty="0">
                <a:solidFill>
                  <a:prstClr val="black"/>
                </a:solidFill>
                <a:ea typeface=""/>
              </a:rPr>
              <a:t>project templates</a:t>
            </a:r>
            <a:br>
              <a:rPr lang="en-GB" sz="3200" dirty="0">
                <a:solidFill>
                  <a:prstClr val="black"/>
                </a:solidFill>
                <a:ea typeface=""/>
              </a:rPr>
            </a:br>
            <a:endParaRPr lang="en-GB" sz="3200" dirty="0">
              <a:solidFill>
                <a:prstClr val="black"/>
              </a:solidFill>
              <a:ea typeface="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Xamarin.iOS</a:t>
            </a:r>
            <a:r>
              <a:rPr lang="en-GB" dirty="0"/>
              <a:t> - Templates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331640" y="2852936"/>
            <a:ext cx="6552728" cy="3153543"/>
            <a:chOff x="1141749" y="1754334"/>
            <a:chExt cx="7335679" cy="312209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/>
            <a:srcRect r="30473"/>
            <a:stretch/>
          </p:blipFill>
          <p:spPr>
            <a:xfrm>
              <a:off x="4409629" y="1754334"/>
              <a:ext cx="4067799" cy="3122095"/>
            </a:xfrm>
            <a:prstGeom prst="rect">
              <a:avLst/>
            </a:prstGeom>
          </p:spPr>
        </p:pic>
        <p:grpSp>
          <p:nvGrpSpPr>
            <p:cNvPr id="6" name="Group 5"/>
            <p:cNvGrpSpPr/>
            <p:nvPr/>
          </p:nvGrpSpPr>
          <p:grpSpPr>
            <a:xfrm>
              <a:off x="1141749" y="1754334"/>
              <a:ext cx="7327133" cy="3122095"/>
              <a:chOff x="931489" y="1754334"/>
              <a:chExt cx="7327133" cy="3122095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4199369" y="2858199"/>
                <a:ext cx="4059253" cy="2018230"/>
                <a:chOff x="4199369" y="2858199"/>
                <a:chExt cx="4059253" cy="2018230"/>
              </a:xfrm>
            </p:grpSpPr>
            <p:sp>
              <p:nvSpPr>
                <p:cNvPr id="13" name="Rectangle 12"/>
                <p:cNvSpPr/>
                <p:nvPr/>
              </p:nvSpPr>
              <p:spPr>
                <a:xfrm>
                  <a:off x="4202033" y="2858199"/>
                  <a:ext cx="1433030" cy="589717"/>
                </a:xfrm>
                <a:prstGeom prst="rect">
                  <a:avLst/>
                </a:prstGeom>
                <a:noFill/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4199369" y="4507097"/>
                  <a:ext cx="4059253" cy="369332"/>
                </a:xfrm>
                <a:prstGeom prst="rect">
                  <a:avLst/>
                </a:prstGeom>
                <a:solidFill>
                  <a:srgbClr val="000000">
                    <a:alpha val="50196"/>
                  </a:srgbClr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>
                      <a:solidFill>
                        <a:schemeClr val="bg1"/>
                      </a:solidFill>
                      <a:latin typeface="Segoe UI Light"/>
                      <a:cs typeface="Segoe UI Light"/>
                    </a:rPr>
                    <a:t>Xamarin Studio</a:t>
                  </a:r>
                </a:p>
              </p:txBody>
            </p:sp>
          </p:grpSp>
          <p:grpSp>
            <p:nvGrpSpPr>
              <p:cNvPr id="8" name="Group 7"/>
              <p:cNvGrpSpPr/>
              <p:nvPr/>
            </p:nvGrpSpPr>
            <p:grpSpPr>
              <a:xfrm>
                <a:off x="931489" y="1754334"/>
                <a:ext cx="3116170" cy="3122095"/>
                <a:chOff x="973621" y="1739788"/>
                <a:chExt cx="3116170" cy="3122095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973621" y="1739788"/>
                  <a:ext cx="3116170" cy="3122095"/>
                  <a:chOff x="973621" y="1739788"/>
                  <a:chExt cx="3116170" cy="3122095"/>
                </a:xfrm>
              </p:grpSpPr>
              <p:pic>
                <p:nvPicPr>
                  <p:cNvPr id="11" name="Picture 10"/>
                  <p:cNvPicPr>
                    <a:picLocks noChangeAspect="1"/>
                  </p:cNvPicPr>
                  <p:nvPr/>
                </p:nvPicPr>
                <p:blipFill rotWithShape="1">
                  <a:blip r:embed="rId3"/>
                  <a:srcRect r="31374" b="13352"/>
                  <a:stretch/>
                </p:blipFill>
                <p:spPr>
                  <a:xfrm>
                    <a:off x="973622" y="1739788"/>
                    <a:ext cx="3116169" cy="3108601"/>
                  </a:xfrm>
                  <a:prstGeom prst="rect">
                    <a:avLst/>
                  </a:prstGeom>
                  <a:ln>
                    <a:solidFill>
                      <a:schemeClr val="accent6"/>
                    </a:solidFill>
                  </a:ln>
                </p:spPr>
              </p:pic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973621" y="4492551"/>
                    <a:ext cx="3116170" cy="369332"/>
                  </a:xfrm>
                  <a:prstGeom prst="rect">
                    <a:avLst/>
                  </a:prstGeom>
                  <a:solidFill>
                    <a:srgbClr val="000000">
                      <a:alpha val="50196"/>
                    </a:srgb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mtClean="0">
                        <a:solidFill>
                          <a:schemeClr val="bg1"/>
                        </a:solidFill>
                        <a:latin typeface="Segoe UI Light"/>
                        <a:cs typeface="Segoe UI Light"/>
                      </a:rPr>
                      <a:t>Visual Studio</a:t>
                    </a:r>
                    <a:endParaRPr lang="en-US" dirty="0" smtClean="0">
                      <a:solidFill>
                        <a:schemeClr val="bg1"/>
                      </a:solidFill>
                      <a:latin typeface="Segoe UI Light"/>
                      <a:cs typeface="Segoe UI Light"/>
                    </a:endParaRPr>
                  </a:p>
                </p:txBody>
              </p:sp>
            </p:grpSp>
            <p:sp>
              <p:nvSpPr>
                <p:cNvPr id="10" name="Rectangle 9"/>
                <p:cNvSpPr/>
                <p:nvPr/>
              </p:nvSpPr>
              <p:spPr>
                <a:xfrm>
                  <a:off x="973621" y="3238737"/>
                  <a:ext cx="1157156" cy="719805"/>
                </a:xfrm>
                <a:prstGeom prst="rect">
                  <a:avLst/>
                </a:prstGeom>
                <a:noFill/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983988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fontAlgn="auto">
              <a:spcAft>
                <a:spcPts val="0"/>
              </a:spcAft>
            </a:pPr>
            <a:r>
              <a:rPr lang="en-GB" dirty="0">
                <a:solidFill>
                  <a:prstClr val="black"/>
                </a:solidFill>
                <a:ea typeface=""/>
              </a:rPr>
              <a:t>Project Creation Templates</a:t>
            </a:r>
          </a:p>
          <a:p>
            <a:pPr marL="742950" lvl="1" fontAlgn="auto">
              <a:spcAft>
                <a:spcPts val="0"/>
              </a:spcAft>
            </a:pPr>
            <a:r>
              <a:rPr lang="en-GB" sz="2200" dirty="0">
                <a:solidFill>
                  <a:prstClr val="black"/>
                </a:solidFill>
                <a:ea typeface=""/>
              </a:rPr>
              <a:t>Libraries</a:t>
            </a:r>
          </a:p>
          <a:p>
            <a:pPr marL="1143000" lvl="2" fontAlgn="auto">
              <a:spcAft>
                <a:spcPts val="0"/>
              </a:spcAft>
            </a:pPr>
            <a:r>
              <a:rPr lang="en-GB" sz="1900" dirty="0">
                <a:solidFill>
                  <a:prstClr val="black"/>
                </a:solidFill>
                <a:ea typeface=""/>
              </a:rPr>
              <a:t>iOS library</a:t>
            </a:r>
          </a:p>
          <a:p>
            <a:pPr marL="1143000" lvl="2" fontAlgn="auto">
              <a:spcAft>
                <a:spcPts val="0"/>
              </a:spcAft>
            </a:pPr>
            <a:r>
              <a:rPr lang="en-GB" sz="1900" dirty="0">
                <a:solidFill>
                  <a:prstClr val="black"/>
                </a:solidFill>
                <a:ea typeface=""/>
              </a:rPr>
              <a:t>iOS Binding Library</a:t>
            </a:r>
          </a:p>
          <a:p>
            <a:pPr marL="742950" lvl="1" fontAlgn="auto">
              <a:spcAft>
                <a:spcPts val="0"/>
              </a:spcAft>
            </a:pPr>
            <a:r>
              <a:rPr lang="en-GB" sz="2200" dirty="0">
                <a:solidFill>
                  <a:prstClr val="black"/>
                </a:solidFill>
                <a:ea typeface=""/>
              </a:rPr>
              <a:t>Apps </a:t>
            </a:r>
          </a:p>
          <a:p>
            <a:pPr marL="1143000" lvl="2" fontAlgn="auto">
              <a:spcAft>
                <a:spcPts val="0"/>
              </a:spcAft>
            </a:pPr>
            <a:r>
              <a:rPr lang="en-GB" sz="1900" dirty="0">
                <a:solidFill>
                  <a:prstClr val="black"/>
                </a:solidFill>
                <a:ea typeface=""/>
              </a:rPr>
              <a:t>Single View – 1 View/</a:t>
            </a:r>
            <a:r>
              <a:rPr lang="en-GB" sz="1900" dirty="0" err="1">
                <a:solidFill>
                  <a:prstClr val="black"/>
                </a:solidFill>
                <a:ea typeface=""/>
              </a:rPr>
              <a:t>ViewConotroller</a:t>
            </a:r>
            <a:r>
              <a:rPr lang="en-GB" sz="1900" dirty="0">
                <a:solidFill>
                  <a:prstClr val="black"/>
                </a:solidFill>
                <a:ea typeface=""/>
              </a:rPr>
              <a:t> (</a:t>
            </a:r>
            <a:r>
              <a:rPr lang="en-GB" sz="1900" dirty="0" err="1">
                <a:solidFill>
                  <a:prstClr val="black"/>
                </a:solidFill>
                <a:ea typeface=""/>
              </a:rPr>
              <a:t>UIView</a:t>
            </a:r>
            <a:r>
              <a:rPr lang="en-GB" sz="1900" dirty="0">
                <a:solidFill>
                  <a:prstClr val="black"/>
                </a:solidFill>
                <a:ea typeface=""/>
              </a:rPr>
              <a:t>/</a:t>
            </a:r>
            <a:r>
              <a:rPr lang="en-GB" sz="1900" dirty="0" err="1">
                <a:solidFill>
                  <a:prstClr val="black"/>
                </a:solidFill>
                <a:ea typeface=""/>
              </a:rPr>
              <a:t>UIViewConotrller</a:t>
            </a:r>
            <a:r>
              <a:rPr lang="en-GB" sz="1900" dirty="0">
                <a:solidFill>
                  <a:prstClr val="black"/>
                </a:solidFill>
                <a:ea typeface=""/>
              </a:rPr>
              <a:t>)</a:t>
            </a:r>
          </a:p>
          <a:p>
            <a:pPr marL="1143000" lvl="2" fontAlgn="auto">
              <a:spcAft>
                <a:spcPts val="0"/>
              </a:spcAft>
            </a:pPr>
            <a:r>
              <a:rPr lang="en-GB" sz="1900" dirty="0">
                <a:solidFill>
                  <a:prstClr val="black"/>
                </a:solidFill>
                <a:ea typeface=""/>
              </a:rPr>
              <a:t>Master Detail – list (</a:t>
            </a:r>
            <a:r>
              <a:rPr lang="en-GB" sz="1900" dirty="0" err="1">
                <a:solidFill>
                  <a:prstClr val="black"/>
                </a:solidFill>
                <a:ea typeface=""/>
              </a:rPr>
              <a:t>TableView</a:t>
            </a:r>
            <a:r>
              <a:rPr lang="en-GB" sz="1900" dirty="0">
                <a:solidFill>
                  <a:prstClr val="black"/>
                </a:solidFill>
                <a:ea typeface=""/>
              </a:rPr>
              <a:t>) with Details screen </a:t>
            </a:r>
            <a:br>
              <a:rPr lang="en-GB" sz="1900" dirty="0">
                <a:solidFill>
                  <a:prstClr val="black"/>
                </a:solidFill>
                <a:ea typeface=""/>
              </a:rPr>
            </a:br>
            <a:r>
              <a:rPr lang="en-GB" sz="1900" dirty="0">
                <a:solidFill>
                  <a:prstClr val="black"/>
                </a:solidFill>
                <a:ea typeface=""/>
              </a:rPr>
              <a:t>usually </a:t>
            </a:r>
            <a:r>
              <a:rPr lang="en-GB" sz="1900" dirty="0" err="1">
                <a:solidFill>
                  <a:prstClr val="black"/>
                </a:solidFill>
                <a:ea typeface=""/>
              </a:rPr>
              <a:t>UINavigationController</a:t>
            </a:r>
            <a:endParaRPr lang="en-GB" sz="1900" dirty="0">
              <a:solidFill>
                <a:prstClr val="black"/>
              </a:solidFill>
              <a:ea typeface=""/>
            </a:endParaRPr>
          </a:p>
          <a:p>
            <a:pPr marL="1143000" lvl="2" fontAlgn="auto">
              <a:spcAft>
                <a:spcPts val="0"/>
              </a:spcAft>
            </a:pPr>
            <a:r>
              <a:rPr lang="en-GB" sz="1900" dirty="0">
                <a:solidFill>
                  <a:prstClr val="black"/>
                </a:solidFill>
                <a:ea typeface=""/>
              </a:rPr>
              <a:t>Page Based – multi screen swiping</a:t>
            </a:r>
          </a:p>
          <a:p>
            <a:pPr marL="1143000" lvl="2" fontAlgn="auto">
              <a:spcAft>
                <a:spcPts val="0"/>
              </a:spcAft>
            </a:pPr>
            <a:r>
              <a:rPr lang="en-GB" sz="1900" dirty="0" err="1">
                <a:solidFill>
                  <a:prstClr val="black"/>
                </a:solidFill>
                <a:ea typeface=""/>
              </a:rPr>
              <a:t>WebView</a:t>
            </a:r>
            <a:r>
              <a:rPr lang="en-GB" sz="1900" dirty="0">
                <a:solidFill>
                  <a:prstClr val="black"/>
                </a:solidFill>
                <a:ea typeface=""/>
              </a:rPr>
              <a:t> </a:t>
            </a:r>
          </a:p>
          <a:p>
            <a:pPr marL="1143000" lvl="2" fontAlgn="auto">
              <a:spcAft>
                <a:spcPts val="0"/>
              </a:spcAft>
            </a:pPr>
            <a:r>
              <a:rPr lang="en-GB" sz="1900" dirty="0">
                <a:solidFill>
                  <a:prstClr val="black"/>
                </a:solidFill>
                <a:ea typeface=""/>
              </a:rPr>
              <a:t>Tabbed App – </a:t>
            </a:r>
            <a:r>
              <a:rPr lang="en-GB" sz="1900" dirty="0" err="1">
                <a:solidFill>
                  <a:prstClr val="black"/>
                </a:solidFill>
                <a:ea typeface=""/>
              </a:rPr>
              <a:t>TabBar</a:t>
            </a:r>
            <a:r>
              <a:rPr lang="en-GB" sz="1900" dirty="0">
                <a:solidFill>
                  <a:prstClr val="black"/>
                </a:solidFill>
                <a:ea typeface=""/>
              </a:rPr>
              <a:t> for multiple pages and navigation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Xamarin.iOS</a:t>
            </a:r>
            <a:r>
              <a:rPr lang="en-GB" dirty="0"/>
              <a:t> – Project Creation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918934"/>
      </p:ext>
    </p:extLst>
  </p:cSld>
  <p:clrMapOvr>
    <a:masterClrMapping/>
  </p:clrMapOvr>
</p:sld>
</file>

<file path=ppt/theme/theme1.xml><?xml version="1.0" encoding="utf-8"?>
<a:theme xmlns:a="http://schemas.openxmlformats.org/drawingml/2006/main" name="KulenDayz201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ulenDayz2016.potx" id="{D8D02362-8ECF-4EA3-8BB9-ACDC9588E5B1}" vid="{D03F807A-E0B1-430A-81E9-EF2BEE06E7A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KulenDayz2016-Xamarin.iOS Intro to UI Programming</Template>
  <TotalTime>945</TotalTime>
  <Words>396</Words>
  <Application>Microsoft Macintosh PowerPoint</Application>
  <PresentationFormat>On-screen Show (4:3)</PresentationFormat>
  <Paragraphs>170</Paragraphs>
  <Slides>24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Calibri</vt:lpstr>
      <vt:lpstr>Consolas</vt:lpstr>
      <vt:lpstr>Segoe UI</vt:lpstr>
      <vt:lpstr>Segoe UI Light</vt:lpstr>
      <vt:lpstr>Arial</vt:lpstr>
      <vt:lpstr>KulenDayz2015</vt:lpstr>
      <vt:lpstr>Xamarin.iOS  Intro to UI Programming AND design </vt:lpstr>
      <vt:lpstr>PowerPoint Presentation</vt:lpstr>
      <vt:lpstr>Objectives</vt:lpstr>
      <vt:lpstr>Prerequisites for iOS development</vt:lpstr>
      <vt:lpstr>Prerequisites for iOS development</vt:lpstr>
      <vt:lpstr>Xamarin.iOS -Components</vt:lpstr>
      <vt:lpstr>Xamarin.iOS – IDE options </vt:lpstr>
      <vt:lpstr>Xamarin.iOS - Templates</vt:lpstr>
      <vt:lpstr>Xamarin.iOS – Project Creation</vt:lpstr>
      <vt:lpstr>Xamarin.iOS – App Launching</vt:lpstr>
      <vt:lpstr>Xamarin.iOS – App Structure 1</vt:lpstr>
      <vt:lpstr>Xamarin.iOS – App Structure 2</vt:lpstr>
      <vt:lpstr>Xamarin.iOS – App Structure 3</vt:lpstr>
      <vt:lpstr>Xamarin.iOS – App Structure 4</vt:lpstr>
      <vt:lpstr>Xamarin.iOS – App Structure 5</vt:lpstr>
      <vt:lpstr>Xamarin.iOS – User Interface 1</vt:lpstr>
      <vt:lpstr>Xamarin.iOS – User Interface 2</vt:lpstr>
      <vt:lpstr>Xamarin.iOS – User Interface 3</vt:lpstr>
      <vt:lpstr>Xamarin.iOS – User Interface 4</vt:lpstr>
      <vt:lpstr>Xamarin.iOS – User Interface 5</vt:lpstr>
      <vt:lpstr>Xamarin.iOS – User Interface 6</vt:lpstr>
      <vt:lpstr>Xamarin.iOS – User Interface 7</vt:lpstr>
      <vt:lpstr>Xamarin.iOS – User Interface 8</vt:lpstr>
      <vt:lpstr>Xamarin.iOS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Mel Cvjetko</dc:creator>
  <cp:lastModifiedBy>Mel Cvjetko</cp:lastModifiedBy>
  <cp:revision>26</cp:revision>
  <dcterms:created xsi:type="dcterms:W3CDTF">2016-08-31T12:15:49Z</dcterms:created>
  <dcterms:modified xsi:type="dcterms:W3CDTF">2016-09-02T21:43:16Z</dcterms:modified>
</cp:coreProperties>
</file>