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66" r:id="rId3"/>
    <p:sldId id="258" r:id="rId4"/>
    <p:sldId id="260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63" r:id="rId28"/>
    <p:sldId id="262" r:id="rId29"/>
    <p:sldId id="284" r:id="rId30"/>
  </p:sldIdLst>
  <p:sldSz cx="9144000" cy="5143500" type="screen16x9"/>
  <p:notesSz cx="6858000" cy="9144000"/>
  <p:photoAlbum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33CC"/>
    <a:srgbClr val="01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138" autoAdjust="0"/>
  </p:normalViewPr>
  <p:slideViewPr>
    <p:cSldViewPr>
      <p:cViewPr>
        <p:scale>
          <a:sx n="139" d="100"/>
          <a:sy n="139" d="100"/>
        </p:scale>
        <p:origin x="-120" y="-17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4A826-943C-4738-9AAE-387868B94C3D}" type="datetimeFigureOut">
              <a:rPr lang="bs-Latn-BA" smtClean="0"/>
              <a:t>17.4.2016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D330-B1EC-4A85-B55E-9746C9198017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88058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B22C-1C74-495C-AE4E-96E4C7C54D99}" type="datetimeFigureOut">
              <a:rPr lang="bs-Latn-BA" smtClean="0"/>
              <a:pPr/>
              <a:t>17.4.2016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s-Latn-B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D6640-F7D2-4182-98A1-838EA57B3EBE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2007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D6640-F7D2-4182-98A1-838EA57B3EBE}" type="slidenum">
              <a:rPr lang="bs-Latn-BA" smtClean="0"/>
              <a:pPr/>
              <a:t>2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5333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D6640-F7D2-4182-98A1-838EA57B3EBE}" type="slidenum">
              <a:rPr lang="bs-Latn-BA" smtClean="0"/>
              <a:pPr/>
              <a:t>3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3607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D6640-F7D2-4182-98A1-838EA57B3EBE}" type="slidenum">
              <a:rPr lang="bs-Latn-BA" smtClean="0"/>
              <a:pPr/>
              <a:t>4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379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D6640-F7D2-4182-98A1-838EA57B3EBE}" type="slidenum">
              <a:rPr lang="bs-Latn-BA" smtClean="0"/>
              <a:pPr/>
              <a:t>27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5753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D6640-F7D2-4182-98A1-838EA57B3EBE}" type="slidenum">
              <a:rPr lang="bs-Latn-BA" smtClean="0"/>
              <a:pPr/>
              <a:t>28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4055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solidFill>
            <a:srgbClr val="0070C0"/>
          </a:solidFill>
        </p:spPr>
        <p:txBody>
          <a:bodyPr/>
          <a:lstStyle>
            <a:lvl1pPr>
              <a:defRPr kumimoji="0" lang="bs-Latn-BA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s-Latn-BA" dirty="0"/>
          </a:p>
        </p:txBody>
      </p:sp>
      <p:pic>
        <p:nvPicPr>
          <p:cNvPr id="7" name="Picture 2" descr="C:\Users\ramona.ulemek\Desktop\logo network 5 color transpar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4623978"/>
            <a:ext cx="2232248" cy="51952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4711032"/>
            <a:ext cx="1944216" cy="308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s-Latn-B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4711032"/>
            <a:ext cx="1944216" cy="308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4711032"/>
            <a:ext cx="1944216" cy="308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4711032"/>
            <a:ext cx="1944216" cy="308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solidFill>
            <a:srgbClr val="0070C0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4711032"/>
            <a:ext cx="1944216" cy="308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solidFill>
            <a:srgbClr val="0070C0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bs-Latn-B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4711032"/>
            <a:ext cx="1944216" cy="308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4711032"/>
            <a:ext cx="1944216" cy="308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bs-Latn-BA" sz="4400" b="0" i="0" u="none" strike="noStrike" kern="1200" cap="none" spc="0" normalizeH="0" baseline="0" dirty="0">
          <a:ln>
            <a:noFill/>
          </a:ln>
          <a:solidFill>
            <a:schemeClr val="bg1"/>
          </a:solidFill>
          <a:effectLst/>
          <a:uLnTx/>
          <a:uFillTx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/url?sa=i&amp;rct=j&amp;q=&amp;esrc=s&amp;source=images&amp;cd=&amp;cad=rja&amp;uact=8&amp;ved=0CAcQjRxqFQoTCKn7qvGYhscCFYakHgodzzoAHQ&amp;url=https://www.flickr.com/photos/bfishadow/5189024771&amp;ei=n9i7VemvKobJes_1gOgB&amp;bvm=bv.99261572,d.dmo&amp;psig=AFQjCNHDZay_AHXUaNMAbTlsBb3tiC8-MA&amp;ust=143846043984003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- 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 project templates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1761907"/>
            <a:ext cx="6286177" cy="2793503"/>
            <a:chOff x="1141749" y="1754334"/>
            <a:chExt cx="7335679" cy="31220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30473"/>
            <a:stretch/>
          </p:blipFill>
          <p:spPr>
            <a:xfrm>
              <a:off x="4409629" y="1754334"/>
              <a:ext cx="4067799" cy="312209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141749" y="1754334"/>
              <a:ext cx="7327133" cy="3122095"/>
              <a:chOff x="931489" y="1754334"/>
              <a:chExt cx="7327133" cy="31220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199369" y="2858199"/>
                <a:ext cx="4059253" cy="2018230"/>
                <a:chOff x="4199369" y="2858199"/>
                <a:chExt cx="4059253" cy="201823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202033" y="2858199"/>
                  <a:ext cx="1433030" cy="589717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199369" y="4507097"/>
                  <a:ext cx="4059253" cy="369332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Light"/>
                      <a:cs typeface="Segoe UI Light"/>
                    </a:rPr>
                    <a:t>Xamarin Studio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931489" y="1754334"/>
                <a:ext cx="3116170" cy="3122095"/>
                <a:chOff x="973621" y="1739788"/>
                <a:chExt cx="3116170" cy="312209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73621" y="1739788"/>
                  <a:ext cx="3116170" cy="3122095"/>
                  <a:chOff x="973621" y="1739788"/>
                  <a:chExt cx="3116170" cy="3122095"/>
                </a:xfrm>
              </p:grpSpPr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31374" b="13352"/>
                  <a:stretch/>
                </p:blipFill>
                <p:spPr>
                  <a:xfrm>
                    <a:off x="973622" y="1739788"/>
                    <a:ext cx="3116169" cy="3108601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</p:pic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73621" y="4492551"/>
                    <a:ext cx="3116170" cy="369332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>
                        <a:solidFill>
                          <a:schemeClr val="bg1"/>
                        </a:solidFill>
                        <a:latin typeface="Segoe UI Light"/>
                        <a:cs typeface="Segoe UI Light"/>
                      </a:rPr>
                      <a:t>Visual Studio</a:t>
                    </a:r>
                    <a:endParaRPr lang="en-US" dirty="0" smtClean="0">
                      <a:solidFill>
                        <a:schemeClr val="bg1"/>
                      </a:solidFill>
                      <a:latin typeface="Segoe UI Light"/>
                      <a:cs typeface="Segoe UI Light"/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973621" y="3238737"/>
                  <a:ext cx="1157156" cy="719805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25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Project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Project Creation Templates</a:t>
            </a:r>
          </a:p>
          <a:p>
            <a:pPr lvl="1"/>
            <a:r>
              <a:rPr lang="en-GB" dirty="0" smtClean="0"/>
              <a:t>Libraries</a:t>
            </a:r>
          </a:p>
          <a:p>
            <a:pPr lvl="2"/>
            <a:r>
              <a:rPr lang="en-GB" dirty="0" smtClean="0"/>
              <a:t>iOS library</a:t>
            </a:r>
          </a:p>
          <a:p>
            <a:pPr lvl="2"/>
            <a:r>
              <a:rPr lang="en-GB" dirty="0" smtClean="0"/>
              <a:t>iOS Binding Library</a:t>
            </a:r>
          </a:p>
          <a:p>
            <a:pPr lvl="1"/>
            <a:r>
              <a:rPr lang="en-GB" dirty="0" smtClean="0"/>
              <a:t>Apps </a:t>
            </a:r>
          </a:p>
          <a:p>
            <a:pPr lvl="2"/>
            <a:r>
              <a:rPr lang="en-GB" dirty="0" smtClean="0"/>
              <a:t>Single View – 1 View/</a:t>
            </a:r>
            <a:r>
              <a:rPr lang="en-GB" dirty="0" err="1" smtClean="0"/>
              <a:t>ViewConotroller</a:t>
            </a:r>
            <a:r>
              <a:rPr lang="en-GB" dirty="0" smtClean="0"/>
              <a:t> (</a:t>
            </a:r>
            <a:r>
              <a:rPr lang="en-GB" dirty="0" err="1" smtClean="0"/>
              <a:t>UIView</a:t>
            </a:r>
            <a:r>
              <a:rPr lang="en-GB" dirty="0" smtClean="0"/>
              <a:t>/</a:t>
            </a:r>
            <a:r>
              <a:rPr lang="en-GB" dirty="0" err="1" smtClean="0"/>
              <a:t>UIViewConotrller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Master Detail – list (</a:t>
            </a:r>
            <a:r>
              <a:rPr lang="en-GB" dirty="0" err="1" smtClean="0"/>
              <a:t>TableView</a:t>
            </a:r>
            <a:r>
              <a:rPr lang="en-GB" dirty="0" smtClean="0"/>
              <a:t>) with Details screen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usually </a:t>
            </a:r>
            <a:r>
              <a:rPr lang="en-GB" dirty="0" err="1" smtClean="0"/>
              <a:t>UINavigationController</a:t>
            </a:r>
            <a:endParaRPr lang="en-GB" dirty="0"/>
          </a:p>
          <a:p>
            <a:pPr lvl="2"/>
            <a:r>
              <a:rPr lang="en-GB" dirty="0" smtClean="0"/>
              <a:t>Page Based – multi screen swiping</a:t>
            </a:r>
          </a:p>
          <a:p>
            <a:pPr lvl="2"/>
            <a:r>
              <a:rPr lang="en-GB" dirty="0" err="1" smtClean="0"/>
              <a:t>WebView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Tabbed App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TabBar</a:t>
            </a:r>
            <a:r>
              <a:rPr lang="en-GB" dirty="0" smtClean="0"/>
              <a:t> for multiple pages and navigation</a:t>
            </a:r>
          </a:p>
        </p:txBody>
      </p:sp>
    </p:spTree>
    <p:extLst>
      <p:ext uri="{BB962C8B-B14F-4D97-AF65-F5344CB8AC3E}">
        <p14:creationId xmlns:p14="http://schemas.microsoft.com/office/powerpoint/2010/main" val="19042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App Launching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Application Launching/Testing</a:t>
            </a:r>
          </a:p>
          <a:p>
            <a:pPr lvl="1"/>
            <a:r>
              <a:rPr lang="en-GB" dirty="0" smtClean="0"/>
              <a:t>Simulator</a:t>
            </a:r>
          </a:p>
          <a:p>
            <a:pPr lvl="2"/>
            <a:r>
              <a:rPr lang="en-GB" dirty="0" smtClean="0"/>
              <a:t>Part of iOS SDK on Mac</a:t>
            </a:r>
          </a:p>
          <a:p>
            <a:pPr lvl="1"/>
            <a:r>
              <a:rPr lang="en-GB" dirty="0" smtClean="0"/>
              <a:t>Device </a:t>
            </a:r>
          </a:p>
          <a:p>
            <a:pPr lvl="2"/>
            <a:r>
              <a:rPr lang="en-US" dirty="0"/>
              <a:t>registered developer Apple account to deploy to a </a:t>
            </a:r>
            <a:r>
              <a:rPr lang="en-US" dirty="0" smtClean="0"/>
              <a:t>device</a:t>
            </a:r>
          </a:p>
          <a:p>
            <a:pPr lvl="2"/>
            <a:r>
              <a:rPr lang="en-US" dirty="0"/>
              <a:t>register each device and get a set of signing certificates from </a:t>
            </a:r>
            <a:r>
              <a:rPr lang="en-US" dirty="0" smtClean="0"/>
              <a:t>Apple</a:t>
            </a:r>
          </a:p>
          <a:p>
            <a:pPr lvl="2"/>
            <a:r>
              <a:rPr lang="en-US" dirty="0" smtClean="0"/>
              <a:t>Apps </a:t>
            </a:r>
            <a:r>
              <a:rPr lang="en-US" dirty="0"/>
              <a:t>must be signed with an Apple-supplied </a:t>
            </a:r>
            <a:r>
              <a:rPr lang="en-US" dirty="0" smtClean="0"/>
              <a:t>certificate</a:t>
            </a:r>
          </a:p>
          <a:p>
            <a:pPr lvl="2"/>
            <a:r>
              <a:rPr lang="en-US" dirty="0" smtClean="0"/>
              <a:t>Devices </a:t>
            </a:r>
            <a:r>
              <a:rPr lang="en-US" dirty="0"/>
              <a:t>must be registered with Apple developer portal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012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App Structure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DEMO</a:t>
            </a:r>
          </a:p>
          <a:p>
            <a:pPr lvl="2">
              <a:buFontTx/>
              <a:buChar char="-"/>
            </a:pPr>
            <a:r>
              <a:rPr lang="en-US" dirty="0" smtClean="0"/>
              <a:t>Create project</a:t>
            </a:r>
          </a:p>
          <a:p>
            <a:pPr lvl="2">
              <a:buFontTx/>
              <a:buChar char="-"/>
            </a:pPr>
            <a:r>
              <a:rPr lang="en-US" dirty="0" smtClean="0"/>
              <a:t>Explore elements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146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App Structure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Project structure</a:t>
            </a:r>
          </a:p>
          <a:p>
            <a:pPr lvl="1"/>
            <a:r>
              <a:rPr lang="en-GB" dirty="0" smtClean="0"/>
              <a:t>File System </a:t>
            </a:r>
          </a:p>
          <a:p>
            <a:pPr lvl="2"/>
            <a:r>
              <a:rPr lang="en-GB" dirty="0" smtClean="0"/>
              <a:t>UI definition files: Storyboards and XIBs (NIBs)</a:t>
            </a:r>
          </a:p>
          <a:p>
            <a:pPr lvl="2"/>
            <a:r>
              <a:rPr lang="en-GB" dirty="0" smtClean="0"/>
              <a:t>Code: </a:t>
            </a:r>
            <a:r>
              <a:rPr lang="en-GB" dirty="0" err="1" smtClean="0"/>
              <a:t>c#</a:t>
            </a:r>
            <a:r>
              <a:rPr lang="en-GB" dirty="0" smtClean="0"/>
              <a:t> files</a:t>
            </a:r>
          </a:p>
          <a:p>
            <a:pPr lvl="2"/>
            <a:r>
              <a:rPr lang="en-GB" dirty="0" smtClean="0"/>
              <a:t>Assets, Bundle Resources: images</a:t>
            </a:r>
          </a:p>
          <a:p>
            <a:pPr lvl="2"/>
            <a:r>
              <a:rPr lang="en-GB" dirty="0" smtClean="0"/>
              <a:t>Metadata: *.</a:t>
            </a:r>
            <a:r>
              <a:rPr lang="en-GB" dirty="0" err="1" smtClean="0"/>
              <a:t>plist</a:t>
            </a:r>
            <a:r>
              <a:rPr lang="en-GB" dirty="0" smtClean="0"/>
              <a:t> files (</a:t>
            </a:r>
            <a:r>
              <a:rPr lang="en-GB" dirty="0" err="1" smtClean="0"/>
              <a:t>Info.plist</a:t>
            </a:r>
            <a:r>
              <a:rPr lang="en-GB" dirty="0" smtClean="0"/>
              <a:t>, </a:t>
            </a:r>
            <a:r>
              <a:rPr lang="en-GB" dirty="0" err="1" smtClean="0"/>
              <a:t>Entitlements.plist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MVC Pattern Model View Controller </a:t>
            </a:r>
          </a:p>
          <a:p>
            <a:pPr lvl="2"/>
            <a:r>
              <a:rPr lang="en-US" dirty="0" err="1" smtClean="0"/>
              <a:t>UIViewController</a:t>
            </a:r>
            <a:endParaRPr lang="en-US" dirty="0" smtClean="0"/>
          </a:p>
          <a:p>
            <a:pPr lvl="1"/>
            <a:r>
              <a:rPr lang="en-US" dirty="0" smtClean="0"/>
              <a:t>Delegates and Protocols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392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App Structure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Code Files</a:t>
            </a:r>
          </a:p>
          <a:p>
            <a:pPr lvl="1"/>
            <a:r>
              <a:rPr lang="en-GB" dirty="0" err="1" smtClean="0"/>
              <a:t>Main.cs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AppDelegate.cs</a:t>
            </a:r>
            <a:endParaRPr lang="en-GB" dirty="0" smtClean="0"/>
          </a:p>
          <a:p>
            <a:pPr lvl="1"/>
            <a:r>
              <a:rPr lang="en-GB" dirty="0" smtClean="0"/>
              <a:t>MVC pattern</a:t>
            </a:r>
          </a:p>
          <a:p>
            <a:pPr lvl="2"/>
            <a:r>
              <a:rPr lang="en-US" dirty="0" err="1" smtClean="0"/>
              <a:t>UIViewController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Root </a:t>
            </a:r>
            <a:r>
              <a:rPr lang="en-US" dirty="0" err="1" smtClean="0"/>
              <a:t>UIViewController</a:t>
            </a:r>
            <a:endParaRPr lang="en-US" dirty="0"/>
          </a:p>
          <a:p>
            <a:pPr lvl="3"/>
            <a:r>
              <a:rPr lang="en-US" dirty="0" err="1" smtClean="0"/>
              <a:t>ViewController.cs</a:t>
            </a:r>
            <a:endParaRPr lang="en-US" dirty="0"/>
          </a:p>
          <a:p>
            <a:pPr lvl="3"/>
            <a:r>
              <a:rPr lang="en-US" dirty="0" err="1" smtClean="0"/>
              <a:t>ViewController.Designer.cs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7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App Structure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UI Definition Files</a:t>
            </a:r>
          </a:p>
          <a:p>
            <a:pPr lvl="1"/>
            <a:r>
              <a:rPr lang="en-GB" dirty="0" err="1" smtClean="0"/>
              <a:t>Desginer</a:t>
            </a:r>
            <a:r>
              <a:rPr lang="en-GB" dirty="0" smtClean="0"/>
              <a:t>: built in or </a:t>
            </a:r>
            <a:r>
              <a:rPr lang="en-GB" dirty="0" err="1" smtClean="0"/>
              <a:t>Xcode</a:t>
            </a:r>
            <a:endParaRPr lang="en-GB" dirty="0" smtClean="0"/>
          </a:p>
          <a:p>
            <a:pPr lvl="2"/>
            <a:r>
              <a:rPr lang="en-GB" dirty="0" smtClean="0"/>
              <a:t>Storyboards</a:t>
            </a:r>
            <a:br>
              <a:rPr lang="en-GB" dirty="0" smtClean="0"/>
            </a:br>
            <a:r>
              <a:rPr lang="en-GB" dirty="0" err="1" smtClean="0"/>
              <a:t>Main.storyboard</a:t>
            </a:r>
            <a:endParaRPr lang="en-GB" dirty="0" smtClean="0"/>
          </a:p>
          <a:p>
            <a:pPr lvl="2"/>
            <a:r>
              <a:rPr lang="en-GB" dirty="0" smtClean="0"/>
              <a:t>XIB files – XML Interface Builder – compiled to NIB</a:t>
            </a:r>
            <a:br>
              <a:rPr lang="en-GB" dirty="0" smtClean="0"/>
            </a:br>
            <a:r>
              <a:rPr lang="en-GB" dirty="0" err="1" smtClean="0"/>
              <a:t>UIViewController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UIView</a:t>
            </a:r>
            <a:endParaRPr lang="en-GB" dirty="0" smtClean="0"/>
          </a:p>
          <a:p>
            <a:pPr lvl="1"/>
            <a:r>
              <a:rPr lang="en-GB" dirty="0" smtClean="0"/>
              <a:t>C# files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48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App Structure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MVC Pattern</a:t>
            </a:r>
          </a:p>
          <a:p>
            <a:pPr lvl="1"/>
            <a:r>
              <a:rPr lang="en-GB" dirty="0" err="1" smtClean="0"/>
              <a:t>UIViewController.cs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screen definition, each screen - Controller</a:t>
            </a:r>
            <a:endParaRPr lang="en-GB" dirty="0"/>
          </a:p>
          <a:p>
            <a:pPr lvl="1"/>
            <a:r>
              <a:rPr lang="en-GB" dirty="0" err="1" smtClean="0"/>
              <a:t>UIViewController.Designer.cs</a:t>
            </a:r>
            <a:endParaRPr lang="en-US" dirty="0" smtClean="0"/>
          </a:p>
          <a:p>
            <a:pPr lvl="2"/>
            <a:r>
              <a:rPr lang="en-US" dirty="0" smtClean="0"/>
              <a:t>Connecting UI elements in Designer with the code</a:t>
            </a:r>
          </a:p>
          <a:p>
            <a:pPr lvl="2"/>
            <a:r>
              <a:rPr lang="en-US" dirty="0" smtClean="0"/>
              <a:t>Attributes - </a:t>
            </a:r>
            <a:r>
              <a:rPr lang="en-US" dirty="0" err="1" smtClean="0"/>
              <a:t>PInvoke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3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User Interface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Screens</a:t>
            </a:r>
          </a:p>
          <a:p>
            <a:pPr lvl="2"/>
            <a:r>
              <a:rPr lang="en-US" dirty="0" err="1" smtClean="0"/>
              <a:t>UIViewController</a:t>
            </a:r>
            <a:endParaRPr lang="en-US" dirty="0" smtClean="0"/>
          </a:p>
          <a:p>
            <a:pPr lvl="3"/>
            <a:r>
              <a:rPr lang="en-US" dirty="0" smtClean="0"/>
              <a:t>Manages</a:t>
            </a:r>
          </a:p>
          <a:p>
            <a:pPr lvl="4"/>
            <a:r>
              <a:rPr lang="en-US" dirty="0" err="1" smtClean="0"/>
              <a:t>UIViews</a:t>
            </a:r>
            <a:endParaRPr lang="en-US" dirty="0" smtClean="0"/>
          </a:p>
          <a:p>
            <a:pPr lvl="4"/>
            <a:r>
              <a:rPr lang="en-US" dirty="0" err="1" smtClean="0"/>
              <a:t>UIViewConotrllers</a:t>
            </a:r>
            <a:endParaRPr lang="en-US" dirty="0"/>
          </a:p>
          <a:p>
            <a:pPr lvl="2"/>
            <a:r>
              <a:rPr lang="en-US" dirty="0" smtClean="0"/>
              <a:t>Composition</a:t>
            </a:r>
          </a:p>
          <a:p>
            <a:pPr lvl="3"/>
            <a:r>
              <a:rPr lang="en-US" dirty="0" err="1" smtClean="0"/>
              <a:t>Superviews</a:t>
            </a:r>
            <a:r>
              <a:rPr lang="en-US" dirty="0" smtClean="0"/>
              <a:t>/parent View </a:t>
            </a:r>
            <a:br>
              <a:rPr lang="en-US" dirty="0" smtClean="0"/>
            </a:br>
            <a:r>
              <a:rPr lang="en-US" dirty="0" err="1" smtClean="0"/>
              <a:t>UIView</a:t>
            </a:r>
            <a:endParaRPr lang="en-US" dirty="0" smtClean="0"/>
          </a:p>
          <a:p>
            <a:pPr lvl="3"/>
            <a:r>
              <a:rPr lang="en-US" dirty="0" err="1" smtClean="0"/>
              <a:t>Subviews</a:t>
            </a:r>
            <a:r>
              <a:rPr lang="en-US" dirty="0" smtClean="0"/>
              <a:t>/children Views – </a:t>
            </a:r>
            <a:r>
              <a:rPr lang="en-US" dirty="0" err="1" smtClean="0"/>
              <a:t>UIView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2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User Interface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15"/>
          <a:stretch/>
        </p:blipFill>
        <p:spPr>
          <a:xfrm>
            <a:off x="4000325" y="1883027"/>
            <a:ext cx="2891773" cy="167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55" y="1487422"/>
            <a:ext cx="1779043" cy="246206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332446" y="2718456"/>
            <a:ext cx="851356" cy="823580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36100" y="3130246"/>
            <a:ext cx="993529" cy="655861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33394" y="2225448"/>
            <a:ext cx="631171" cy="493008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ket 8"/>
          <p:cNvSpPr/>
          <p:nvPr/>
        </p:nvSpPr>
        <p:spPr>
          <a:xfrm>
            <a:off x="3283269" y="2092333"/>
            <a:ext cx="152732" cy="1212622"/>
          </a:xfrm>
          <a:prstGeom prst="rightBracket">
            <a:avLst/>
          </a:prstGeom>
          <a:ln w="28575" cmpd="sng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1779662"/>
            <a:ext cx="5976664" cy="830997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Xamarin.iOS</a:t>
            </a:r>
            <a:r>
              <a:rPr lang="en-US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Intro</a:t>
            </a:r>
            <a:endParaRPr lang="bs-Latn-B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3651870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Miljenko Cvjetko 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HolisticWare</a:t>
            </a:r>
            <a:endParaRPr lang="bs-Latn-BA" sz="2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711032"/>
            <a:ext cx="1944216" cy="308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User Interface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View Lifecycle</a:t>
            </a:r>
          </a:p>
          <a:p>
            <a:pPr lvl="2"/>
            <a:r>
              <a:rPr lang="en-US" dirty="0" err="1" smtClean="0"/>
              <a:t>UIViewController</a:t>
            </a:r>
            <a:endParaRPr lang="en-US" dirty="0" smtClean="0"/>
          </a:p>
          <a:p>
            <a:pPr lvl="3"/>
            <a:r>
              <a:rPr lang="en-US" dirty="0" smtClean="0"/>
              <a:t>Notified when root View is loaded, shown and hidden</a:t>
            </a:r>
            <a:endParaRPr lang="en-US" dirty="0"/>
          </a:p>
          <a:p>
            <a:pPr marL="1371600" lvl="3" indent="0">
              <a:buNone/>
            </a:pP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71600" y="2427734"/>
            <a:ext cx="759655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ViewController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: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UIViewController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     </a:t>
            </a:r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ViewDidLoad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()</a:t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  {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     </a:t>
            </a:r>
            <a:r>
              <a:rPr lang="en-US" sz="1600" dirty="0" err="1" smtClean="0">
                <a:solidFill>
                  <a:srgbClr val="0000FF"/>
                </a:solidFill>
                <a:latin typeface="Consolas" charset="0"/>
              </a:rPr>
              <a:t>base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.ViewDidLoad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.View.BackgroundColor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=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UIColor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.Yellow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1600" dirty="0" smtClean="0"/>
          </a:p>
          <a:p>
            <a:r>
              <a:rPr lang="en-US" sz="1600" dirty="0" smtClean="0"/>
              <a:t>         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User Interface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18123" y="1272589"/>
            <a:ext cx="3459150" cy="3105434"/>
            <a:chOff x="5321990" y="1642741"/>
            <a:chExt cx="3459150" cy="3105434"/>
          </a:xfrm>
        </p:grpSpPr>
        <p:sp>
          <p:nvSpPr>
            <p:cNvPr id="11" name="Oval 10"/>
            <p:cNvSpPr/>
            <p:nvPr/>
          </p:nvSpPr>
          <p:spPr>
            <a:xfrm>
              <a:off x="6052477" y="2652217"/>
              <a:ext cx="1998175" cy="19981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21990" y="1642741"/>
              <a:ext cx="3459150" cy="3105434"/>
              <a:chOff x="5321990" y="1556225"/>
              <a:chExt cx="3459150" cy="31054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6475040" y="1556225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ViewDidLoad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6475040" y="2394743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ViewWillAppear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7628090" y="3240769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ViewDidAppear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515109" y="4085134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ViewWillDisappear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5321990" y="3240769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ViewDidDisappear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>
              <a:off x="7051565" y="2223372"/>
              <a:ext cx="0" cy="257887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248400" y="2944845"/>
              <a:ext cx="84289" cy="109505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918450" y="3150785"/>
              <a:ext cx="31750" cy="74636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6161239" y="4118112"/>
              <a:ext cx="30020" cy="53538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7794749" y="4257370"/>
              <a:ext cx="43104" cy="39462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167324"/>
              </p:ext>
            </p:extLst>
          </p:nvPr>
        </p:nvGraphicFramePr>
        <p:xfrm>
          <a:off x="4139952" y="1601291"/>
          <a:ext cx="46703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6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Segoe UI Light" charset="0"/>
                          <a:ea typeface="Segoe UI Light" charset="0"/>
                          <a:cs typeface="Segoe UI Light" charset="0"/>
                        </a:rPr>
                        <a:t>Method</a:t>
                      </a:r>
                      <a:endParaRPr lang="en-US" b="1" dirty="0">
                        <a:latin typeface="Segoe UI Light" charset="0"/>
                        <a:ea typeface="Segoe UI Light" charset="0"/>
                        <a:cs typeface="Segoe UI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Segoe UI Light" charset="0"/>
                          <a:ea typeface="Segoe UI Light" charset="0"/>
                          <a:cs typeface="Segoe UI Light" charset="0"/>
                        </a:rPr>
                        <a:t>Called</a:t>
                      </a:r>
                      <a:r>
                        <a:rPr lang="en-US" b="1" baseline="0" dirty="0" smtClean="0">
                          <a:latin typeface="Segoe UI Light" charset="0"/>
                          <a:ea typeface="Segoe UI Light" charset="0"/>
                          <a:cs typeface="Segoe UI Light" charset="0"/>
                        </a:rPr>
                        <a:t> when</a:t>
                      </a:r>
                      <a:endParaRPr lang="en-US" b="1" dirty="0">
                        <a:latin typeface="Segoe UI Light" charset="0"/>
                        <a:ea typeface="Segoe UI Light" charset="0"/>
                        <a:cs typeface="Segoe UI Light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LoadView</a:t>
                      </a:r>
                      <a:endParaRPr lang="en-US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 Light"/>
                          <a:cs typeface="Segoe UI Light"/>
                        </a:rPr>
                        <a:t>C</a:t>
                      </a:r>
                      <a:r>
                        <a:rPr lang="en-US" sz="1600" baseline="0" dirty="0" smtClean="0">
                          <a:latin typeface="Segoe UI Light"/>
                          <a:cs typeface="Segoe UI Light"/>
                        </a:rPr>
                        <a:t>reates the root view</a:t>
                      </a:r>
                      <a:endParaRPr lang="en-US" sz="1600" dirty="0" smtClean="0">
                        <a:latin typeface="Segoe UI Light"/>
                        <a:cs typeface="Segoe UI Ligh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ViewDidLoad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 Light" charset="0"/>
                          <a:ea typeface="Segoe UI Light" charset="0"/>
                          <a:cs typeface="Segoe UI Light" charset="0"/>
                        </a:rPr>
                        <a:t>View created / loaded</a:t>
                      </a:r>
                      <a:endParaRPr lang="en-US" sz="1600" dirty="0">
                        <a:latin typeface="Segoe UI Light" charset="0"/>
                        <a:ea typeface="Segoe UI Light" charset="0"/>
                        <a:cs typeface="Segoe UI Light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ViewWillAppear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charset="0"/>
                          <a:ea typeface="Segoe UI Light" charset="0"/>
                          <a:cs typeface="Segoe UI Light" charset="0"/>
                        </a:rPr>
                        <a:t>View about to be shown</a:t>
                      </a:r>
                      <a:endParaRPr lang="en-US" sz="1600" dirty="0">
                        <a:latin typeface="Segoe UI Light" charset="0"/>
                        <a:ea typeface="Segoe UI Light" charset="0"/>
                        <a:cs typeface="Segoe UI Light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ViewDidAppear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egoe UI Light" charset="0"/>
                          <a:ea typeface="Segoe UI Light" charset="0"/>
                          <a:cs typeface="Segoe UI Light" charset="0"/>
                        </a:rPr>
                        <a:t>View has been rendered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ViewWillDisappear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egoe UI Light" charset="0"/>
                          <a:ea typeface="Segoe UI Light" charset="0"/>
                          <a:cs typeface="Segoe UI Light" charset="0"/>
                        </a:rPr>
                        <a:t>View about to be hidden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ViewDidDisappear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Segoe UI Light" charset="0"/>
                          <a:ea typeface="Segoe UI Light" charset="0"/>
                          <a:cs typeface="Segoe UI Light" charset="0"/>
                        </a:rPr>
                        <a:t>View has been hidden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Freeform 23"/>
          <p:cNvSpPr/>
          <p:nvPr/>
        </p:nvSpPr>
        <p:spPr>
          <a:xfrm>
            <a:off x="228312" y="1274128"/>
            <a:ext cx="1153050" cy="576525"/>
          </a:xfrm>
          <a:custGeom>
            <a:avLst/>
            <a:gdLst>
              <a:gd name="connsiteX0" fmla="*/ 0 w 1153050"/>
              <a:gd name="connsiteY0" fmla="*/ 96089 h 576525"/>
              <a:gd name="connsiteX1" fmla="*/ 96089 w 1153050"/>
              <a:gd name="connsiteY1" fmla="*/ 0 h 576525"/>
              <a:gd name="connsiteX2" fmla="*/ 1056961 w 1153050"/>
              <a:gd name="connsiteY2" fmla="*/ 0 h 576525"/>
              <a:gd name="connsiteX3" fmla="*/ 1153050 w 1153050"/>
              <a:gd name="connsiteY3" fmla="*/ 96089 h 576525"/>
              <a:gd name="connsiteX4" fmla="*/ 1153050 w 1153050"/>
              <a:gd name="connsiteY4" fmla="*/ 480436 h 576525"/>
              <a:gd name="connsiteX5" fmla="*/ 1056961 w 1153050"/>
              <a:gd name="connsiteY5" fmla="*/ 576525 h 576525"/>
              <a:gd name="connsiteX6" fmla="*/ 96089 w 1153050"/>
              <a:gd name="connsiteY6" fmla="*/ 576525 h 576525"/>
              <a:gd name="connsiteX7" fmla="*/ 0 w 1153050"/>
              <a:gd name="connsiteY7" fmla="*/ 480436 h 576525"/>
              <a:gd name="connsiteX8" fmla="*/ 0 w 1153050"/>
              <a:gd name="connsiteY8" fmla="*/ 96089 h 5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050" h="576525">
                <a:moveTo>
                  <a:pt x="0" y="96089"/>
                </a:moveTo>
                <a:cubicBezTo>
                  <a:pt x="0" y="43021"/>
                  <a:pt x="43021" y="0"/>
                  <a:pt x="96089" y="0"/>
                </a:cubicBezTo>
                <a:lnTo>
                  <a:pt x="1056961" y="0"/>
                </a:lnTo>
                <a:cubicBezTo>
                  <a:pt x="1110029" y="0"/>
                  <a:pt x="1153050" y="43021"/>
                  <a:pt x="1153050" y="96089"/>
                </a:cubicBezTo>
                <a:lnTo>
                  <a:pt x="1153050" y="480436"/>
                </a:lnTo>
                <a:cubicBezTo>
                  <a:pt x="1153050" y="533504"/>
                  <a:pt x="1110029" y="576525"/>
                  <a:pt x="1056961" y="576525"/>
                </a:cubicBezTo>
                <a:lnTo>
                  <a:pt x="96089" y="576525"/>
                </a:lnTo>
                <a:cubicBezTo>
                  <a:pt x="43021" y="576525"/>
                  <a:pt x="0" y="533504"/>
                  <a:pt x="0" y="480436"/>
                </a:cubicBezTo>
                <a:lnTo>
                  <a:pt x="0" y="9608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244" tIns="66244" rIns="66244" bIns="6624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err="1" smtClean="0">
                <a:solidFill>
                  <a:schemeClr val="tx1"/>
                </a:solidFill>
              </a:rPr>
              <a:t>LoadView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1362" y="1562390"/>
            <a:ext cx="198240" cy="0"/>
          </a:xfrm>
          <a:prstGeom prst="straightConnector1">
            <a:avLst/>
          </a:prstGeom>
          <a:ln w="28575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User Interface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UI </a:t>
            </a:r>
            <a:r>
              <a:rPr lang="en-US" dirty="0" err="1" smtClean="0"/>
              <a:t>programatically</a:t>
            </a:r>
            <a:r>
              <a:rPr lang="en-US" dirty="0" smtClean="0"/>
              <a:t> through code</a:t>
            </a:r>
            <a:endParaRPr lang="en-US" dirty="0"/>
          </a:p>
          <a:p>
            <a:pPr lvl="2"/>
            <a:endParaRPr lang="en-GB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539552" y="1707654"/>
            <a:ext cx="8208912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ViewDidLoad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1600" dirty="0">
                <a:latin typeface="Consolas" charset="0"/>
              </a:rPr>
              <a:t/>
            </a:r>
            <a:br>
              <a:rPr lang="en-US" sz="1600" dirty="0">
                <a:latin typeface="Consolas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err="1" smtClean="0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label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 smtClean="0">
                <a:solidFill>
                  <a:srgbClr val="2B8FAF"/>
                </a:solidFill>
                <a:latin typeface="Consolas" charset="0"/>
              </a:rPr>
              <a:t>UILabel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() { ... }</a:t>
            </a:r>
            <a:br>
              <a:rPr lang="en-US" sz="1600" dirty="0" smtClean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entry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 smtClean="0">
                <a:solidFill>
                  <a:srgbClr val="2B8FAF"/>
                </a:solidFill>
                <a:latin typeface="Consolas" charset="0"/>
              </a:rPr>
              <a:t>UITextField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{ ... }</a:t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 smtClean="0">
                <a:solidFill>
                  <a:srgbClr val="2B8FAF"/>
                </a:solidFill>
                <a:latin typeface="Consolas" charset="0"/>
              </a:rPr>
              <a:t>UIButton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{ ... }</a:t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View.AddSubview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(label);			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// add one view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    // or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View.Add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(label)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View.AddSubviews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(entry, button); 	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// add multiple views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88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User Interface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err="1" smtClean="0"/>
              <a:t>UIView</a:t>
            </a:r>
            <a:r>
              <a:rPr lang="en-US" dirty="0" smtClean="0"/>
              <a:t> : </a:t>
            </a:r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iteration, no LINQ (not </a:t>
            </a:r>
            <a:r>
              <a:rPr lang="en-US" dirty="0" err="1" smtClean="0"/>
              <a:t>IEnumerable</a:t>
            </a:r>
            <a:r>
              <a:rPr lang="en-US" dirty="0" smtClean="0"/>
              <a:t>&lt;T&gt;)</a:t>
            </a:r>
            <a:endParaRPr lang="en-US" dirty="0"/>
          </a:p>
          <a:p>
            <a:pPr lvl="2"/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59632" y="2034107"/>
            <a:ext cx="66508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RemoveAllContent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</a:t>
            </a:r>
            <a:r>
              <a:rPr lang="en-US" dirty="0" err="1">
                <a:solidFill>
                  <a:srgbClr val="2B8FAF"/>
                </a:solidFill>
                <a:latin typeface="Consolas" charset="0"/>
              </a:rPr>
              <a:t>UIView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subview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View) 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 {</a:t>
            </a:r>
            <a:endParaRPr lang="en-US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charset="0"/>
              </a:rPr>
              <a:t> Remove from the parent view 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   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subview.RemoveFromSuperview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(); 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}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02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User Interface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err="1" smtClean="0"/>
              <a:t>UITextView</a:t>
            </a:r>
            <a:r>
              <a:rPr lang="en-US" dirty="0" smtClean="0"/>
              <a:t> – hide keyboard, loose focus</a:t>
            </a:r>
            <a:endParaRPr lang="en-GB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388224" y="2298883"/>
            <a:ext cx="6367551" cy="1938992"/>
            <a:chOff x="1149711" y="2538394"/>
            <a:chExt cx="6367551" cy="1938992"/>
          </a:xfrm>
        </p:grpSpPr>
        <p:sp>
          <p:nvSpPr>
            <p:cNvPr id="7" name="Rectangle 6"/>
            <p:cNvSpPr/>
            <p:nvPr/>
          </p:nvSpPr>
          <p:spPr>
            <a:xfrm>
              <a:off x="1149711" y="2538394"/>
              <a:ext cx="6367551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2B8FAF"/>
                  </a:solidFill>
                  <a:latin typeface="Consolas" charset="0"/>
                </a:rPr>
                <a:t>UITextField</a:t>
              </a:r>
              <a:r>
                <a:rPr lang="en-US" sz="2000" dirty="0">
                  <a:solidFill>
                    <a:srgbClr val="000000"/>
                  </a:solidFill>
                  <a:latin typeface="Consolas" charset="0"/>
                </a:rPr>
                <a:t> </a:t>
              </a:r>
              <a:r>
                <a:rPr lang="en-US" sz="2000" dirty="0" err="1">
                  <a:solidFill>
                    <a:srgbClr val="000000"/>
                  </a:solidFill>
                  <a:latin typeface="Consolas" charset="0"/>
                </a:rPr>
                <a:t>emailEntry</a:t>
              </a:r>
              <a:r>
                <a:rPr lang="en-US" sz="2000" dirty="0">
                  <a:solidFill>
                    <a:srgbClr val="000000"/>
                  </a:solidFill>
                  <a:latin typeface="Consolas" charset="0"/>
                </a:rPr>
                <a:t> </a:t>
              </a:r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= ...;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...</a:t>
              </a:r>
              <a:endParaRPr lang="en-US" sz="2000" dirty="0">
                <a:solidFill>
                  <a:srgbClr val="000000"/>
                </a:solidFill>
                <a:latin typeface="Consolas" charset="0"/>
              </a:endParaRPr>
            </a:p>
            <a:p>
              <a:r>
                <a:rPr lang="en-US" sz="2000" dirty="0" smtClean="0">
                  <a:solidFill>
                    <a:srgbClr val="0432FF"/>
                  </a:solidFill>
                  <a:latin typeface="Consolas" charset="0"/>
                </a:rPr>
                <a:t>void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charset="0"/>
                </a:rPr>
                <a:t>HideKeyboard</a:t>
              </a:r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()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nsolas" charset="0"/>
                </a:rPr>
                <a:t>{</a:t>
              </a:r>
              <a:endParaRPr lang="en-US" sz="2000" dirty="0" smtClean="0">
                <a:solidFill>
                  <a:srgbClr val="000000"/>
                </a:solidFill>
                <a:latin typeface="Consolas" charset="0"/>
              </a:endParaRP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  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charset="0"/>
                </a:rPr>
                <a:t>emailEntry.ResignFirstResponder</a:t>
              </a:r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();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nsolas" charset="0"/>
                  <a:cs typeface="Consolas"/>
                </a:rPr>
                <a:t>}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41963" y="3824434"/>
              <a:ext cx="4815107" cy="33282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5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User Interface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Memory Handling</a:t>
            </a:r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563136" y="1726622"/>
            <a:ext cx="8185328" cy="307776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ViewController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: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UIViewController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600" dirty="0" err="1" smtClean="0">
                <a:solidFill>
                  <a:srgbClr val="2B8FAF"/>
                </a:solidFill>
                <a:latin typeface="Consolas" charset="0"/>
              </a:rPr>
              <a:t>UIImageView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backgroundImage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...</a:t>
            </a:r>
            <a:endParaRPr lang="en-US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    protected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Dispose(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disposing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) {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charset="0"/>
              </a:rPr>
              <a:t>base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.Dispose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(disposing);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(disposing)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		 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backgroundImage.Dispose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backgroundImage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}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	</a:t>
            </a:r>
            <a:r>
              <a:rPr lang="en-US" sz="4000" dirty="0" smtClean="0"/>
              <a:t>Q&amp;A</a:t>
            </a:r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456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pitni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04403"/>
            <a:ext cx="2088232" cy="1533521"/>
          </a:xfrm>
          <a:prstGeom prst="rect">
            <a:avLst/>
          </a:prstGeom>
        </p:spPr>
      </p:pic>
      <p:pic>
        <p:nvPicPr>
          <p:cNvPr id="6" name="Picture 5" descr="gift_box_gree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25756"/>
            <a:ext cx="1728192" cy="1458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1653648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dirty="0">
                <a:latin typeface="Segoe UI" panose="020B0502040204020203" pitchFamily="34" charset="0"/>
                <a:cs typeface="Segoe UI" panose="020B0502040204020203" pitchFamily="34" charset="0"/>
              </a:rPr>
              <a:t>Ne zaboravite ispuniti upitnike.</a:t>
            </a:r>
          </a:p>
          <a:p>
            <a:r>
              <a:rPr lang="bs-Latn-BA" sz="2400" dirty="0">
                <a:latin typeface="Segoe UI" panose="020B0502040204020203" pitchFamily="34" charset="0"/>
                <a:cs typeface="Segoe UI" panose="020B0502040204020203" pitchFamily="34" charset="0"/>
              </a:rPr>
              <a:t>Čekaju vas vrijedne nagrade!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5" y="267494"/>
            <a:ext cx="4032449" cy="640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1763688" y="1995686"/>
            <a:ext cx="5562666" cy="1266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dirty="0" smtClean="0"/>
              <a:t>DEMO</a:t>
            </a:r>
          </a:p>
          <a:p>
            <a:pPr lvl="2">
              <a:buFontTx/>
              <a:buChar char="-"/>
            </a:pPr>
            <a:r>
              <a:rPr lang="en-US" dirty="0" smtClean="0"/>
              <a:t>Project Structure</a:t>
            </a:r>
          </a:p>
          <a:p>
            <a:pPr lvl="3">
              <a:buFontTx/>
              <a:buChar char="-"/>
            </a:pPr>
            <a:r>
              <a:rPr lang="en-US" dirty="0" smtClean="0"/>
              <a:t>Project creation</a:t>
            </a:r>
          </a:p>
          <a:p>
            <a:pPr lvl="3">
              <a:buFontTx/>
              <a:buChar char="-"/>
            </a:pPr>
            <a:r>
              <a:rPr lang="en-US" dirty="0" smtClean="0"/>
              <a:t>Files</a:t>
            </a:r>
          </a:p>
          <a:p>
            <a:pPr lvl="2">
              <a:buFontTx/>
              <a:buChar char="-"/>
            </a:pPr>
            <a:r>
              <a:rPr lang="en-US" dirty="0" smtClean="0"/>
              <a:t>UI definition</a:t>
            </a:r>
          </a:p>
          <a:p>
            <a:pPr lvl="3">
              <a:buFontTx/>
              <a:buChar char="-"/>
            </a:pPr>
            <a:r>
              <a:rPr lang="en-US" dirty="0" smtClean="0"/>
              <a:t>in code</a:t>
            </a:r>
          </a:p>
          <a:p>
            <a:pPr lvl="3">
              <a:buFontTx/>
              <a:buChar char="-"/>
            </a:pPr>
            <a:r>
              <a:rPr lang="en-US" dirty="0" smtClean="0"/>
              <a:t>in storyboard</a:t>
            </a:r>
          </a:p>
          <a:p>
            <a:pPr lvl="3">
              <a:buFontTx/>
              <a:buChar char="-"/>
            </a:pPr>
            <a:r>
              <a:rPr lang="en-US" dirty="0" smtClean="0"/>
              <a:t>in storyboards</a:t>
            </a:r>
          </a:p>
          <a:p>
            <a:pPr lvl="3">
              <a:buFontTx/>
              <a:buChar char="-"/>
            </a:pPr>
            <a:r>
              <a:rPr lang="en-US" dirty="0" smtClean="0"/>
              <a:t>in XIB</a:t>
            </a:r>
          </a:p>
          <a:p>
            <a:pPr lvl="2">
              <a:buFontTx/>
              <a:buChar char="-"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720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PH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7" y="892712"/>
            <a:ext cx="3206540" cy="2831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711032"/>
            <a:ext cx="1944216" cy="3089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>
          <a:xfrm>
            <a:off x="7164288" y="4659982"/>
            <a:ext cx="1581435" cy="360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Development </a:t>
            </a:r>
            <a:r>
              <a:rPr lang="en-GB" sz="2800" dirty="0"/>
              <a:t>tools</a:t>
            </a:r>
          </a:p>
          <a:p>
            <a:pPr lvl="1"/>
            <a:r>
              <a:rPr lang="en-GB" sz="2400" dirty="0"/>
              <a:t>Visual Studio and </a:t>
            </a:r>
            <a:r>
              <a:rPr lang="en-GB" sz="2400" dirty="0" err="1"/>
              <a:t>Xamarin.Studio</a:t>
            </a:r>
            <a:endParaRPr lang="en-GB" sz="2400" dirty="0"/>
          </a:p>
          <a:p>
            <a:pPr lvl="1"/>
            <a:r>
              <a:rPr lang="en-GB" sz="2400" dirty="0" err="1"/>
              <a:t>Xcode</a:t>
            </a:r>
            <a:endParaRPr lang="en-GB" sz="2400" dirty="0"/>
          </a:p>
          <a:p>
            <a:r>
              <a:rPr lang="en-GB" dirty="0"/>
              <a:t>Application deconstruction and launch</a:t>
            </a:r>
          </a:p>
          <a:p>
            <a:r>
              <a:rPr lang="en-GB" dirty="0"/>
              <a:t>Adding UI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2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Prerequisites for iOS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 with </a:t>
            </a:r>
            <a:r>
              <a:rPr lang="en-GB" dirty="0" err="1" smtClean="0"/>
              <a:t>MacOSX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iOS SDK with </a:t>
            </a:r>
            <a:r>
              <a:rPr lang="en-GB" dirty="0" err="1" smtClean="0"/>
              <a:t>Xcode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2" descr="https://farm5.staticflickr.com/4151/5189024771_aff08dffef_o_d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68" y="3075806"/>
            <a:ext cx="1384472" cy="13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41" y="1203598"/>
            <a:ext cx="1445126" cy="14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Prerequisites for iOS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Xamarin</a:t>
            </a:r>
            <a:r>
              <a:rPr lang="en-GB" dirty="0" smtClean="0"/>
              <a:t> tools </a:t>
            </a:r>
          </a:p>
          <a:p>
            <a:pPr lvl="1"/>
            <a:r>
              <a:rPr lang="en-GB" dirty="0" err="1" smtClean="0"/>
              <a:t>MacOSX</a:t>
            </a:r>
            <a:endParaRPr lang="en-GB" dirty="0" smtClean="0"/>
          </a:p>
          <a:p>
            <a:pPr lvl="2"/>
            <a:r>
              <a:rPr lang="en-GB" dirty="0" err="1" smtClean="0"/>
              <a:t>Xamarin.Studio</a:t>
            </a:r>
            <a:endParaRPr lang="en-GB" dirty="0" smtClean="0"/>
          </a:p>
          <a:p>
            <a:pPr lvl="2"/>
            <a:r>
              <a:rPr lang="en-GB" dirty="0" err="1" smtClean="0"/>
              <a:t>Xamarin.iOS</a:t>
            </a:r>
            <a:endParaRPr lang="en-GB" dirty="0" smtClean="0"/>
          </a:p>
          <a:p>
            <a:pPr lvl="1"/>
            <a:r>
              <a:rPr lang="en-GB" dirty="0" smtClean="0"/>
              <a:t>Windows</a:t>
            </a:r>
          </a:p>
          <a:p>
            <a:pPr lvl="2"/>
            <a:r>
              <a:rPr lang="en-GB" dirty="0" smtClean="0"/>
              <a:t>Visual Studio </a:t>
            </a:r>
          </a:p>
          <a:p>
            <a:pPr lvl="2"/>
            <a:r>
              <a:rPr lang="en-GB" dirty="0" err="1" smtClean="0"/>
              <a:t>Xamarin.iOS</a:t>
            </a:r>
            <a:endParaRPr lang="en-GB" dirty="0" smtClean="0"/>
          </a:p>
          <a:p>
            <a:pPr lvl="2"/>
            <a:r>
              <a:rPr lang="en-GB" dirty="0" err="1" smtClean="0"/>
              <a:t>Xamarin</a:t>
            </a:r>
            <a:r>
              <a:rPr lang="en-GB" dirty="0" smtClean="0"/>
              <a:t> Build Host on Mac</a:t>
            </a:r>
          </a:p>
          <a:p>
            <a:pPr lvl="2"/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37" y="1635646"/>
            <a:ext cx="1981474" cy="19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-Components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Compile time components</a:t>
            </a:r>
          </a:p>
          <a:p>
            <a:pPr lvl="1"/>
            <a:r>
              <a:rPr lang="en-GB" dirty="0" smtClean="0"/>
              <a:t>C# compiler for Mac (mono project)</a:t>
            </a:r>
          </a:p>
          <a:p>
            <a:pPr lvl="1"/>
            <a:r>
              <a:rPr lang="en-GB" dirty="0" smtClean="0"/>
              <a:t>Native compiler (AOT) and linker</a:t>
            </a:r>
          </a:p>
          <a:p>
            <a:pPr lvl="1"/>
            <a:r>
              <a:rPr lang="en-GB" dirty="0"/>
              <a:t>Core </a:t>
            </a:r>
            <a:r>
              <a:rPr lang="en-GB" dirty="0" err="1"/>
              <a:t>.net</a:t>
            </a:r>
            <a:r>
              <a:rPr lang="en-GB" dirty="0"/>
              <a:t> </a:t>
            </a:r>
            <a:r>
              <a:rPr lang="en-GB" dirty="0" smtClean="0"/>
              <a:t>libraries</a:t>
            </a:r>
          </a:p>
          <a:p>
            <a:pPr lvl="1"/>
            <a:r>
              <a:rPr lang="en-GB" dirty="0" smtClean="0"/>
              <a:t>Base Class Libraries BCL</a:t>
            </a:r>
          </a:p>
          <a:p>
            <a:r>
              <a:rPr lang="en-GB" dirty="0" smtClean="0"/>
              <a:t>Runtime components</a:t>
            </a:r>
          </a:p>
          <a:p>
            <a:pPr lvl="1"/>
            <a:r>
              <a:rPr lang="en-GB" dirty="0" smtClean="0"/>
              <a:t>Runtime services (GC, type checking, …)</a:t>
            </a:r>
          </a:p>
          <a:p>
            <a:pPr lvl="1"/>
            <a:r>
              <a:rPr lang="en-GB" dirty="0" smtClean="0"/>
              <a:t>Core </a:t>
            </a:r>
            <a:r>
              <a:rPr lang="en-GB" dirty="0" err="1" smtClean="0"/>
              <a:t>.net</a:t>
            </a:r>
            <a:r>
              <a:rPr lang="en-GB" dirty="0" smtClean="0"/>
              <a:t> libraries</a:t>
            </a:r>
          </a:p>
          <a:p>
            <a:pPr lvl="2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6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- 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IDE</a:t>
            </a:r>
          </a:p>
          <a:p>
            <a:pPr lvl="1"/>
            <a:r>
              <a:rPr lang="en-GB" dirty="0" smtClean="0"/>
              <a:t>Mac OSX </a:t>
            </a:r>
          </a:p>
          <a:p>
            <a:pPr lvl="2"/>
            <a:r>
              <a:rPr lang="en-GB" dirty="0" err="1" smtClean="0"/>
              <a:t>Xamarin.Studio</a:t>
            </a:r>
            <a:endParaRPr lang="en-GB" dirty="0" smtClean="0"/>
          </a:p>
          <a:p>
            <a:pPr lvl="2"/>
            <a:r>
              <a:rPr lang="en-GB" dirty="0" err="1" smtClean="0"/>
              <a:t>Xcode</a:t>
            </a:r>
            <a:endParaRPr lang="en-GB" dirty="0" smtClean="0"/>
          </a:p>
          <a:p>
            <a:pPr lvl="1"/>
            <a:r>
              <a:rPr lang="en-GB" dirty="0" smtClean="0"/>
              <a:t>Windows</a:t>
            </a:r>
          </a:p>
          <a:p>
            <a:pPr lvl="2"/>
            <a:r>
              <a:rPr lang="en-GB" dirty="0" smtClean="0"/>
              <a:t>Visual Studio</a:t>
            </a:r>
          </a:p>
          <a:p>
            <a:r>
              <a:rPr lang="en-GB" dirty="0" err="1" smtClean="0"/>
              <a:t>Xamarin.Studio</a:t>
            </a:r>
            <a:r>
              <a:rPr lang="en-GB" dirty="0" smtClean="0"/>
              <a:t> is IDE </a:t>
            </a:r>
            <a:r>
              <a:rPr lang="en-GB" dirty="0" err="1" smtClean="0"/>
              <a:t>AddIn</a:t>
            </a:r>
            <a:r>
              <a:rPr lang="en-GB" dirty="0" smtClean="0"/>
              <a:t>/Extension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0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4 -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Work 4 - ppt template" id="{900BDD22-A2E9-4573-BF1C-209868797461}" vid="{5D20BBFB-D26A-4D12-8D22-34FF6ACE87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4 - ppt template</Template>
  <TotalTime>1028</TotalTime>
  <Words>450</Words>
  <Application>Microsoft Office PowerPoint</Application>
  <PresentationFormat>On-screen Show (16:9)</PresentationFormat>
  <Paragraphs>208</Paragraphs>
  <Slides>29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NetWork 4 - ppt template</vt:lpstr>
      <vt:lpstr>PowerPoint Presentation</vt:lpstr>
      <vt:lpstr>PowerPoint Presentation</vt:lpstr>
      <vt:lpstr>PowerPoint Presentation</vt:lpstr>
      <vt:lpstr>PowerPoint Presentation</vt:lpstr>
      <vt:lpstr>Objectives</vt:lpstr>
      <vt:lpstr>Prerequisites for iOS development</vt:lpstr>
      <vt:lpstr>Prerequisites for iOS development</vt:lpstr>
      <vt:lpstr>Xamarin.iOS -Components</vt:lpstr>
      <vt:lpstr>Xamarin.iOS - IDE</vt:lpstr>
      <vt:lpstr>Xamarin.iOS - Templates</vt:lpstr>
      <vt:lpstr>Xamarin.iOS – Project Creation</vt:lpstr>
      <vt:lpstr>Xamarin.iOS – App Launching</vt:lpstr>
      <vt:lpstr>Xamarin.iOS – App Structure 1</vt:lpstr>
      <vt:lpstr>Xamarin.iOS – App Structure 2</vt:lpstr>
      <vt:lpstr>Xamarin.iOS – App Structure 3</vt:lpstr>
      <vt:lpstr>Xamarin.iOS – App Structure 4</vt:lpstr>
      <vt:lpstr>Xamarin.iOS – App Structure 5</vt:lpstr>
      <vt:lpstr>Xamarin.iOS – User Interface 1</vt:lpstr>
      <vt:lpstr>Xamarin.iOS – User Interface 2</vt:lpstr>
      <vt:lpstr>Xamarin.iOS – User Interface 3</vt:lpstr>
      <vt:lpstr>Xamarin.iOS – User Interface 4</vt:lpstr>
      <vt:lpstr>Xamarin.iOS – User Interface 5</vt:lpstr>
      <vt:lpstr>Xamarin.iOS – User Interface 6</vt:lpstr>
      <vt:lpstr>Xamarin.iOS – User Interface 7</vt:lpstr>
      <vt:lpstr>Xamarin.iOS – User Interface 8</vt:lpstr>
      <vt:lpstr>Xamarin.iOS</vt:lpstr>
      <vt:lpstr>PowerPoint Presentation</vt:lpstr>
      <vt:lpstr>PowerPoint Presentation</vt:lpstr>
      <vt:lpstr>Xamarin.iOS –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elena.kovacevic</dc:creator>
  <cp:lastModifiedBy>moljac</cp:lastModifiedBy>
  <cp:revision>55</cp:revision>
  <dcterms:created xsi:type="dcterms:W3CDTF">2014-04-01T12:57:17Z</dcterms:created>
  <dcterms:modified xsi:type="dcterms:W3CDTF">2016-04-17T20:18:35Z</dcterms:modified>
</cp:coreProperties>
</file>