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64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sr-Latn-R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1C"/>
    <a:srgbClr val="567FBA"/>
    <a:srgbClr val="6DBE46"/>
    <a:srgbClr val="29ADE4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94660"/>
  </p:normalViewPr>
  <p:slideViewPr>
    <p:cSldViewPr snapToGrid="0">
      <p:cViewPr>
        <p:scale>
          <a:sx n="122" d="100"/>
          <a:sy n="122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itbizcrunch.com/" TargetMode="External"/><Relationship Id="rId18" Type="http://schemas.openxmlformats.org/officeDocument/2006/relationships/image" Target="../media/image20.png"/><Relationship Id="rId26" Type="http://schemas.openxmlformats.org/officeDocument/2006/relationships/hyperlink" Target="http://www.vecernji.hr/tema/iq+magazin/" TargetMode="External"/><Relationship Id="rId39" Type="http://schemas.openxmlformats.org/officeDocument/2006/relationships/hyperlink" Target="http://www.euroherc.hr/" TargetMode="External"/><Relationship Id="rId21" Type="http://schemas.openxmlformats.org/officeDocument/2006/relationships/hyperlink" Target="http://www.vidi.hr/" TargetMode="Externa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hyperlink" Target="http://www.hotelantunovic.com/" TargetMode="External"/><Relationship Id="rId50" Type="http://schemas.openxmlformats.org/officeDocument/2006/relationships/image" Target="../media/image37.png"/><Relationship Id="rId55" Type="http://schemas.openxmlformats.org/officeDocument/2006/relationships/hyperlink" Target="http://www.span.hr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hyperlink" Target="http://www.novimilenij.eu/" TargetMode="External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image" Target="../media/image31.jpeg"/><Relationship Id="rId46" Type="http://schemas.openxmlformats.org/officeDocument/2006/relationships/image" Target="../media/image35.jpe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41" Type="http://schemas.openxmlformats.org/officeDocument/2006/relationships/hyperlink" Target="http://www.fina.hr/" TargetMode="External"/><Relationship Id="rId54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hyperlink" Target="http://www.ictbusiness.info/" TargetMode="External"/><Relationship Id="rId24" Type="http://schemas.openxmlformats.org/officeDocument/2006/relationships/image" Target="../media/image23.png"/><Relationship Id="rId32" Type="http://schemas.openxmlformats.org/officeDocument/2006/relationships/hyperlink" Target="http://europe.ineta.org/" TargetMode="External"/><Relationship Id="rId37" Type="http://schemas.openxmlformats.org/officeDocument/2006/relationships/hyperlink" Target="http://www.croz.net/" TargetMode="External"/><Relationship Id="rId40" Type="http://schemas.openxmlformats.org/officeDocument/2006/relationships/image" Target="../media/image32.png"/><Relationship Id="rId45" Type="http://schemas.openxmlformats.org/officeDocument/2006/relationships/hyperlink" Target="http://www.autowill.hr/" TargetMode="External"/><Relationship Id="rId53" Type="http://schemas.openxmlformats.org/officeDocument/2006/relationships/hyperlink" Target="http://www.maras.hr/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://www.mobil.hr/" TargetMode="External"/><Relationship Id="rId23" Type="http://schemas.openxmlformats.org/officeDocument/2006/relationships/hyperlink" Target="http://www.cropc.net/" TargetMode="External"/><Relationship Id="rId28" Type="http://schemas.openxmlformats.org/officeDocument/2006/relationships/hyperlink" Target="http://www.hgk.hr/category/udruzenja/udruzenje-za-informacijske-tehnologije" TargetMode="External"/><Relationship Id="rId36" Type="http://schemas.openxmlformats.org/officeDocument/2006/relationships/image" Target="../media/image30.png"/><Relationship Id="rId49" Type="http://schemas.openxmlformats.org/officeDocument/2006/relationships/hyperlink" Target="http://www.algebra.hr/" TargetMode="External"/><Relationship Id="rId57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hyperlink" Target="http://www.racunalo.com/" TargetMode="External"/><Relationship Id="rId31" Type="http://schemas.openxmlformats.org/officeDocument/2006/relationships/image" Target="../media/image27.jpeg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25.png"/><Relationship Id="rId30" Type="http://schemas.openxmlformats.org/officeDocument/2006/relationships/hyperlink" Target="http://www.raza-tpz.hr/" TargetMode="External"/><Relationship Id="rId35" Type="http://schemas.openxmlformats.org/officeDocument/2006/relationships/hyperlink" Target="http://www.avalon.hr/" TargetMode="External"/><Relationship Id="rId43" Type="http://schemas.openxmlformats.org/officeDocument/2006/relationships/hyperlink" Target="http://www.microsoft.com/croatia" TargetMode="External"/><Relationship Id="rId48" Type="http://schemas.openxmlformats.org/officeDocument/2006/relationships/image" Target="../media/image36.jpeg"/><Relationship Id="rId56" Type="http://schemas.openxmlformats.org/officeDocument/2006/relationships/image" Target="../media/image40.gif"/><Relationship Id="rId8" Type="http://schemas.openxmlformats.org/officeDocument/2006/relationships/image" Target="../media/image14.jpeg"/><Relationship Id="rId51" Type="http://schemas.openxmlformats.org/officeDocument/2006/relationships/hyperlink" Target="http://www.racunarstvo.hr/" TargetMode="External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13" y="379413"/>
            <a:ext cx="8302625" cy="2779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3294063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82950" y="3294063"/>
            <a:ext cx="2660650" cy="1533525"/>
          </a:xfrm>
          <a:prstGeom prst="rect">
            <a:avLst/>
          </a:prstGeom>
          <a:solidFill>
            <a:srgbClr val="567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Trebuchet MS" panose="020B0603020202020204" pitchFamily="34" charset="0"/>
              </a:rPr>
              <a:t>Zagreb,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 smtClean="0">
                <a:latin typeface="Trebuchet MS" panose="020B0603020202020204" pitchFamily="34" charset="0"/>
              </a:rPr>
              <a:t>24.09.2015.</a:t>
            </a:r>
            <a:endParaRPr lang="hr-HR" dirty="0">
              <a:latin typeface="Trebuchet MS" panose="020B0603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Trebuchet MS" panose="020B0603020202020204" pitchFamily="34" charset="0"/>
              </a:rPr>
              <a:t>Hotel Antunović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60938"/>
            <a:ext cx="1266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4956175"/>
            <a:ext cx="1252537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278188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8313" y="4965700"/>
            <a:ext cx="2655887" cy="15335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6108700" y="4956175"/>
            <a:ext cx="2662238" cy="1533525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294063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609600"/>
            <a:ext cx="71342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5211763"/>
            <a:ext cx="1411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10736"/>
          <a:stretch/>
        </p:blipFill>
        <p:spPr>
          <a:xfrm>
            <a:off x="6372270" y="5458120"/>
            <a:ext cx="2137492" cy="5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2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575" y="379413"/>
            <a:ext cx="8301038" cy="1603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409575" y="3749675"/>
            <a:ext cx="2660650" cy="1016000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solidFill>
                  <a:schemeClr val="tx1"/>
                </a:solidFill>
                <a:latin typeface="Trebuchet MS" panose="020B0603020202020204" pitchFamily="34" charset="0"/>
              </a:rPr>
              <a:t>Zagreb,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24.09.2015.</a:t>
            </a:r>
            <a:endParaRPr lang="hr-HR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870450"/>
            <a:ext cx="127158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71688"/>
            <a:ext cx="1270800" cy="15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71688"/>
            <a:ext cx="1270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870449"/>
            <a:ext cx="1271587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74663"/>
            <a:ext cx="4605338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247221" y="2265828"/>
            <a:ext cx="5463392" cy="2133452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45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84" y="796842"/>
            <a:ext cx="852515" cy="60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25" y="1720527"/>
            <a:ext cx="1365993" cy="27440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53568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50107" y="120540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Rectangle 16"/>
          <p:cNvSpPr/>
          <p:nvPr userDrawn="1"/>
        </p:nvSpPr>
        <p:spPr>
          <a:xfrm>
            <a:off x="205410" y="202635"/>
            <a:ext cx="244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GENERALNI</a:t>
            </a:r>
            <a:r>
              <a:rPr lang="hr-HR" sz="16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SPONZOR</a:t>
            </a:r>
            <a:endParaRPr lang="hr-H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3" y="726369"/>
            <a:ext cx="1410816" cy="14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/>
          </p:cNvSpPr>
          <p:nvPr userDrawn="1"/>
        </p:nvSpPr>
        <p:spPr>
          <a:xfrm>
            <a:off x="2900313" y="202635"/>
            <a:ext cx="2448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GENERALNI</a:t>
            </a:r>
            <a:r>
              <a:rPr lang="hr-HR" sz="105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MEDIJSKI SPONZOR</a:t>
            </a:r>
            <a:endParaRPr lang="hr-HR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ve&amp;ccaron;ernji lis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00" y="1049359"/>
            <a:ext cx="2499425" cy="5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1160451" y="2310772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GLAVNI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SPONZORI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05410" y="4625281"/>
            <a:ext cx="8684589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MEDIJSKI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PARNTERI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info ko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51" y="2674789"/>
            <a:ext cx="900000" cy="6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obilityday.com/Content/MobilityDay2015/Uploads/T%20HT%20logo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44" y="2696983"/>
            <a:ext cx="900000" cy="5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ea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38" y="2727734"/>
            <a:ext cx="936000" cy="5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>
            <a:spLocks/>
          </p:cNvSpPr>
          <p:nvPr userDrawn="1"/>
        </p:nvSpPr>
        <p:spPr>
          <a:xfrm>
            <a:off x="5708188" y="202635"/>
            <a:ext cx="1688292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ON-LINE</a:t>
            </a:r>
            <a:r>
              <a:rPr lang="hr-HR" sz="105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PARTNER</a:t>
            </a:r>
            <a:endParaRPr lang="hr-HR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6" name="Picture 12" descr="tportal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45" y="1049359"/>
            <a:ext cx="1710223" cy="4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CT Business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" y="5034906"/>
            <a:ext cx="6667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obilityday.com/Content/MobilityDay2015/Uploads/IT%20Biz%20Crunch.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77" y="4986925"/>
            <a:ext cx="567431" cy="3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nfotrend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54" y="5011093"/>
            <a:ext cx="8096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bil.hr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25" y="4915843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mobilityday.com/Content/MobilityDay2015/Uploads/Novi%20milenij%20logo.png">
            <a:hlinkClick r:id="rId19"/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1" y="5050675"/>
            <a:ext cx="1025352" cy="2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cunalo.com">
            <a:hlinkClick r:id="rId21"/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19" y="5115868"/>
            <a:ext cx="11430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vidi.hr">
            <a:hlinkClick r:id="rId23"/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5" y="5030143"/>
            <a:ext cx="8572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mobilityday.com/Content/MobilityDay2014/Uploads/croPC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60" y="5044431"/>
            <a:ext cx="1095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q magazine">
            <a:hlinkClick r:id="rId26"/>
          </p:cNvPr>
          <p:cNvPicPr>
            <a:picLocks noChangeAspect="1" noChangeArrowheads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5" y="5039668"/>
            <a:ext cx="2857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gk-it">
            <a:hlinkClick r:id="rId28"/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44" y="2815292"/>
            <a:ext cx="1260000" cy="3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aza">
            <a:hlinkClick r:id="rId30"/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01" y="2711383"/>
            <a:ext cx="432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eta">
            <a:hlinkClick r:id="rId32"/>
          </p:cNvPr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32" y="2691583"/>
            <a:ext cx="828000" cy="5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 userDrawn="1"/>
        </p:nvSpPr>
        <p:spPr>
          <a:xfrm>
            <a:off x="5152392" y="2321360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POKROVITELJI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3712369" y="5655806"/>
            <a:ext cx="1661656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DIGITALNI P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ARNER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2" name="Picture 28" descr="http://mobilityday.com/Content/MobilityDay2015/Uploads/AKCIJA_RED.png"/>
          <p:cNvPicPr>
            <a:picLocks noChangeAspect="1" noChangeArrowheads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70" y="6086111"/>
            <a:ext cx="10096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 userDrawn="1"/>
        </p:nvSpPr>
        <p:spPr>
          <a:xfrm>
            <a:off x="207398" y="3692211"/>
            <a:ext cx="8684589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SPONZORI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5" name="Picture 31" descr="avalon logo">
            <a:hlinkClick r:id="rId35"/>
          </p:cNvPr>
          <p:cNvPicPr>
            <a:picLocks noChangeAspect="1" noChangeArrowheads="1"/>
          </p:cNvPicPr>
          <p:nvPr userDrawn="1"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10" b="4624"/>
          <a:stretch/>
        </p:blipFill>
        <p:spPr bwMode="auto">
          <a:xfrm>
            <a:off x="1500320" y="4146327"/>
            <a:ext cx="921110" cy="2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mobilityday.com/Content/MobilityDay2015/Uploads/CROZ.JPG">
            <a:hlinkClick r:id="rId37"/>
          </p:cNvPr>
          <p:cNvPicPr>
            <a:picLocks noChangeAspect="1" noChangeArrowheads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54" y="3998136"/>
            <a:ext cx="92983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Euroherc">
            <a:hlinkClick r:id="rId39"/>
          </p:cNvPr>
          <p:cNvPicPr>
            <a:picLocks noChangeAspect="1" noChangeArrowheads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16" y="4090757"/>
            <a:ext cx="1320603" cy="3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ina">
            <a:hlinkClick r:id="rId41"/>
          </p:cNvPr>
          <p:cNvPicPr>
            <a:picLocks noChangeAspect="1" noChangeArrowheads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43" y="4155354"/>
            <a:ext cx="1146955" cy="2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Microsoft">
            <a:hlinkClick r:id="rId43"/>
          </p:cNvPr>
          <p:cNvPicPr>
            <a:picLocks noChangeAspect="1" noChangeArrowheads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22" y="4046270"/>
            <a:ext cx="1202117" cy="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mobilityday.com/Content/MobilityDay2015/Uploads/opel%20logo%20final%20vektori-01.jpg">
            <a:hlinkClick r:id="rId45"/>
          </p:cNvPr>
          <p:cNvPicPr>
            <a:picLocks noChangeAspect="1" noChangeArrowheads="1"/>
          </p:cNvPicPr>
          <p:nvPr userDrawn="1"/>
        </p:nvPicPr>
        <p:blipFill>
          <a:blip r:embed="rId4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06" y="3904498"/>
            <a:ext cx="684642" cy="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otel antunović">
            <a:hlinkClick r:id="rId47"/>
          </p:cNvPr>
          <p:cNvPicPr>
            <a:picLocks noChangeAspect="1" noChangeArrowheads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1" y="4034083"/>
            <a:ext cx="1122585" cy="4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 userDrawn="1"/>
        </p:nvSpPr>
        <p:spPr>
          <a:xfrm>
            <a:off x="205411" y="5653831"/>
            <a:ext cx="3133924" cy="219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AKADEMSKI PARTNER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38" descr="Algebra">
            <a:hlinkClick r:id="rId49"/>
          </p:cNvPr>
          <p:cNvPicPr>
            <a:picLocks noChangeAspect="1" noChangeArrowheads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1" y="5997693"/>
            <a:ext cx="571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9" descr="Računarstvo visoka škola">
            <a:hlinkClick r:id="rId51"/>
          </p:cNvPr>
          <p:cNvPicPr>
            <a:picLocks noChangeAspect="1" noChangeArrowheads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96" y="5997693"/>
            <a:ext cx="57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 userDrawn="1"/>
        </p:nvSpPr>
        <p:spPr>
          <a:xfrm>
            <a:off x="5795445" y="5654524"/>
            <a:ext cx="3133924" cy="239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" bIns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hr-HR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PRIJATELJI</a:t>
            </a:r>
            <a:r>
              <a:rPr lang="hr-HR" sz="1200" b="1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KONFERENCIJE</a:t>
            </a:r>
            <a:endParaRPr lang="hr-H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7" name="Picture 43" descr="http://mobilityday.com/Content/MobilityDay2015/Uploads/maras_logo_cmyk.jpg">
            <a:hlinkClick r:id="rId53"/>
          </p:cNvPr>
          <p:cNvPicPr>
            <a:picLocks noChangeAspect="1" noChangeArrowheads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17" y="6210962"/>
            <a:ext cx="1199055" cy="1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pan">
            <a:hlinkClick r:id="rId55"/>
          </p:cNvPr>
          <p:cNvPicPr>
            <a:picLocks noChangeAspect="1" noChangeArrowheads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46" y="6196401"/>
            <a:ext cx="569711" cy="2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an"/>
          <p:cNvPicPr>
            <a:picLocks noChangeAspect="1" noChangeArrowheads="1"/>
          </p:cNvPicPr>
          <p:nvPr userDrawn="1"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31" y="4031473"/>
            <a:ext cx="58102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36" y="184975"/>
            <a:ext cx="8180871" cy="77863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4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843" y="184976"/>
            <a:ext cx="298800" cy="3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4" y="184975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844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25" y="299492"/>
            <a:ext cx="7873506" cy="528144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5" y="1089427"/>
            <a:ext cx="8872780" cy="53319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86" y="6490580"/>
            <a:ext cx="776529" cy="2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412" y="186217"/>
            <a:ext cx="8060701" cy="777396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87805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6217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595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07626" y="1410850"/>
            <a:ext cx="428699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hr-HR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205412" y="1410849"/>
            <a:ext cx="4226756" cy="48736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82257" y="315366"/>
            <a:ext cx="7115505" cy="528144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86" y="6490580"/>
            <a:ext cx="776529" cy="2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52588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44650"/>
            <a:ext cx="641350" cy="788988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1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730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0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52588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52588"/>
            <a:ext cx="641350" cy="781050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78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39888"/>
            <a:ext cx="638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03275"/>
            <a:ext cx="6381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73538"/>
            <a:ext cx="641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411" y="195143"/>
            <a:ext cx="1309267" cy="524191"/>
            <a:chOff x="300412" y="325768"/>
            <a:chExt cx="1279008" cy="52419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0412" y="325768"/>
              <a:ext cx="1279008" cy="524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r-H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44" y="409740"/>
              <a:ext cx="1155996" cy="32874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204788" y="2495550"/>
            <a:ext cx="1309687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336925"/>
            <a:ext cx="6429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3125" y="3336925"/>
            <a:ext cx="641350" cy="788988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873125" y="803275"/>
            <a:ext cx="641350" cy="788988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01613" y="1644650"/>
            <a:ext cx="641350" cy="798513"/>
          </a:xfrm>
          <a:prstGeom prst="rect">
            <a:avLst/>
          </a:prstGeom>
          <a:solidFill>
            <a:srgbClr val="29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201613" y="4178300"/>
            <a:ext cx="641350" cy="788988"/>
          </a:xfrm>
          <a:prstGeom prst="rect">
            <a:avLst/>
          </a:prstGeom>
          <a:solidFill>
            <a:srgbClr val="6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88913" y="5027613"/>
            <a:ext cx="1322387" cy="788987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876925"/>
            <a:ext cx="638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88913" y="5876925"/>
            <a:ext cx="641350" cy="787400"/>
          </a:xfrm>
          <a:prstGeom prst="rect">
            <a:avLst/>
          </a:prstGeom>
          <a:solidFill>
            <a:srgbClr val="56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579563" y="195263"/>
            <a:ext cx="7385050" cy="2244725"/>
          </a:xfrm>
          <a:prstGeom prst="rect">
            <a:avLst/>
          </a:prstGeom>
          <a:solidFill>
            <a:srgbClr val="FAA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r-HR" sz="2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695450" y="1495425"/>
            <a:ext cx="4476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hr-HR"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ankete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9563" y="2495550"/>
            <a:ext cx="7385050" cy="4168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465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1695693" y="5354604"/>
            <a:ext cx="7138063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20054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9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4857750"/>
            <a:ext cx="1247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4857750"/>
            <a:ext cx="12477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37" y="0"/>
            <a:ext cx="3663315" cy="104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5" y="2882695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tx2"/>
                </a:solidFill>
                <a:effectLst/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50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2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cvjetko@holisticware.net" TargetMode="External"/><Relationship Id="rId2" Type="http://schemas.openxmlformats.org/officeDocument/2006/relationships/hyperlink" Target="http://www.mobilityday.com/Agenda/Session/12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amarin.com/" TargetMode="External"/><Relationship Id="rId5" Type="http://schemas.openxmlformats.org/officeDocument/2006/relationships/hyperlink" Target="http://holisticware.net/" TargetMode="External"/><Relationship Id="rId4" Type="http://schemas.openxmlformats.org/officeDocument/2006/relationships/hyperlink" Target="mailto:Miljenko.cvjetko@xamarin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xamarin.com/insight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xamarin.com/" TargetMode="External"/><Relationship Id="rId2" Type="http://schemas.openxmlformats.org/officeDocument/2006/relationships/hyperlink" Target="https://xamarin.com/insight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ityday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1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tooltip="Kako razvijati kvalitetne mobilne aplikacje s alatima Xamarin: UITest, Test.Cloud i Insights"/>
              </a:rPr>
              <a:t>Kako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razvijati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kvalitetne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mobilne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aplikacje</a:t>
            </a:r>
            <a:r>
              <a:rPr lang="en-US" dirty="0">
                <a:hlinkClick r:id="rId2" tooltip="Kako razvijati kvalitetne mobilne aplikacje s alatima Xamarin: UITest, Test.Cloud i Insights"/>
              </a:rPr>
              <a:t> s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alatima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Xamarin</a:t>
            </a:r>
            <a:r>
              <a:rPr lang="en-US" dirty="0">
                <a:hlinkClick r:id="rId2" tooltip="Kako razvijati kvalitetne mobilne aplikacje s alatima Xamarin: UITest, Test.Cloud i Insights"/>
              </a:rPr>
              <a:t>: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UITest</a:t>
            </a:r>
            <a:r>
              <a:rPr lang="en-US" dirty="0">
                <a:hlinkClick r:id="rId2" tooltip="Kako razvijati kvalitetne mobilne aplikacje s alatima Xamarin: UITest, Test.Cloud i Insights"/>
              </a:rPr>
              <a:t>,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Test.Cloud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err="1">
                <a:hlinkClick r:id="rId2" tooltip="Kako razvijati kvalitetne mobilne aplikacje s alatima Xamarin: UITest, Test.Cloud i Insights"/>
              </a:rPr>
              <a:t>i</a:t>
            </a:r>
            <a:r>
              <a:rPr lang="en-US" dirty="0">
                <a:hlinkClick r:id="rId2" tooltip="Kako razvijati kvalitetne mobilne aplikacje s alatima Xamarin: UITest, Test.Cloud i Insights"/>
              </a:rPr>
              <a:t> </a:t>
            </a:r>
            <a:r>
              <a:rPr lang="en-US" dirty="0" smtClean="0">
                <a:hlinkClick r:id="rId2" tooltip="Kako razvijati kvalitetne mobilne aplikacje s alatima Xamarin: UITest, Test.Cloud i Insights"/>
              </a:rPr>
              <a:t>Insights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477845" y="4259385"/>
            <a:ext cx="498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Miljenko Cvjetko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Engineer on </a:t>
            </a:r>
            <a:r>
              <a:rPr lang="en-US" dirty="0" err="1" smtClean="0">
                <a:solidFill>
                  <a:schemeClr val="bg1"/>
                </a:solidFill>
              </a:rPr>
              <a:t>Xamarin</a:t>
            </a:r>
            <a:r>
              <a:rPr lang="en-US" dirty="0" smtClean="0">
                <a:solidFill>
                  <a:schemeClr val="bg1"/>
                </a:solidFill>
              </a:rPr>
              <a:t> Components Team</a:t>
            </a: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mcvjetko@holisticware.net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iljenko.cvjetko@xamarin.com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https://holisticware.net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https://xamarin.com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>
          <a:xfrm>
            <a:off x="205412" y="1410849"/>
            <a:ext cx="4226756" cy="4880536"/>
          </a:xfrm>
        </p:spPr>
        <p:txBody>
          <a:bodyPr/>
          <a:lstStyle/>
          <a:p>
            <a:r>
              <a:rPr lang="en-US" sz="2400" dirty="0" smtClean="0"/>
              <a:t>Testing part of the process</a:t>
            </a:r>
            <a:endParaRPr lang="en-US" sz="2400" dirty="0"/>
          </a:p>
          <a:p>
            <a:pPr lvl="1"/>
            <a:r>
              <a:rPr lang="en-US" sz="2000" dirty="0" smtClean="0"/>
              <a:t>Design</a:t>
            </a:r>
            <a:endParaRPr lang="en-US" sz="2000" dirty="0"/>
          </a:p>
          <a:p>
            <a:pPr lvl="1"/>
            <a:r>
              <a:rPr lang="en-US" sz="2000" dirty="0" smtClean="0"/>
              <a:t>Build</a:t>
            </a:r>
            <a:endParaRPr lang="en-US" sz="2000" dirty="0"/>
          </a:p>
          <a:p>
            <a:pPr lvl="1"/>
            <a:r>
              <a:rPr lang="en-US" sz="2000" dirty="0" smtClean="0"/>
              <a:t>Integrate</a:t>
            </a:r>
            <a:endParaRPr lang="en-US" sz="2000" dirty="0"/>
          </a:p>
          <a:p>
            <a:pPr lvl="1"/>
            <a:r>
              <a:rPr lang="en-US" sz="2000" dirty="0" smtClean="0"/>
              <a:t>Deploy</a:t>
            </a:r>
          </a:p>
          <a:p>
            <a:pPr lvl="1"/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000" dirty="0" smtClean="0"/>
              <a:t>Test Tools and Services</a:t>
            </a:r>
          </a:p>
          <a:p>
            <a:pPr lvl="1"/>
            <a:r>
              <a:rPr lang="en-US" sz="1600" dirty="0" err="1" smtClean="0"/>
              <a:t>Xamarin.UITest</a:t>
            </a:r>
            <a:endParaRPr lang="en-US" sz="1600" dirty="0" smtClean="0"/>
          </a:p>
          <a:p>
            <a:pPr lvl="1"/>
            <a:r>
              <a:rPr lang="en-US" sz="1600" dirty="0" err="1" smtClean="0"/>
              <a:t>Xamarin.Test.Cloud</a:t>
            </a:r>
            <a:endParaRPr lang="en-US" sz="1600" dirty="0" smtClean="0"/>
          </a:p>
          <a:p>
            <a:pPr lvl="1"/>
            <a:r>
              <a:rPr lang="en-US" sz="1600" dirty="0" err="1" smtClean="0"/>
              <a:t>Xamarin.Insights</a:t>
            </a:r>
            <a:endParaRPr lang="en-US" sz="1600" dirty="0"/>
          </a:p>
          <a:p>
            <a:endParaRPr lang="hr-H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Xamarin.Process.Test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65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Monitoring – Xamarin.Insights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hr-HR" dirty="0" smtClean="0">
                <a:hlinkClick r:id="rId2"/>
              </a:rPr>
              <a:t>https://xamarin.com/insights</a:t>
            </a:r>
            <a:endParaRPr lang="en-US" dirty="0" smtClean="0"/>
          </a:p>
          <a:p>
            <a:endParaRPr lang="en-US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14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>
          <a:xfrm>
            <a:off x="205412" y="1410849"/>
            <a:ext cx="4226756" cy="4880536"/>
          </a:xfrm>
        </p:spPr>
        <p:txBody>
          <a:bodyPr/>
          <a:lstStyle/>
          <a:p>
            <a:r>
              <a:rPr lang="en-US" sz="2400" dirty="0"/>
              <a:t>Monitoring and Reporting Tool</a:t>
            </a:r>
          </a:p>
          <a:p>
            <a:pPr lvl="1"/>
            <a:r>
              <a:rPr lang="en-US" sz="2000" dirty="0"/>
              <a:t>Crash and Issue reporting</a:t>
            </a:r>
          </a:p>
          <a:p>
            <a:pPr lvl="1"/>
            <a:r>
              <a:rPr lang="en-US" sz="2000" dirty="0"/>
              <a:t>Session and User Monitoring</a:t>
            </a:r>
            <a:br>
              <a:rPr lang="en-US" sz="2000" dirty="0"/>
            </a:br>
            <a:r>
              <a:rPr lang="en-US" sz="2000" dirty="0"/>
              <a:t>understanding how users are using the app</a:t>
            </a:r>
          </a:p>
          <a:p>
            <a:pPr lvl="1"/>
            <a:r>
              <a:rPr lang="en-US" sz="2000" dirty="0" err="1"/>
              <a:t>.net</a:t>
            </a:r>
            <a:r>
              <a:rPr lang="en-US" sz="2000" dirty="0"/>
              <a:t> (managed code =&gt; </a:t>
            </a:r>
            <a:r>
              <a:rPr lang="en-US" sz="2000" dirty="0" err="1"/>
              <a:t>xplat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Secure and </a:t>
            </a:r>
            <a:r>
              <a:rPr lang="en-US" sz="2000" dirty="0" smtClean="0"/>
              <a:t>Private</a:t>
            </a:r>
          </a:p>
          <a:p>
            <a:pPr lvl="1"/>
            <a:endParaRPr lang="en-US" sz="2000" dirty="0"/>
          </a:p>
          <a:p>
            <a:r>
              <a:rPr lang="hr-HR" sz="2000" dirty="0">
                <a:hlinkClick r:id="rId2"/>
              </a:rPr>
              <a:t>https://xamarin.com/insights</a:t>
            </a:r>
            <a:endParaRPr lang="en-US" sz="2000" dirty="0"/>
          </a:p>
          <a:p>
            <a:r>
              <a:rPr lang="en-US" sz="2000" dirty="0"/>
              <a:t>Portal/Dashboard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https://insights.xamarin.com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endParaRPr lang="hr-H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2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9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21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95693" y="4417018"/>
            <a:ext cx="7138063" cy="1399252"/>
          </a:xfrm>
        </p:spPr>
        <p:txBody>
          <a:bodyPr/>
          <a:lstStyle/>
          <a:p>
            <a:r>
              <a:rPr lang="hr-HR" sz="2400" dirty="0" smtClean="0"/>
              <a:t>Ankete su dostupne na:</a:t>
            </a:r>
          </a:p>
          <a:p>
            <a:pPr marL="514350" indent="-514350">
              <a:buAutoNum type="alphaLcParenR"/>
            </a:pPr>
            <a:r>
              <a:rPr lang="hr-HR" sz="2400" dirty="0" smtClean="0"/>
              <a:t>Mobilnim uređajima (Android, Apple, Windows)</a:t>
            </a:r>
          </a:p>
          <a:p>
            <a:pPr marL="514350" indent="-514350">
              <a:buAutoNum type="alphaLcParenR"/>
            </a:pPr>
            <a:r>
              <a:rPr lang="hr-HR" sz="2400" dirty="0" smtClean="0"/>
              <a:t>Web-u </a:t>
            </a:r>
            <a:r>
              <a:rPr lang="hr-HR" sz="2400" dirty="0" smtClean="0">
                <a:hlinkClick r:id="rId2"/>
              </a:rPr>
              <a:t>http://www.mobilityday.com</a:t>
            </a:r>
            <a:r>
              <a:rPr lang="hr-HR" sz="2400" dirty="0" smtClean="0"/>
              <a:t> </a:t>
            </a:r>
          </a:p>
          <a:p>
            <a:r>
              <a:rPr lang="hr-HR" sz="2400" dirty="0" smtClean="0"/>
              <a:t>PIN za pristup se nalazi na poleđini akreditacije i u vašem on-line profilu.</a:t>
            </a:r>
            <a:endParaRPr lang="hr-HR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5693" y="3048654"/>
            <a:ext cx="7138064" cy="1368363"/>
          </a:xfrm>
        </p:spPr>
        <p:txBody>
          <a:bodyPr/>
          <a:lstStyle/>
          <a:p>
            <a:r>
              <a:rPr lang="hr-HR" dirty="0" smtClean="0"/>
              <a:t>Popunite ankete i osvojite vrijedne nagrade!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66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lityDay2013-PP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bilityDay2013-PPT-Template.potx" id="{8C2CA381-0ED1-4697-9400-53B75DFF74AF}" vid="{16E62A3B-B6BD-4A90-8598-DD011436AD0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AAAF100AB6DF47A65215DFAEE63E6A" ma:contentTypeVersion="3" ma:contentTypeDescription="Create a new document." ma:contentTypeScope="" ma:versionID="cffc19251ab1ea7a5d7a1f5cb34589ec">
  <xsd:schema xmlns:xsd="http://www.w3.org/2001/XMLSchema" xmlns:xs="http://www.w3.org/2001/XMLSchema" xmlns:p="http://schemas.microsoft.com/office/2006/metadata/properties" xmlns:ns2="0bd0d587-cd8f-4f36-990a-b65a7e766e97" targetNamespace="http://schemas.microsoft.com/office/2006/metadata/properties" ma:root="true" ma:fieldsID="46579cadc1e84f344d3071da3b714b5c" ns2:_="">
    <xsd:import namespace="0bd0d587-cd8f-4f36-990a-b65a7e766e9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0d587-cd8f-4f36-990a-b65a7e766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bd0d587-cd8f-4f36-990a-b65a7e766e97">
      <UserInfo>
        <DisplayName>Brigita Prole</DisplayName>
        <AccountId>75</AccountId>
        <AccountType/>
      </UserInfo>
      <UserInfo>
        <DisplayName>Darko Jureković</DisplayName>
        <AccountId>111</AccountId>
        <AccountType/>
      </UserInfo>
      <UserInfo>
        <DisplayName>Iva Petrić</DisplayName>
        <AccountId>32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5B83C-1E66-4802-9A92-1F4884807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d0d587-cd8f-4f36-990a-b65a7e766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DFE7-8808-4D6E-A5C6-59DA948B5672}">
  <ds:schemaRefs>
    <ds:schemaRef ds:uri="0bd0d587-cd8f-4f36-990a-b65a7e766e97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DAC048-B849-4DF4-8091-C2A878C0A7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MobilityDay2013-PPT-Template</Template>
  <TotalTime>90</TotalTime>
  <Words>106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MobilityDay2013-PPT-Template</vt:lpstr>
      <vt:lpstr>PowerPoint Presentation</vt:lpstr>
      <vt:lpstr>PowerPoint Presentation</vt:lpstr>
      <vt:lpstr>Kako razvijati kvalitetne mobilne aplikacje s alatima Xamarin: UITest, Test.Cloud i Insights</vt:lpstr>
      <vt:lpstr>Xamarin.Process.Test</vt:lpstr>
      <vt:lpstr>Monitoring – Xamarin.Insights</vt:lpstr>
      <vt:lpstr>PowerPoint Presentation</vt:lpstr>
      <vt:lpstr>PowerPoint Presentation</vt:lpstr>
      <vt:lpstr>PowerPoint Presentation</vt:lpstr>
      <vt:lpstr>Popunite ankete i osvojite vrijedne nagrade!</vt:lpstr>
    </vt:vector>
  </TitlesOfParts>
  <Manager>Tomislav Bronzin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 Template</dc:subject>
  <dc:creator>Tomislav Bronzin</dc:creator>
  <cp:keywords>Mobile, Mobility, Day</cp:keywords>
  <cp:lastModifiedBy>moljac</cp:lastModifiedBy>
  <cp:revision>22</cp:revision>
  <dcterms:created xsi:type="dcterms:W3CDTF">2013-09-24T12:18:58Z</dcterms:created>
  <dcterms:modified xsi:type="dcterms:W3CDTF">2015-09-22T10:59:47Z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0x01010031AAAF100AB6DF47A65215DFAEE63E6A</vt:lpwstr>
  </property>
</Properties>
</file>