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6"/>
  </p:normalViewPr>
  <p:slideViewPr>
    <p:cSldViewPr snapToGrid="0" snapToObjects="1">
      <p:cViewPr varScale="1">
        <p:scale>
          <a:sx n="115" d="100"/>
          <a:sy n="115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D9C0B-2790-AF42-A37D-EF71F1781597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2F646C1D-F27D-7640-809F-FD4EF91A6EC4}">
      <dgm:prSet phldrT="[Text]"/>
      <dgm:spPr/>
      <dgm:t>
        <a:bodyPr/>
        <a:lstStyle/>
        <a:p>
          <a:r>
            <a:rPr lang="en-IE" b="0" i="0" dirty="0">
              <a:solidFill>
                <a:schemeClr val="bg1"/>
              </a:solidFill>
              <a:latin typeface="+mj-lt"/>
              <a:cs typeface="Calibri"/>
            </a:rPr>
            <a:t>Data </a:t>
          </a:r>
          <a:r>
            <a:rPr lang="en-IE" b="0" i="1" dirty="0">
              <a:solidFill>
                <a:schemeClr val="bg1"/>
              </a:solidFill>
              <a:latin typeface="+mj-lt"/>
              <a:cs typeface="Calibri"/>
            </a:rPr>
            <a:t>wrangling</a:t>
          </a:r>
          <a:r>
            <a:rPr lang="en-IE" b="0" i="0" dirty="0">
              <a:solidFill>
                <a:schemeClr val="bg1"/>
              </a:solidFill>
              <a:latin typeface="+mj-lt"/>
              <a:cs typeface="Calibri"/>
            </a:rPr>
            <a:t> (munging), retrieval + storage</a:t>
          </a:r>
        </a:p>
      </dgm:t>
    </dgm:pt>
    <dgm:pt modelId="{96E2688D-D4B6-F148-8F26-9BAF1ED44FF9}" type="parTrans" cxnId="{06320449-A822-0D40-83AF-A84B65853168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2F54250C-CFC2-E74B-8299-F101F8CEB43A}" type="sibTrans" cxnId="{06320449-A822-0D40-83AF-A84B65853168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038B8047-1D12-994D-AD54-E4A16D321004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IE" b="0" i="0" dirty="0">
              <a:solidFill>
                <a:schemeClr val="bg1"/>
              </a:solidFill>
              <a:latin typeface="+mj-lt"/>
              <a:cs typeface="Calibri"/>
            </a:rPr>
            <a:t>Big data</a:t>
          </a:r>
        </a:p>
      </dgm:t>
    </dgm:pt>
    <dgm:pt modelId="{344F3BF0-923B-B245-9D2E-051F6C43CBA7}" type="parTrans" cxnId="{FBB8005F-D8C7-D847-A428-005171239292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008C5CC0-2FEC-9847-8477-B7D8F7A0FDA2}" type="sibTrans" cxnId="{FBB8005F-D8C7-D847-A428-005171239292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97A3D90C-0D5A-9F46-9A8C-49232770A926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IE" b="0" i="0" dirty="0">
              <a:solidFill>
                <a:schemeClr val="bg1"/>
              </a:solidFill>
              <a:latin typeface="+mj-lt"/>
              <a:cs typeface="Calibri"/>
            </a:rPr>
            <a:t>Data mining &amp;  </a:t>
          </a:r>
          <a:r>
            <a:rPr lang="en-IE" b="0" i="1" dirty="0">
              <a:solidFill>
                <a:schemeClr val="bg1"/>
              </a:solidFill>
              <a:latin typeface="+mj-lt"/>
              <a:cs typeface="Calibri"/>
            </a:rPr>
            <a:t>machine learning</a:t>
          </a:r>
        </a:p>
      </dgm:t>
    </dgm:pt>
    <dgm:pt modelId="{16B941B4-AD90-C748-97EB-8F34BCF18FE3}" type="parTrans" cxnId="{347E7552-8035-0B4B-BF3C-ED4F38816A93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2EDD056B-0D84-BF41-8163-3C65F7A9B6CA}" type="sibTrans" cxnId="{347E7552-8035-0B4B-BF3C-ED4F38816A93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A116415E-7A28-D74E-918D-649D1B8C92F1}">
      <dgm:prSet phldrT="[Text]"/>
      <dgm:spPr>
        <a:ln>
          <a:solidFill>
            <a:schemeClr val="bg2"/>
          </a:solidFill>
        </a:ln>
      </dgm:spPr>
      <dgm:t>
        <a:bodyPr/>
        <a:lstStyle/>
        <a:p>
          <a:r>
            <a:rPr lang="en-IE" b="0" i="0" dirty="0">
              <a:solidFill>
                <a:schemeClr val="bg1"/>
              </a:solidFill>
              <a:latin typeface="+mj-lt"/>
              <a:cs typeface="Calibri"/>
            </a:rPr>
            <a:t>Statistics</a:t>
          </a:r>
        </a:p>
      </dgm:t>
    </dgm:pt>
    <dgm:pt modelId="{A8641CAE-85A4-3A49-B006-2E2530D72630}" type="parTrans" cxnId="{AC3B95B9-E8A1-E34A-89F7-DDD75CA7C305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E6EA4D79-47B9-F34A-BD21-2E35A60D43D1}" type="sibTrans" cxnId="{AC3B95B9-E8A1-E34A-89F7-DDD75CA7C305}">
      <dgm:prSet/>
      <dgm:spPr/>
      <dgm:t>
        <a:bodyPr/>
        <a:lstStyle/>
        <a:p>
          <a:endParaRPr lang="en-IE" b="0" i="0">
            <a:solidFill>
              <a:schemeClr val="bg1"/>
            </a:solidFill>
            <a:latin typeface="+mj-lt"/>
          </a:endParaRPr>
        </a:p>
      </dgm:t>
    </dgm:pt>
    <dgm:pt modelId="{9279481E-7DE4-5D41-AD03-DFE86598AB32}" type="pres">
      <dgm:prSet presAssocID="{F63D9C0B-2790-AF42-A37D-EF71F1781597}" presName="compositeShape" presStyleCnt="0">
        <dgm:presLayoutVars>
          <dgm:chMax val="7"/>
          <dgm:dir/>
          <dgm:resizeHandles val="exact"/>
        </dgm:presLayoutVars>
      </dgm:prSet>
      <dgm:spPr/>
    </dgm:pt>
    <dgm:pt modelId="{2EC127B4-178C-4F49-8D06-F5C8766084B3}" type="pres">
      <dgm:prSet presAssocID="{2F646C1D-F27D-7640-809F-FD4EF91A6EC4}" presName="circ1" presStyleLbl="vennNode1" presStyleIdx="0" presStyleCnt="4"/>
      <dgm:spPr/>
    </dgm:pt>
    <dgm:pt modelId="{FCF65249-8B14-0F4A-B1A6-A00FA34AE093}" type="pres">
      <dgm:prSet presAssocID="{2F646C1D-F27D-7640-809F-FD4EF91A6EC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3DB981-C0ED-0D42-B772-E77A1481BB0E}" type="pres">
      <dgm:prSet presAssocID="{97A3D90C-0D5A-9F46-9A8C-49232770A926}" presName="circ2" presStyleLbl="vennNode1" presStyleIdx="1" presStyleCnt="4"/>
      <dgm:spPr/>
    </dgm:pt>
    <dgm:pt modelId="{17EC0A0B-E407-D94C-8D5D-229B29CC0A8E}" type="pres">
      <dgm:prSet presAssocID="{97A3D90C-0D5A-9F46-9A8C-49232770A9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2392FA2-03FC-BF48-A01A-C5208D2A0AB3}" type="pres">
      <dgm:prSet presAssocID="{A116415E-7A28-D74E-918D-649D1B8C92F1}" presName="circ3" presStyleLbl="vennNode1" presStyleIdx="2" presStyleCnt="4"/>
      <dgm:spPr/>
    </dgm:pt>
    <dgm:pt modelId="{4C401542-EABC-2842-A706-EBC57760B101}" type="pres">
      <dgm:prSet presAssocID="{A116415E-7A28-D74E-918D-649D1B8C92F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6EDA999-F29B-3643-9639-56FB2BC34EB6}" type="pres">
      <dgm:prSet presAssocID="{038B8047-1D12-994D-AD54-E4A16D321004}" presName="circ4" presStyleLbl="vennNode1" presStyleIdx="3" presStyleCnt="4"/>
      <dgm:spPr/>
    </dgm:pt>
    <dgm:pt modelId="{3FEC2C89-D287-F540-8E2C-6898EE023E9B}" type="pres">
      <dgm:prSet presAssocID="{038B8047-1D12-994D-AD54-E4A16D32100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43870A-BAB9-493D-86ED-DDDACBCC2871}" type="presOf" srcId="{2F646C1D-F27D-7640-809F-FD4EF91A6EC4}" destId="{2EC127B4-178C-4F49-8D06-F5C8766084B3}" srcOrd="0" destOrd="0" presId="urn:microsoft.com/office/officeart/2005/8/layout/venn1"/>
    <dgm:cxn modelId="{27117F25-8FAD-4F2D-A1F7-49E4B6D453EC}" type="presOf" srcId="{A116415E-7A28-D74E-918D-649D1B8C92F1}" destId="{42392FA2-03FC-BF48-A01A-C5208D2A0AB3}" srcOrd="0" destOrd="0" presId="urn:microsoft.com/office/officeart/2005/8/layout/venn1"/>
    <dgm:cxn modelId="{20D09E33-004A-4A54-8C0B-10471B1781DB}" type="presOf" srcId="{97A3D90C-0D5A-9F46-9A8C-49232770A926}" destId="{17EC0A0B-E407-D94C-8D5D-229B29CC0A8E}" srcOrd="1" destOrd="0" presId="urn:microsoft.com/office/officeart/2005/8/layout/venn1"/>
    <dgm:cxn modelId="{06320449-A822-0D40-83AF-A84B65853168}" srcId="{F63D9C0B-2790-AF42-A37D-EF71F1781597}" destId="{2F646C1D-F27D-7640-809F-FD4EF91A6EC4}" srcOrd="0" destOrd="0" parTransId="{96E2688D-D4B6-F148-8F26-9BAF1ED44FF9}" sibTransId="{2F54250C-CFC2-E74B-8299-F101F8CEB43A}"/>
    <dgm:cxn modelId="{347E7552-8035-0B4B-BF3C-ED4F38816A93}" srcId="{F63D9C0B-2790-AF42-A37D-EF71F1781597}" destId="{97A3D90C-0D5A-9F46-9A8C-49232770A926}" srcOrd="1" destOrd="0" parTransId="{16B941B4-AD90-C748-97EB-8F34BCF18FE3}" sibTransId="{2EDD056B-0D84-BF41-8163-3C65F7A9B6CA}"/>
    <dgm:cxn modelId="{FBB8005F-D8C7-D847-A428-005171239292}" srcId="{F63D9C0B-2790-AF42-A37D-EF71F1781597}" destId="{038B8047-1D12-994D-AD54-E4A16D321004}" srcOrd="3" destOrd="0" parTransId="{344F3BF0-923B-B245-9D2E-051F6C43CBA7}" sibTransId="{008C5CC0-2FEC-9847-8477-B7D8F7A0FDA2}"/>
    <dgm:cxn modelId="{9F56EF70-38A3-4266-A564-BB64059868FC}" type="presOf" srcId="{2F646C1D-F27D-7640-809F-FD4EF91A6EC4}" destId="{FCF65249-8B14-0F4A-B1A6-A00FA34AE093}" srcOrd="1" destOrd="0" presId="urn:microsoft.com/office/officeart/2005/8/layout/venn1"/>
    <dgm:cxn modelId="{3C6B0A73-8A06-4466-B310-48686642E7E5}" type="presOf" srcId="{038B8047-1D12-994D-AD54-E4A16D321004}" destId="{56EDA999-F29B-3643-9639-56FB2BC34EB6}" srcOrd="0" destOrd="0" presId="urn:microsoft.com/office/officeart/2005/8/layout/venn1"/>
    <dgm:cxn modelId="{AC3B95B9-E8A1-E34A-89F7-DDD75CA7C305}" srcId="{F63D9C0B-2790-AF42-A37D-EF71F1781597}" destId="{A116415E-7A28-D74E-918D-649D1B8C92F1}" srcOrd="2" destOrd="0" parTransId="{A8641CAE-85A4-3A49-B006-2E2530D72630}" sibTransId="{E6EA4D79-47B9-F34A-BD21-2E35A60D43D1}"/>
    <dgm:cxn modelId="{B64035C2-0868-46F2-990C-9CE457CBA0F8}" type="presOf" srcId="{F63D9C0B-2790-AF42-A37D-EF71F1781597}" destId="{9279481E-7DE4-5D41-AD03-DFE86598AB32}" srcOrd="0" destOrd="0" presId="urn:microsoft.com/office/officeart/2005/8/layout/venn1"/>
    <dgm:cxn modelId="{B2126AE3-B5E1-4E2D-B15E-47AF7CB2AF20}" type="presOf" srcId="{A116415E-7A28-D74E-918D-649D1B8C92F1}" destId="{4C401542-EABC-2842-A706-EBC57760B101}" srcOrd="1" destOrd="0" presId="urn:microsoft.com/office/officeart/2005/8/layout/venn1"/>
    <dgm:cxn modelId="{6ACBCDEC-A093-4A6E-AFE0-D7A1F27AE456}" type="presOf" srcId="{97A3D90C-0D5A-9F46-9A8C-49232770A926}" destId="{B53DB981-C0ED-0D42-B772-E77A1481BB0E}" srcOrd="0" destOrd="0" presId="urn:microsoft.com/office/officeart/2005/8/layout/venn1"/>
    <dgm:cxn modelId="{9241DBFE-7DC7-4256-B690-F51D63F6D72F}" type="presOf" srcId="{038B8047-1D12-994D-AD54-E4A16D321004}" destId="{3FEC2C89-D287-F540-8E2C-6898EE023E9B}" srcOrd="1" destOrd="0" presId="urn:microsoft.com/office/officeart/2005/8/layout/venn1"/>
    <dgm:cxn modelId="{09F6CC95-C375-4458-9C4E-74104832EF9A}" type="presParOf" srcId="{9279481E-7DE4-5D41-AD03-DFE86598AB32}" destId="{2EC127B4-178C-4F49-8D06-F5C8766084B3}" srcOrd="0" destOrd="0" presId="urn:microsoft.com/office/officeart/2005/8/layout/venn1"/>
    <dgm:cxn modelId="{1F450DE7-7941-412F-984F-4B8C57CB02E7}" type="presParOf" srcId="{9279481E-7DE4-5D41-AD03-DFE86598AB32}" destId="{FCF65249-8B14-0F4A-B1A6-A00FA34AE093}" srcOrd="1" destOrd="0" presId="urn:microsoft.com/office/officeart/2005/8/layout/venn1"/>
    <dgm:cxn modelId="{99A3AC53-3D35-4471-9CC8-B7797EB4B15D}" type="presParOf" srcId="{9279481E-7DE4-5D41-AD03-DFE86598AB32}" destId="{B53DB981-C0ED-0D42-B772-E77A1481BB0E}" srcOrd="2" destOrd="0" presId="urn:microsoft.com/office/officeart/2005/8/layout/venn1"/>
    <dgm:cxn modelId="{223E68B8-0FD2-4ECE-92F8-AC81A251E730}" type="presParOf" srcId="{9279481E-7DE4-5D41-AD03-DFE86598AB32}" destId="{17EC0A0B-E407-D94C-8D5D-229B29CC0A8E}" srcOrd="3" destOrd="0" presId="urn:microsoft.com/office/officeart/2005/8/layout/venn1"/>
    <dgm:cxn modelId="{64F77089-7879-4B9D-A580-BFF34BD8DAFE}" type="presParOf" srcId="{9279481E-7DE4-5D41-AD03-DFE86598AB32}" destId="{42392FA2-03FC-BF48-A01A-C5208D2A0AB3}" srcOrd="4" destOrd="0" presId="urn:microsoft.com/office/officeart/2005/8/layout/venn1"/>
    <dgm:cxn modelId="{7EF7F94B-0825-4151-8C79-C36948031FEC}" type="presParOf" srcId="{9279481E-7DE4-5D41-AD03-DFE86598AB32}" destId="{4C401542-EABC-2842-A706-EBC57760B101}" srcOrd="5" destOrd="0" presId="urn:microsoft.com/office/officeart/2005/8/layout/venn1"/>
    <dgm:cxn modelId="{4E30FBD7-669C-41C6-901D-3E8A21A42B09}" type="presParOf" srcId="{9279481E-7DE4-5D41-AD03-DFE86598AB32}" destId="{56EDA999-F29B-3643-9639-56FB2BC34EB6}" srcOrd="6" destOrd="0" presId="urn:microsoft.com/office/officeart/2005/8/layout/venn1"/>
    <dgm:cxn modelId="{FBFB04BB-4D7B-46B3-829C-EA5B110CBBF8}" type="presParOf" srcId="{9279481E-7DE4-5D41-AD03-DFE86598AB32}" destId="{3FEC2C89-D287-F540-8E2C-6898EE023E9B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B425A-E7BA-B340-A758-9FCFB2D973E8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F452F1B-ECAA-8748-B407-024B2209038F}">
      <dgm:prSet/>
      <dgm:spPr/>
      <dgm:t>
        <a:bodyPr/>
        <a:lstStyle/>
        <a:p>
          <a:pPr rtl="0"/>
          <a:r>
            <a:rPr lang="en-IE" b="0" i="0" dirty="0">
              <a:latin typeface="+mj-lt"/>
              <a:cs typeface="Calibri"/>
            </a:rPr>
            <a:t>Data</a:t>
          </a:r>
        </a:p>
      </dgm:t>
    </dgm:pt>
    <dgm:pt modelId="{0444F13E-EE68-B54D-A2D6-96A9FA0DE088}" type="parTrans" cxnId="{7ADC37AD-D901-FA4A-A4CF-F271D039BF86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A0BA0238-FF51-054C-BB53-8A33323BEF59}" type="sibTrans" cxnId="{7ADC37AD-D901-FA4A-A4CF-F271D039BF86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A2D8436A-0AC6-0943-A8AE-C3EBF7A65FA1}">
      <dgm:prSet/>
      <dgm:spPr/>
      <dgm:t>
        <a:bodyPr/>
        <a:lstStyle/>
        <a:p>
          <a:pPr rtl="0"/>
          <a:r>
            <a:rPr lang="en-IE" b="0" i="0" dirty="0">
              <a:latin typeface="+mj-lt"/>
              <a:cs typeface="Calibri"/>
            </a:rPr>
            <a:t>Models</a:t>
          </a:r>
        </a:p>
      </dgm:t>
    </dgm:pt>
    <dgm:pt modelId="{ED8EB553-4391-324F-9D75-18961E9A545D}" type="parTrans" cxnId="{23D0ABAF-A624-9C43-80CD-2BDBEFD15E26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CCD08199-09DF-6A40-AD12-A06944D4EF79}" type="sibTrans" cxnId="{23D0ABAF-A624-9C43-80CD-2BDBEFD15E26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6779D950-6770-AC47-994C-A038B00B5875}">
      <dgm:prSet/>
      <dgm:spPr/>
      <dgm:t>
        <a:bodyPr/>
        <a:lstStyle/>
        <a:p>
          <a:pPr rtl="0"/>
          <a:r>
            <a:rPr lang="en-IE" b="0" i="0" dirty="0">
              <a:latin typeface="+mj-lt"/>
              <a:cs typeface="Calibri"/>
            </a:rPr>
            <a:t>Business problem</a:t>
          </a:r>
        </a:p>
      </dgm:t>
    </dgm:pt>
    <dgm:pt modelId="{74C92970-C87C-3B4E-AB3A-A04A0892161C}" type="parTrans" cxnId="{2E4A9AFB-949F-1647-879C-BB495E8E2582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B91F5720-1D3B-3B42-9859-A2C1BD52764F}" type="sibTrans" cxnId="{2E4A9AFB-949F-1647-879C-BB495E8E2582}">
      <dgm:prSet/>
      <dgm:spPr/>
      <dgm:t>
        <a:bodyPr/>
        <a:lstStyle/>
        <a:p>
          <a:endParaRPr lang="en-IE" b="0" i="0">
            <a:latin typeface="+mj-lt"/>
            <a:cs typeface="Calibri"/>
          </a:endParaRPr>
        </a:p>
      </dgm:t>
    </dgm:pt>
    <dgm:pt modelId="{A966F625-4C2F-F641-A1FA-1A71FE023F86}" type="pres">
      <dgm:prSet presAssocID="{B3CB425A-E7BA-B340-A758-9FCFB2D973E8}" presName="compositeShape" presStyleCnt="0">
        <dgm:presLayoutVars>
          <dgm:chMax val="7"/>
          <dgm:dir/>
          <dgm:resizeHandles val="exact"/>
        </dgm:presLayoutVars>
      </dgm:prSet>
      <dgm:spPr/>
    </dgm:pt>
    <dgm:pt modelId="{1DC148BE-6B34-B542-ADF0-6AAF3DFFE37E}" type="pres">
      <dgm:prSet presAssocID="{B3CB425A-E7BA-B340-A758-9FCFB2D973E8}" presName="wedge1" presStyleLbl="node1" presStyleIdx="0" presStyleCnt="3"/>
      <dgm:spPr/>
    </dgm:pt>
    <dgm:pt modelId="{0629688F-E739-F94E-92C8-F86B0269E051}" type="pres">
      <dgm:prSet presAssocID="{B3CB425A-E7BA-B340-A758-9FCFB2D973E8}" presName="dummy1a" presStyleCnt="0"/>
      <dgm:spPr/>
    </dgm:pt>
    <dgm:pt modelId="{0B97EA76-C891-514E-97C3-8CA771662159}" type="pres">
      <dgm:prSet presAssocID="{B3CB425A-E7BA-B340-A758-9FCFB2D973E8}" presName="dummy1b" presStyleCnt="0"/>
      <dgm:spPr/>
    </dgm:pt>
    <dgm:pt modelId="{770424D7-A7F6-364D-AA66-3E01B898901B}" type="pres">
      <dgm:prSet presAssocID="{B3CB425A-E7BA-B340-A758-9FCFB2D97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6A78F9C-70F0-6744-971C-53E9931CCBB5}" type="pres">
      <dgm:prSet presAssocID="{B3CB425A-E7BA-B340-A758-9FCFB2D973E8}" presName="wedge2" presStyleLbl="node1" presStyleIdx="1" presStyleCnt="3"/>
      <dgm:spPr/>
    </dgm:pt>
    <dgm:pt modelId="{E281C6C6-9375-0C4A-997B-B806E4E7E6DF}" type="pres">
      <dgm:prSet presAssocID="{B3CB425A-E7BA-B340-A758-9FCFB2D973E8}" presName="dummy2a" presStyleCnt="0"/>
      <dgm:spPr/>
    </dgm:pt>
    <dgm:pt modelId="{A4FE9918-FD1D-8343-8657-F91682FB70B2}" type="pres">
      <dgm:prSet presAssocID="{B3CB425A-E7BA-B340-A758-9FCFB2D973E8}" presName="dummy2b" presStyleCnt="0"/>
      <dgm:spPr/>
    </dgm:pt>
    <dgm:pt modelId="{323D8141-3976-A942-BCE6-1AA40B460FB5}" type="pres">
      <dgm:prSet presAssocID="{B3CB425A-E7BA-B340-A758-9FCFB2D97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5ADFF2-2379-1B4D-9367-1283F484BCB2}" type="pres">
      <dgm:prSet presAssocID="{B3CB425A-E7BA-B340-A758-9FCFB2D973E8}" presName="wedge3" presStyleLbl="node1" presStyleIdx="2" presStyleCnt="3"/>
      <dgm:spPr/>
    </dgm:pt>
    <dgm:pt modelId="{E7044668-772A-844A-B666-501D3E1694CC}" type="pres">
      <dgm:prSet presAssocID="{B3CB425A-E7BA-B340-A758-9FCFB2D973E8}" presName="dummy3a" presStyleCnt="0"/>
      <dgm:spPr/>
    </dgm:pt>
    <dgm:pt modelId="{2FB26F66-77ED-D04A-AE10-38B24469163F}" type="pres">
      <dgm:prSet presAssocID="{B3CB425A-E7BA-B340-A758-9FCFB2D973E8}" presName="dummy3b" presStyleCnt="0"/>
      <dgm:spPr/>
    </dgm:pt>
    <dgm:pt modelId="{BFB17DCB-6406-A14B-9189-F31E6D4C0DA3}" type="pres">
      <dgm:prSet presAssocID="{B3CB425A-E7BA-B340-A758-9FCFB2D97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A53D7E3-9D23-9F4B-B39E-0AC6C27E5DFE}" type="pres">
      <dgm:prSet presAssocID="{A0BA0238-FF51-054C-BB53-8A33323BEF59}" presName="arrowWedge1" presStyleLbl="fgSibTrans2D1" presStyleIdx="0" presStyleCnt="3"/>
      <dgm:spPr/>
    </dgm:pt>
    <dgm:pt modelId="{37A3FF25-FB26-5340-B8C2-A47DC8360753}" type="pres">
      <dgm:prSet presAssocID="{CCD08199-09DF-6A40-AD12-A06944D4EF79}" presName="arrowWedge2" presStyleLbl="fgSibTrans2D1" presStyleIdx="1" presStyleCnt="3"/>
      <dgm:spPr/>
    </dgm:pt>
    <dgm:pt modelId="{99FDD828-B0E8-EE42-8ED1-167ABBECC573}" type="pres">
      <dgm:prSet presAssocID="{B91F5720-1D3B-3B42-9859-A2C1BD52764F}" presName="arrowWedge3" presStyleLbl="fgSibTrans2D1" presStyleIdx="2" presStyleCnt="3"/>
      <dgm:spPr/>
    </dgm:pt>
  </dgm:ptLst>
  <dgm:cxnLst>
    <dgm:cxn modelId="{8FAE721E-D942-45F8-B7D4-6AD3D742EDB1}" type="presOf" srcId="{A2D8436A-0AC6-0943-A8AE-C3EBF7A65FA1}" destId="{26A78F9C-70F0-6744-971C-53E9931CCBB5}" srcOrd="0" destOrd="0" presId="urn:microsoft.com/office/officeart/2005/8/layout/cycle8"/>
    <dgm:cxn modelId="{4146B672-DF2E-4E83-BF86-F52AFB026F41}" type="presOf" srcId="{6779D950-6770-AC47-994C-A038B00B5875}" destId="{D75ADFF2-2379-1B4D-9367-1283F484BCB2}" srcOrd="0" destOrd="0" presId="urn:microsoft.com/office/officeart/2005/8/layout/cycle8"/>
    <dgm:cxn modelId="{A2307493-13AF-4533-A81A-015EFE65C24D}" type="presOf" srcId="{6779D950-6770-AC47-994C-A038B00B5875}" destId="{BFB17DCB-6406-A14B-9189-F31E6D4C0DA3}" srcOrd="1" destOrd="0" presId="urn:microsoft.com/office/officeart/2005/8/layout/cycle8"/>
    <dgm:cxn modelId="{F721AFA6-9F96-4703-B7C1-E016AEFA12AB}" type="presOf" srcId="{AF452F1B-ECAA-8748-B407-024B2209038F}" destId="{770424D7-A7F6-364D-AA66-3E01B898901B}" srcOrd="1" destOrd="0" presId="urn:microsoft.com/office/officeart/2005/8/layout/cycle8"/>
    <dgm:cxn modelId="{7ADC37AD-D901-FA4A-A4CF-F271D039BF86}" srcId="{B3CB425A-E7BA-B340-A758-9FCFB2D973E8}" destId="{AF452F1B-ECAA-8748-B407-024B2209038F}" srcOrd="0" destOrd="0" parTransId="{0444F13E-EE68-B54D-A2D6-96A9FA0DE088}" sibTransId="{A0BA0238-FF51-054C-BB53-8A33323BEF59}"/>
    <dgm:cxn modelId="{23D0ABAF-A624-9C43-80CD-2BDBEFD15E26}" srcId="{B3CB425A-E7BA-B340-A758-9FCFB2D973E8}" destId="{A2D8436A-0AC6-0943-A8AE-C3EBF7A65FA1}" srcOrd="1" destOrd="0" parTransId="{ED8EB553-4391-324F-9D75-18961E9A545D}" sibTransId="{CCD08199-09DF-6A40-AD12-A06944D4EF79}"/>
    <dgm:cxn modelId="{3F56EBE6-CF8C-404E-828B-F740BB75C3BB}" type="presOf" srcId="{AF452F1B-ECAA-8748-B407-024B2209038F}" destId="{1DC148BE-6B34-B542-ADF0-6AAF3DFFE37E}" srcOrd="0" destOrd="0" presId="urn:microsoft.com/office/officeart/2005/8/layout/cycle8"/>
    <dgm:cxn modelId="{6A8AF8ED-6766-4FEB-BF3A-D3098E40640F}" type="presOf" srcId="{A2D8436A-0AC6-0943-A8AE-C3EBF7A65FA1}" destId="{323D8141-3976-A942-BCE6-1AA40B460FB5}" srcOrd="1" destOrd="0" presId="urn:microsoft.com/office/officeart/2005/8/layout/cycle8"/>
    <dgm:cxn modelId="{E356E4F5-AF55-49C1-BBF7-D4C63B63C24E}" type="presOf" srcId="{B3CB425A-E7BA-B340-A758-9FCFB2D973E8}" destId="{A966F625-4C2F-F641-A1FA-1A71FE023F86}" srcOrd="0" destOrd="0" presId="urn:microsoft.com/office/officeart/2005/8/layout/cycle8"/>
    <dgm:cxn modelId="{2E4A9AFB-949F-1647-879C-BB495E8E2582}" srcId="{B3CB425A-E7BA-B340-A758-9FCFB2D973E8}" destId="{6779D950-6770-AC47-994C-A038B00B5875}" srcOrd="2" destOrd="0" parTransId="{74C92970-C87C-3B4E-AB3A-A04A0892161C}" sibTransId="{B91F5720-1D3B-3B42-9859-A2C1BD52764F}"/>
    <dgm:cxn modelId="{75421A8D-A7A2-4408-B2B6-F34992DE07A7}" type="presParOf" srcId="{A966F625-4C2F-F641-A1FA-1A71FE023F86}" destId="{1DC148BE-6B34-B542-ADF0-6AAF3DFFE37E}" srcOrd="0" destOrd="0" presId="urn:microsoft.com/office/officeart/2005/8/layout/cycle8"/>
    <dgm:cxn modelId="{55548FAB-DC6C-43F7-BF7F-2C66EB1CDC14}" type="presParOf" srcId="{A966F625-4C2F-F641-A1FA-1A71FE023F86}" destId="{0629688F-E739-F94E-92C8-F86B0269E051}" srcOrd="1" destOrd="0" presId="urn:microsoft.com/office/officeart/2005/8/layout/cycle8"/>
    <dgm:cxn modelId="{E7FEB2BB-D3E4-4EB3-9A14-687B3ADFD871}" type="presParOf" srcId="{A966F625-4C2F-F641-A1FA-1A71FE023F86}" destId="{0B97EA76-C891-514E-97C3-8CA771662159}" srcOrd="2" destOrd="0" presId="urn:microsoft.com/office/officeart/2005/8/layout/cycle8"/>
    <dgm:cxn modelId="{CDB0D55F-45F2-424A-BEDB-9E037357CD71}" type="presParOf" srcId="{A966F625-4C2F-F641-A1FA-1A71FE023F86}" destId="{770424D7-A7F6-364D-AA66-3E01B898901B}" srcOrd="3" destOrd="0" presId="urn:microsoft.com/office/officeart/2005/8/layout/cycle8"/>
    <dgm:cxn modelId="{8ABD8E31-47E8-4590-B57A-D2481DCE80C4}" type="presParOf" srcId="{A966F625-4C2F-F641-A1FA-1A71FE023F86}" destId="{26A78F9C-70F0-6744-971C-53E9931CCBB5}" srcOrd="4" destOrd="0" presId="urn:microsoft.com/office/officeart/2005/8/layout/cycle8"/>
    <dgm:cxn modelId="{15D7957D-6E6D-411E-B1A2-ABE6D408C043}" type="presParOf" srcId="{A966F625-4C2F-F641-A1FA-1A71FE023F86}" destId="{E281C6C6-9375-0C4A-997B-B806E4E7E6DF}" srcOrd="5" destOrd="0" presId="urn:microsoft.com/office/officeart/2005/8/layout/cycle8"/>
    <dgm:cxn modelId="{3BF35574-2EBD-4E68-9213-CE623086621D}" type="presParOf" srcId="{A966F625-4C2F-F641-A1FA-1A71FE023F86}" destId="{A4FE9918-FD1D-8343-8657-F91682FB70B2}" srcOrd="6" destOrd="0" presId="urn:microsoft.com/office/officeart/2005/8/layout/cycle8"/>
    <dgm:cxn modelId="{81CA2DE9-927D-4F86-9114-FAE53C3FB4DE}" type="presParOf" srcId="{A966F625-4C2F-F641-A1FA-1A71FE023F86}" destId="{323D8141-3976-A942-BCE6-1AA40B460FB5}" srcOrd="7" destOrd="0" presId="urn:microsoft.com/office/officeart/2005/8/layout/cycle8"/>
    <dgm:cxn modelId="{CDFC8C8B-A194-4FA9-97E7-BEF6FB0740C8}" type="presParOf" srcId="{A966F625-4C2F-F641-A1FA-1A71FE023F86}" destId="{D75ADFF2-2379-1B4D-9367-1283F484BCB2}" srcOrd="8" destOrd="0" presId="urn:microsoft.com/office/officeart/2005/8/layout/cycle8"/>
    <dgm:cxn modelId="{B51E9436-4CEF-4279-9A6D-C2E91EF5348F}" type="presParOf" srcId="{A966F625-4C2F-F641-A1FA-1A71FE023F86}" destId="{E7044668-772A-844A-B666-501D3E1694CC}" srcOrd="9" destOrd="0" presId="urn:microsoft.com/office/officeart/2005/8/layout/cycle8"/>
    <dgm:cxn modelId="{E3C4A9FE-C45D-42CE-87E9-49DA2DE3A849}" type="presParOf" srcId="{A966F625-4C2F-F641-A1FA-1A71FE023F86}" destId="{2FB26F66-77ED-D04A-AE10-38B24469163F}" srcOrd="10" destOrd="0" presId="urn:microsoft.com/office/officeart/2005/8/layout/cycle8"/>
    <dgm:cxn modelId="{4F3EBF3E-496A-44D8-8754-7883003D8DF6}" type="presParOf" srcId="{A966F625-4C2F-F641-A1FA-1A71FE023F86}" destId="{BFB17DCB-6406-A14B-9189-F31E6D4C0DA3}" srcOrd="11" destOrd="0" presId="urn:microsoft.com/office/officeart/2005/8/layout/cycle8"/>
    <dgm:cxn modelId="{3F6300FF-EF67-4AE8-A464-CD91F7D75203}" type="presParOf" srcId="{A966F625-4C2F-F641-A1FA-1A71FE023F86}" destId="{1A53D7E3-9D23-9F4B-B39E-0AC6C27E5DFE}" srcOrd="12" destOrd="0" presId="urn:microsoft.com/office/officeart/2005/8/layout/cycle8"/>
    <dgm:cxn modelId="{8208C73C-1EF4-493F-B6C3-059AC902BDEB}" type="presParOf" srcId="{A966F625-4C2F-F641-A1FA-1A71FE023F86}" destId="{37A3FF25-FB26-5340-B8C2-A47DC8360753}" srcOrd="13" destOrd="0" presId="urn:microsoft.com/office/officeart/2005/8/layout/cycle8"/>
    <dgm:cxn modelId="{1A954456-CE4B-4D0F-83FD-8651DEC32DF2}" type="presParOf" srcId="{A966F625-4C2F-F641-A1FA-1A71FE023F86}" destId="{99FDD828-B0E8-EE42-8ED1-167ABBECC57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127B4-178C-4F49-8D06-F5C8766084B3}">
      <dsp:nvSpPr>
        <dsp:cNvPr id="0" name=""/>
        <dsp:cNvSpPr/>
      </dsp:nvSpPr>
      <dsp:spPr>
        <a:xfrm>
          <a:off x="1267016" y="43862"/>
          <a:ext cx="2280856" cy="228085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b="0" i="0" kern="1200" dirty="0">
              <a:solidFill>
                <a:schemeClr val="bg1"/>
              </a:solidFill>
              <a:latin typeface="+mj-lt"/>
              <a:cs typeface="Calibri"/>
            </a:rPr>
            <a:t>Data </a:t>
          </a:r>
          <a:r>
            <a:rPr lang="en-IE" sz="1500" b="0" i="1" kern="1200" dirty="0">
              <a:solidFill>
                <a:schemeClr val="bg1"/>
              </a:solidFill>
              <a:latin typeface="+mj-lt"/>
              <a:cs typeface="Calibri"/>
            </a:rPr>
            <a:t>wrangling</a:t>
          </a:r>
          <a:r>
            <a:rPr lang="en-IE" sz="1500" b="0" i="0" kern="1200" dirty="0">
              <a:solidFill>
                <a:schemeClr val="bg1"/>
              </a:solidFill>
              <a:latin typeface="+mj-lt"/>
              <a:cs typeface="Calibri"/>
            </a:rPr>
            <a:t> (munging), retrieval + storage</a:t>
          </a:r>
        </a:p>
      </dsp:txBody>
      <dsp:txXfrm>
        <a:off x="1530192" y="350901"/>
        <a:ext cx="1754505" cy="723733"/>
      </dsp:txXfrm>
    </dsp:sp>
    <dsp:sp modelId="{B53DB981-C0ED-0D42-B772-E77A1481BB0E}">
      <dsp:nvSpPr>
        <dsp:cNvPr id="0" name=""/>
        <dsp:cNvSpPr/>
      </dsp:nvSpPr>
      <dsp:spPr>
        <a:xfrm>
          <a:off x="2275857" y="1052703"/>
          <a:ext cx="2280856" cy="228085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b="0" i="0" kern="1200" dirty="0">
              <a:solidFill>
                <a:schemeClr val="bg1"/>
              </a:solidFill>
              <a:latin typeface="+mj-lt"/>
              <a:cs typeface="Calibri"/>
            </a:rPr>
            <a:t>Data mining &amp;  </a:t>
          </a:r>
          <a:r>
            <a:rPr lang="en-IE" sz="1500" b="0" i="1" kern="1200" dirty="0">
              <a:solidFill>
                <a:schemeClr val="bg1"/>
              </a:solidFill>
              <a:latin typeface="+mj-lt"/>
              <a:cs typeface="Calibri"/>
            </a:rPr>
            <a:t>machine learning</a:t>
          </a:r>
        </a:p>
      </dsp:txBody>
      <dsp:txXfrm>
        <a:off x="3504010" y="1315878"/>
        <a:ext cx="877252" cy="1754505"/>
      </dsp:txXfrm>
    </dsp:sp>
    <dsp:sp modelId="{42392FA2-03FC-BF48-A01A-C5208D2A0AB3}">
      <dsp:nvSpPr>
        <dsp:cNvPr id="0" name=""/>
        <dsp:cNvSpPr/>
      </dsp:nvSpPr>
      <dsp:spPr>
        <a:xfrm>
          <a:off x="1267016" y="2061543"/>
          <a:ext cx="2280856" cy="228085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b="0" i="0" kern="1200" dirty="0">
              <a:solidFill>
                <a:schemeClr val="bg1"/>
              </a:solidFill>
              <a:latin typeface="+mj-lt"/>
              <a:cs typeface="Calibri"/>
            </a:rPr>
            <a:t>Statistics</a:t>
          </a:r>
        </a:p>
      </dsp:txBody>
      <dsp:txXfrm>
        <a:off x="1530192" y="3311628"/>
        <a:ext cx="1754505" cy="723733"/>
      </dsp:txXfrm>
    </dsp:sp>
    <dsp:sp modelId="{56EDA999-F29B-3643-9639-56FB2BC34EB6}">
      <dsp:nvSpPr>
        <dsp:cNvPr id="0" name=""/>
        <dsp:cNvSpPr/>
      </dsp:nvSpPr>
      <dsp:spPr>
        <a:xfrm>
          <a:off x="258176" y="1052703"/>
          <a:ext cx="2280856" cy="228085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b="0" i="0" kern="1200" dirty="0">
              <a:solidFill>
                <a:schemeClr val="bg1"/>
              </a:solidFill>
              <a:latin typeface="+mj-lt"/>
              <a:cs typeface="Calibri"/>
            </a:rPr>
            <a:t>Big data</a:t>
          </a:r>
        </a:p>
      </dsp:txBody>
      <dsp:txXfrm>
        <a:off x="433626" y="1315878"/>
        <a:ext cx="877252" cy="1754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48BE-6B34-B542-ADF0-6AAF3DFFE37E}">
      <dsp:nvSpPr>
        <dsp:cNvPr id="0" name=""/>
        <dsp:cNvSpPr/>
      </dsp:nvSpPr>
      <dsp:spPr>
        <a:xfrm>
          <a:off x="812502" y="267049"/>
          <a:ext cx="3451098" cy="3451098"/>
        </a:xfrm>
        <a:prstGeom prst="pie">
          <a:avLst>
            <a:gd name="adj1" fmla="val 16200000"/>
            <a:gd name="adj2" fmla="val 18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b="0" i="0" kern="1200" dirty="0">
              <a:latin typeface="+mj-lt"/>
              <a:cs typeface="Calibri"/>
            </a:rPr>
            <a:t>Data</a:t>
          </a:r>
        </a:p>
      </dsp:txBody>
      <dsp:txXfrm>
        <a:off x="2631313" y="998353"/>
        <a:ext cx="1232535" cy="1027112"/>
      </dsp:txXfrm>
    </dsp:sp>
    <dsp:sp modelId="{26A78F9C-70F0-6744-971C-53E9931CCBB5}">
      <dsp:nvSpPr>
        <dsp:cNvPr id="0" name=""/>
        <dsp:cNvSpPr/>
      </dsp:nvSpPr>
      <dsp:spPr>
        <a:xfrm>
          <a:off x="741425" y="390302"/>
          <a:ext cx="3451098" cy="3451098"/>
        </a:xfrm>
        <a:prstGeom prst="pie">
          <a:avLst>
            <a:gd name="adj1" fmla="val 1800000"/>
            <a:gd name="adj2" fmla="val 90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b="0" i="0" kern="1200" dirty="0">
              <a:latin typeface="+mj-lt"/>
              <a:cs typeface="Calibri"/>
            </a:rPr>
            <a:t>Models</a:t>
          </a:r>
        </a:p>
      </dsp:txBody>
      <dsp:txXfrm>
        <a:off x="1563116" y="2629408"/>
        <a:ext cx="1848802" cy="903859"/>
      </dsp:txXfrm>
    </dsp:sp>
    <dsp:sp modelId="{D75ADFF2-2379-1B4D-9367-1283F484BCB2}">
      <dsp:nvSpPr>
        <dsp:cNvPr id="0" name=""/>
        <dsp:cNvSpPr/>
      </dsp:nvSpPr>
      <dsp:spPr>
        <a:xfrm>
          <a:off x="670349" y="267049"/>
          <a:ext cx="3451098" cy="3451098"/>
        </a:xfrm>
        <a:prstGeom prst="pie">
          <a:avLst>
            <a:gd name="adj1" fmla="val 9000000"/>
            <a:gd name="adj2" fmla="val 1620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b="0" i="0" kern="1200" dirty="0">
              <a:latin typeface="+mj-lt"/>
              <a:cs typeface="Calibri"/>
            </a:rPr>
            <a:t>Business problem</a:t>
          </a:r>
        </a:p>
      </dsp:txBody>
      <dsp:txXfrm>
        <a:off x="1070101" y="998353"/>
        <a:ext cx="1232535" cy="1027112"/>
      </dsp:txXfrm>
    </dsp:sp>
    <dsp:sp modelId="{1A53D7E3-9D23-9F4B-B39E-0AC6C27E5DFE}">
      <dsp:nvSpPr>
        <dsp:cNvPr id="0" name=""/>
        <dsp:cNvSpPr/>
      </dsp:nvSpPr>
      <dsp:spPr>
        <a:xfrm>
          <a:off x="599147" y="53409"/>
          <a:ext cx="3878376" cy="387837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A3FF25-FB26-5340-B8C2-A47DC8360753}">
      <dsp:nvSpPr>
        <dsp:cNvPr id="0" name=""/>
        <dsp:cNvSpPr/>
      </dsp:nvSpPr>
      <dsp:spPr>
        <a:xfrm>
          <a:off x="527786" y="176445"/>
          <a:ext cx="3878376" cy="387837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DD828-B0E8-EE42-8ED1-167ABBECC573}">
      <dsp:nvSpPr>
        <dsp:cNvPr id="0" name=""/>
        <dsp:cNvSpPr/>
      </dsp:nvSpPr>
      <dsp:spPr>
        <a:xfrm>
          <a:off x="456425" y="53409"/>
          <a:ext cx="3878376" cy="387837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4/20/18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3307-0458-1143-AA72-F5821868B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0" cap="all" dirty="0"/>
              <a:t>MICROSOFT AZURE</a:t>
            </a:r>
            <a:br>
              <a:rPr lang="hr-HR" b="0" cap="all" dirty="0"/>
            </a:br>
            <a:r>
              <a:rPr lang="hr-HR" b="0" cap="all" dirty="0"/>
              <a:t>MACHINE LEARNING STUDIO </a:t>
            </a:r>
            <a:br>
              <a:rPr lang="hr-HR" b="0" cap="all" dirty="0"/>
            </a:br>
            <a:r>
              <a:rPr lang="hr-HR" b="0" cap="all" dirty="0"/>
              <a:t>IN REAL WORLD </a:t>
            </a:r>
            <a:br>
              <a:rPr lang="hr-HR" b="0" cap="all" dirty="0"/>
            </a:br>
            <a:r>
              <a:rPr lang="hr-HR" b="0" cap="all" dirty="0"/>
              <a:t>SPORTS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83E77-19D8-3B4E-A677-F13B5CF5E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 Zagreb, Croatia 20180421</a:t>
            </a:r>
          </a:p>
        </p:txBody>
      </p:sp>
    </p:spTree>
    <p:extLst>
      <p:ext uri="{BB962C8B-B14F-4D97-AF65-F5344CB8AC3E}">
        <p14:creationId xmlns:p14="http://schemas.microsoft.com/office/powerpoint/2010/main" val="392574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 – </a:t>
            </a:r>
            <a:r>
              <a:rPr lang="sr-Latn-RS" dirty="0" err="1"/>
              <a:t>Regression.Linear.WeightControl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 - </a:t>
            </a:r>
            <a:r>
              <a:rPr lang="sr-Latn-RS" dirty="0" err="1"/>
              <a:t>Correlation.Basketball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Studio </a:t>
            </a:r>
          </a:p>
          <a:p>
            <a:pPr lvl="1"/>
            <a:r>
              <a:rPr lang="en-US" dirty="0"/>
              <a:t>help in real world applications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6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Studio </a:t>
            </a:r>
          </a:p>
          <a:p>
            <a:pPr lvl="1"/>
            <a:r>
              <a:rPr lang="en-US" dirty="0"/>
              <a:t>help in real world applications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Where</a:t>
            </a:r>
            <a:r>
              <a:rPr lang="sr-Latn-RS" dirty="0"/>
              <a:t> are </a:t>
            </a:r>
            <a:r>
              <a:rPr lang="sr-Latn-RS" dirty="0" err="1"/>
              <a:t>we</a:t>
            </a:r>
            <a:r>
              <a:rPr lang="sr-Latn-R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In development – application suite (</a:t>
            </a:r>
            <a:r>
              <a:rPr lang="en-US" dirty="0" err="1"/>
              <a:t>xplat</a:t>
            </a:r>
            <a:r>
              <a:rPr lang="en-US" dirty="0"/>
              <a:t> horizontally and vertically)</a:t>
            </a:r>
          </a:p>
          <a:p>
            <a:pPr lvl="3"/>
            <a:r>
              <a:rPr lang="en-US" dirty="0"/>
              <a:t>IoT</a:t>
            </a:r>
          </a:p>
          <a:p>
            <a:pPr lvl="3"/>
            <a:r>
              <a:rPr lang="en-US" dirty="0"/>
              <a:t>Mobile</a:t>
            </a:r>
          </a:p>
          <a:p>
            <a:pPr lvl="3"/>
            <a:r>
              <a:rPr lang="en-US" dirty="0"/>
              <a:t>Desktop</a:t>
            </a:r>
          </a:p>
          <a:p>
            <a:pPr lvl="3"/>
            <a:r>
              <a:rPr lang="en-US" dirty="0"/>
              <a:t>Server (</a:t>
            </a:r>
            <a:r>
              <a:rPr lang="en-US" dirty="0" err="1"/>
              <a:t>ASP.net</a:t>
            </a:r>
            <a:r>
              <a:rPr lang="en-US" dirty="0"/>
              <a:t> Core)</a:t>
            </a:r>
          </a:p>
          <a:p>
            <a:pPr lvl="2"/>
            <a:r>
              <a:rPr lang="en-US" dirty="0"/>
              <a:t>Collecting (from web and with the apps)</a:t>
            </a:r>
          </a:p>
          <a:p>
            <a:pPr lvl="1"/>
            <a:r>
              <a:rPr lang="en-US" dirty="0"/>
              <a:t>Models, Modelling</a:t>
            </a:r>
          </a:p>
          <a:p>
            <a:pPr lvl="2"/>
            <a:r>
              <a:rPr lang="en-US" dirty="0"/>
              <a:t>Testing, playing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Outro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Studio </a:t>
            </a:r>
          </a:p>
          <a:p>
            <a:pPr lvl="1"/>
            <a:r>
              <a:rPr lang="en-US" dirty="0"/>
              <a:t>help in real world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Shoot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6CFC-C1CE-2346-9099-67DA9F4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About</a:t>
            </a:r>
            <a:r>
              <a:rPr lang="sr-Latn-RS"/>
              <a:t> </a:t>
            </a:r>
            <a:r>
              <a:rPr lang="sr-Latn-RS" err="1"/>
              <a:t>us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3B2F-D496-9740-9A8B-C8925051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Darko </a:t>
            </a:r>
            <a:r>
              <a:rPr lang="sr-Latn-RS" dirty="0" err="1"/>
              <a:t>Katović</a:t>
            </a:r>
            <a:br>
              <a:rPr lang="sr-Latn-RS" dirty="0"/>
            </a:br>
            <a:r>
              <a:rPr lang="sr-Latn-RS" dirty="0" err="1"/>
              <a:t>Kineziološki</a:t>
            </a:r>
            <a:r>
              <a:rPr lang="sr-Latn-RS" dirty="0"/>
              <a:t> Fakultet KIF</a:t>
            </a:r>
          </a:p>
          <a:p>
            <a:r>
              <a:rPr lang="sr-Latn-RS" dirty="0"/>
              <a:t>Miljenko Cvjetko - moljac</a:t>
            </a:r>
            <a:br>
              <a:rPr lang="sr-Latn-RS" dirty="0"/>
            </a:br>
            <a:r>
              <a:rPr lang="sr-Latn-RS" dirty="0"/>
              <a:t>Microsoft (</a:t>
            </a:r>
            <a:r>
              <a:rPr lang="sr-Latn-RS" dirty="0" err="1"/>
              <a:t>Xamarin</a:t>
            </a:r>
            <a:r>
              <a:rPr lang="sr-Latn-RS" dirty="0"/>
              <a:t> </a:t>
            </a:r>
            <a:r>
              <a:rPr lang="sr-Latn-RS" dirty="0" err="1"/>
              <a:t>Inc</a:t>
            </a:r>
            <a:r>
              <a:rPr lang="sr-Latn-R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180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Intro</a:t>
            </a:r>
            <a:r>
              <a:rPr lang="sr-Latn-RS"/>
              <a:t> – </a:t>
            </a:r>
            <a:r>
              <a:rPr lang="sr-Latn-RS" err="1"/>
              <a:t>Motivation</a:t>
            </a:r>
            <a:r>
              <a:rPr lang="sr-Latn-RS"/>
              <a:t> -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_______________ (fill in some hype word here)</a:t>
            </a:r>
          </a:p>
          <a:p>
            <a:pPr lvl="1"/>
            <a:r>
              <a:rPr lang="en-US" dirty="0"/>
              <a:t>Options (Machine Learning, Data Science, Deep Learning, …) </a:t>
            </a:r>
          </a:p>
          <a:p>
            <a:r>
              <a:rPr lang="en-US" dirty="0"/>
              <a:t>Darko</a:t>
            </a:r>
          </a:p>
          <a:p>
            <a:pPr lvl="1"/>
            <a:r>
              <a:rPr lang="en-US" dirty="0"/>
              <a:t>___________________ does for living (teaching)</a:t>
            </a:r>
          </a:p>
          <a:p>
            <a:r>
              <a:rPr lang="en-US" dirty="0" err="1"/>
              <a:t>moljac</a:t>
            </a:r>
            <a:endParaRPr lang="en-US" dirty="0"/>
          </a:p>
          <a:p>
            <a:pPr lvl="1"/>
            <a:r>
              <a:rPr lang="en-US" dirty="0"/>
              <a:t>Works for Xamarin (Microsoft) on tools for apps, so logically writing  apps makes him happy</a:t>
            </a:r>
          </a:p>
          <a:p>
            <a:pPr lvl="1"/>
            <a:r>
              <a:rPr lang="en-US" dirty="0"/>
              <a:t>Xamarin does tools for Mobile apps</a:t>
            </a:r>
          </a:p>
          <a:p>
            <a:pPr lvl="1"/>
            <a:r>
              <a:rPr lang="en-US" dirty="0"/>
              <a:t>Mobile apps w/o backend are toys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Intro</a:t>
            </a:r>
            <a:r>
              <a:rPr lang="sr-Latn-RS" dirty="0"/>
              <a:t> – </a:t>
            </a:r>
            <a:r>
              <a:rPr lang="sr-Latn-RS" dirty="0" err="1"/>
              <a:t>Motivation</a:t>
            </a:r>
            <a:r>
              <a:rPr lang="sr-Latn-RS" dirty="0"/>
              <a:t> -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16747-CFB6-884B-8CF9-5B32076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27006"/>
            <a:ext cx="3534845" cy="2354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21E61-EC3D-894E-8886-31D74CA7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98109" y="1943100"/>
            <a:ext cx="2175578" cy="491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FF341-04F4-BB45-A8EE-CE308F452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951" y="2667462"/>
            <a:ext cx="3774141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Intro</a:t>
            </a:r>
            <a:r>
              <a:rPr lang="sr-Latn-RS" dirty="0"/>
              <a:t> – </a:t>
            </a:r>
            <a:r>
              <a:rPr lang="sr-Latn-RS" dirty="0" err="1"/>
              <a:t>What</a:t>
            </a:r>
            <a:r>
              <a:rPr lang="sr-Latn-RS" dirty="0"/>
              <a:t> is ____________?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6263"/>
          </a:xfrm>
        </p:spPr>
        <p:txBody>
          <a:bodyPr/>
          <a:lstStyle/>
          <a:p>
            <a:pPr lvl="1"/>
            <a:r>
              <a:rPr lang="en-US" dirty="0"/>
              <a:t>Data Science</a:t>
            </a:r>
          </a:p>
          <a:p>
            <a:pPr lvl="2"/>
            <a:r>
              <a:rPr lang="en-US" dirty="0"/>
              <a:t>Statistics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Soft Computing</a:t>
            </a:r>
          </a:p>
          <a:p>
            <a:pPr lvl="2"/>
            <a:r>
              <a:rPr lang="en-US" dirty="0"/>
              <a:t>Fuzzy</a:t>
            </a:r>
          </a:p>
          <a:p>
            <a:pPr lvl="2"/>
            <a:r>
              <a:rPr lang="en-US" dirty="0"/>
              <a:t>Genetic</a:t>
            </a:r>
          </a:p>
          <a:p>
            <a:pPr lvl="1"/>
            <a:r>
              <a:rPr lang="en-US" dirty="0"/>
              <a:t>Data Wrangling/Munging</a:t>
            </a:r>
          </a:p>
          <a:p>
            <a:pPr lvl="2"/>
            <a:r>
              <a:rPr lang="en-US" dirty="0"/>
              <a:t>Data Storage</a:t>
            </a:r>
          </a:p>
          <a:p>
            <a:pPr lvl="2"/>
            <a:r>
              <a:rPr lang="en-US" dirty="0"/>
              <a:t>Data Manipulation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E27A0B-B117-CE40-8886-66CCAD1B98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367797"/>
              </p:ext>
            </p:extLst>
          </p:nvPr>
        </p:nvGraphicFramePr>
        <p:xfrm>
          <a:off x="5643561" y="2222287"/>
          <a:ext cx="4814890" cy="438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36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Intro</a:t>
            </a:r>
            <a:r>
              <a:rPr lang="sr-Latn-RS" dirty="0"/>
              <a:t> – </a:t>
            </a:r>
            <a:r>
              <a:rPr lang="sr-Latn-RS" dirty="0" err="1"/>
              <a:t>What</a:t>
            </a:r>
            <a:r>
              <a:rPr lang="sr-Latn-RS" dirty="0"/>
              <a:t> is ____________? </a:t>
            </a:r>
            <a:r>
              <a:rPr lang="sr-Latn-RS" dirty="0" err="1"/>
              <a:t>Detailed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Machine Learning == Data Mining ??</a:t>
            </a:r>
          </a:p>
          <a:p>
            <a:pPr lvl="2"/>
            <a:r>
              <a:rPr lang="en-US" dirty="0"/>
              <a:t>Data Acquisition</a:t>
            </a:r>
          </a:p>
          <a:p>
            <a:pPr lvl="2"/>
            <a:r>
              <a:rPr lang="en-US" dirty="0"/>
              <a:t>Data Analysis (exploration)</a:t>
            </a:r>
          </a:p>
          <a:p>
            <a:pPr lvl="3"/>
            <a:r>
              <a:rPr lang="en-US" dirty="0"/>
              <a:t>Pattern / Rule finding</a:t>
            </a:r>
          </a:p>
          <a:p>
            <a:pPr lvl="3"/>
            <a:r>
              <a:rPr lang="en-US" dirty="0"/>
              <a:t>Modelling – Model building</a:t>
            </a:r>
          </a:p>
          <a:p>
            <a:pPr lvl="2"/>
            <a:r>
              <a:rPr lang="en-US" dirty="0"/>
              <a:t>Predictions /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Intro</a:t>
            </a:r>
            <a:r>
              <a:rPr lang="sr-Latn-RS" dirty="0"/>
              <a:t> – </a:t>
            </a:r>
            <a:r>
              <a:rPr lang="sr-Latn-RS" dirty="0" err="1"/>
              <a:t>How</a:t>
            </a:r>
            <a:r>
              <a:rPr lang="sr-Latn-R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2" y="2258587"/>
            <a:ext cx="6686985" cy="4108450"/>
          </a:xfrm>
        </p:spPr>
        <p:txBody>
          <a:bodyPr/>
          <a:lstStyle/>
          <a:p>
            <a:r>
              <a:rPr lang="en-US" dirty="0"/>
              <a:t>Business Problem</a:t>
            </a:r>
          </a:p>
          <a:p>
            <a:pPr lvl="1"/>
            <a:r>
              <a:rPr lang="en-US" dirty="0"/>
              <a:t>Sales must reach == qualify for Olympics</a:t>
            </a:r>
          </a:p>
          <a:p>
            <a:pPr lvl="1"/>
            <a:r>
              <a:rPr lang="en-US" dirty="0"/>
              <a:t>Solutions - optimizations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Sports – amount of data sufficient ?????</a:t>
            </a:r>
          </a:p>
          <a:p>
            <a:r>
              <a:rPr lang="en-US" dirty="0"/>
              <a:t>Models (read Math)</a:t>
            </a:r>
          </a:p>
          <a:p>
            <a:pPr lvl="1"/>
            <a:r>
              <a:rPr lang="en-US" dirty="0"/>
              <a:t>Complex (high number of parameters)</a:t>
            </a:r>
          </a:p>
          <a:p>
            <a:pPr lvl="1"/>
            <a:r>
              <a:rPr lang="en-US" dirty="0"/>
              <a:t>Non linear 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B44D8C-9022-0D43-97A2-ECC4853A3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69132"/>
              </p:ext>
            </p:extLst>
          </p:nvPr>
        </p:nvGraphicFramePr>
        <p:xfrm>
          <a:off x="266700" y="2258586"/>
          <a:ext cx="4933950" cy="410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Intro</a:t>
            </a:r>
            <a:r>
              <a:rPr lang="sr-Latn-RS" dirty="0"/>
              <a:t> – </a:t>
            </a:r>
            <a:r>
              <a:rPr lang="sr-Latn-RS" dirty="0" err="1"/>
              <a:t>How</a:t>
            </a:r>
            <a:r>
              <a:rPr lang="sr-Latn-RS" dirty="0"/>
              <a:t>? </a:t>
            </a:r>
            <a:r>
              <a:rPr lang="sr-Latn-RS" dirty="0" err="1"/>
              <a:t>Detailed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89" y="2258587"/>
            <a:ext cx="5290762" cy="4108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r>
              <a:rPr lang="en-US" dirty="0"/>
              <a:t>Business Problem  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Optimizations (minimal energy or time)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Collect data </a:t>
            </a:r>
            <a:br>
              <a:rPr lang="en-US" dirty="0"/>
            </a:br>
            <a:r>
              <a:rPr lang="en-US" dirty="0"/>
              <a:t>(activities, tests, competition)</a:t>
            </a:r>
          </a:p>
          <a:p>
            <a:r>
              <a:rPr lang="en-US" dirty="0"/>
              <a:t>Models (Math)</a:t>
            </a:r>
          </a:p>
          <a:p>
            <a:pPr lvl="1"/>
            <a:r>
              <a:rPr lang="en-US" dirty="0"/>
              <a:t>Complex </a:t>
            </a:r>
          </a:p>
          <a:p>
            <a:pPr lvl="1"/>
            <a:r>
              <a:rPr lang="en-US" dirty="0"/>
              <a:t>high number of parameters)</a:t>
            </a:r>
          </a:p>
          <a:p>
            <a:pPr lvl="1"/>
            <a:r>
              <a:rPr lang="en-US" dirty="0"/>
              <a:t>Non linear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B678E4-29D0-F441-BE1E-849701C626F9}"/>
              </a:ext>
            </a:extLst>
          </p:cNvPr>
          <p:cNvSpPr txBox="1">
            <a:spLocks/>
          </p:cNvSpPr>
          <p:nvPr/>
        </p:nvSpPr>
        <p:spPr>
          <a:xfrm>
            <a:off x="6095999" y="2258587"/>
            <a:ext cx="5290762" cy="4108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PROCESS</a:t>
            </a:r>
          </a:p>
          <a:p>
            <a:r>
              <a:rPr lang="en-US" dirty="0"/>
              <a:t>Business Problem </a:t>
            </a:r>
          </a:p>
          <a:p>
            <a:pPr lvl="1"/>
            <a:r>
              <a:rPr lang="en-US" dirty="0"/>
              <a:t>Goal: Win, Olympics</a:t>
            </a:r>
          </a:p>
          <a:p>
            <a:pPr lvl="1"/>
            <a:r>
              <a:rPr lang="en-US" dirty="0"/>
              <a:t>Optimizations (no injuries, least effort / cost, ASAP, 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Data: Activities, Tests, Competition</a:t>
            </a:r>
          </a:p>
          <a:p>
            <a:r>
              <a:rPr lang="en-US" dirty="0"/>
              <a:t>Models (Math)</a:t>
            </a:r>
          </a:p>
          <a:p>
            <a:pPr lvl="1"/>
            <a:r>
              <a:rPr lang="en-US" dirty="0"/>
              <a:t>Complex</a:t>
            </a:r>
          </a:p>
          <a:p>
            <a:pPr lvl="2"/>
            <a:r>
              <a:rPr lang="en-US" dirty="0"/>
              <a:t>Fitness (Physiology), </a:t>
            </a:r>
            <a:r>
              <a:rPr lang="en-US" dirty="0" err="1"/>
              <a:t>Motorics</a:t>
            </a:r>
            <a:r>
              <a:rPr lang="en-US" dirty="0"/>
              <a:t>, Psychological</a:t>
            </a:r>
          </a:p>
          <a:p>
            <a:pPr lvl="1"/>
            <a:r>
              <a:rPr lang="en-US" dirty="0"/>
              <a:t> y = ax + b</a:t>
            </a:r>
          </a:p>
        </p:txBody>
      </p:sp>
    </p:spTree>
    <p:extLst>
      <p:ext uri="{BB962C8B-B14F-4D97-AF65-F5344CB8AC3E}">
        <p14:creationId xmlns:p14="http://schemas.microsoft.com/office/powerpoint/2010/main" val="35746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132-019F-5B45-B4CF-AAF8E171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Data </a:t>
            </a:r>
            <a:r>
              <a:rPr lang="sr-Latn-RS" dirty="0" err="1"/>
              <a:t>Analysis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Modelling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249-4156-A24D-9DCE-79D98818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24876" cy="3636511"/>
          </a:xfrm>
        </p:spPr>
        <p:txBody>
          <a:bodyPr/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Collect 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Analyze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AFF25E-EB25-7A4C-A34A-0B2D674BCF81}"/>
              </a:ext>
            </a:extLst>
          </p:cNvPr>
          <p:cNvSpPr txBox="1">
            <a:spLocks/>
          </p:cNvSpPr>
          <p:nvPr/>
        </p:nvSpPr>
        <p:spPr>
          <a:xfrm>
            <a:off x="6357122" y="2222287"/>
            <a:ext cx="50248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Modelling - Model Definition</a:t>
            </a:r>
          </a:p>
          <a:p>
            <a:pPr lvl="1"/>
            <a:r>
              <a:rPr lang="en-US" dirty="0"/>
              <a:t>Exact (if possible) </a:t>
            </a:r>
          </a:p>
          <a:p>
            <a:pPr lvl="1"/>
            <a:r>
              <a:rPr lang="en-US" dirty="0"/>
              <a:t>Train</a:t>
            </a:r>
          </a:p>
          <a:p>
            <a:r>
              <a:rPr lang="en-US" dirty="0"/>
              <a:t>Validate (score)</a:t>
            </a:r>
          </a:p>
          <a:p>
            <a:r>
              <a:rPr lang="en-US" dirty="0"/>
              <a:t>Use it – Explore or Deploy</a:t>
            </a:r>
          </a:p>
          <a:p>
            <a:r>
              <a:rPr lang="en-US" dirty="0"/>
              <a:t>Extend/Update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6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485</TotalTime>
  <Words>379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MICROSOFT AZURE MACHINE LEARNING STUDIO  IN REAL WORLD  SPORTS</vt:lpstr>
      <vt:lpstr>About us</vt:lpstr>
      <vt:lpstr>Intro – Motivation - Professional</vt:lpstr>
      <vt:lpstr>Intro – Motivation - Personal</vt:lpstr>
      <vt:lpstr>Intro – What is ____________?</vt:lpstr>
      <vt:lpstr>Intro – What is ____________? Detailed</vt:lpstr>
      <vt:lpstr>Intro – How?</vt:lpstr>
      <vt:lpstr>Intro – How? Detailed</vt:lpstr>
      <vt:lpstr>Data Analysis and Modelling</vt:lpstr>
      <vt:lpstr>Demo – Regression.Linear.WeightControl</vt:lpstr>
      <vt:lpstr>Demo - Correlation.Basketball</vt:lpstr>
      <vt:lpstr>Demo</vt:lpstr>
      <vt:lpstr>Where are we?</vt:lpstr>
      <vt:lpstr>Outro</vt:lpstr>
      <vt:lpstr>Q&amp;A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MACHINE LEARNING STUDIO  IN REAL WORLD  SPORTS</dc:title>
  <dc:creator>Mel Cvjetko</dc:creator>
  <cp:lastModifiedBy>Mel Cvjetko</cp:lastModifiedBy>
  <cp:revision>18</cp:revision>
  <dcterms:created xsi:type="dcterms:W3CDTF">2018-04-16T11:11:12Z</dcterms:created>
  <dcterms:modified xsi:type="dcterms:W3CDTF">2018-04-20T16:24:06Z</dcterms:modified>
</cp:coreProperties>
</file>