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9"/>
  </p:notesMasterIdLst>
  <p:handoutMasterIdLst>
    <p:handoutMasterId r:id="rId10"/>
  </p:handoutMasterIdLst>
  <p:sldIdLst>
    <p:sldId id="256" r:id="rId5"/>
    <p:sldId id="293" r:id="rId6"/>
    <p:sldId id="277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3204" autoAdjust="0"/>
  </p:normalViewPr>
  <p:slideViewPr>
    <p:cSldViewPr snapToGrid="0">
      <p:cViewPr varScale="1">
        <p:scale>
          <a:sx n="110" d="100"/>
          <a:sy n="110" d="100"/>
        </p:scale>
        <p:origin x="52" y="18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647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4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69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1711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982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9851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187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1611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232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7074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283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990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247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BCE786-C345-F284-67A1-7D307F6F4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4F256E-541C-CE06-7937-7C2F6F41A79D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2A77FCB6-0887-31B4-0540-52FD6992CBD6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AF7B73-C0A7-B28C-A2E0-713BBA8B70F7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7C1706-403E-D0E5-E3D0-4E1671AE399E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54FA316-042E-E480-AEF1-D7BBB3319981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3AB643-3BC8-D8B3-0CD2-292514AD561D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50A7468-822A-D92D-FDB5-E1DBFFA5E1A6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F134484-9734-CBE2-3E16-B77B5ADE9389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15CB918-D666-6C5D-2629-6D8F0C0D724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53E78068-5F77-EC40-14E3-20D75C2A9A1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68FDA037-5430-B79B-4C36-0D68A446AD2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5110DCC9-E9D3-FC5A-E33A-9E12C4DFAC34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B1A2229B-58EB-5DDA-7D07-F0D857C7F3B2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8" name="Oval 37">
                              <a:extLst>
                                <a:ext uri="{FF2B5EF4-FFF2-40B4-BE49-F238E27FC236}">
                                  <a16:creationId xmlns:a16="http://schemas.microsoft.com/office/drawing/2014/main" id="{FD1DDD48-6FA5-5A03-C86C-F2E60E9E03A9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CF4095C0-B525-537B-528E-EBBF58B9982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7" name="Oval 36">
                            <a:extLst>
                              <a:ext uri="{FF2B5EF4-FFF2-40B4-BE49-F238E27FC236}">
                                <a16:creationId xmlns:a16="http://schemas.microsoft.com/office/drawing/2014/main" id="{5B92DC1C-59AB-3221-8C20-1273390A4B38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5" name="Oval 34">
                          <a:extLst>
                            <a:ext uri="{FF2B5EF4-FFF2-40B4-BE49-F238E27FC236}">
                              <a16:creationId xmlns:a16="http://schemas.microsoft.com/office/drawing/2014/main" id="{700D9027-C8D0-61C7-A05E-5E9C8C4866D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B4DF3C89-C73C-4335-5CA3-9DAB55466D4B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FC3E99E6-1E02-92CB-BBB8-381944D70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8429448-95C7-7DA0-9B6C-B3A27CAF10B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BD515FD-A812-77C8-5254-C201FEB13CB7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50D042B-E040-61A4-4A95-4D868E0949A4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3D78E05-A518-AB88-0E80-FF7B84BA07BC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99DC795-E802-EB5D-B867-D714B3CCF106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5BDC48A-40B8-C7B0-1E40-5AA85E4D37A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7E23AD5-822E-41A5-B1A9-04950FD433DA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A4D819B-31F3-2E7D-6987-86CF8C64D6CE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90B8834D-E1EE-70B9-7C7F-FC06FA78DCD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FD9DCA-B8D6-6F6D-9BE0-B403EE41055F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49C500-31FC-10E6-B6EA-6CE674FF7C15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942C881-71CC-2E41-9ED3-8C63CFE242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AE12799-A743-432C-8240-48CFCCDC73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18F101-C02C-308A-7676-EA503F0F37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5255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4016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28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467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3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00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819" y="677918"/>
            <a:ext cx="9085007" cy="3590596"/>
          </a:xfrm>
        </p:spPr>
        <p:txBody>
          <a:bodyPr>
            <a:normAutofit/>
          </a:bodyPr>
          <a:lstStyle/>
          <a:p>
            <a:r>
              <a:rPr lang="en-US" dirty="0"/>
              <a:t>      		</a:t>
            </a:r>
            <a:r>
              <a:rPr lang="en-US" sz="5400" dirty="0"/>
              <a:t>Array partitioning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5946A4-BC7D-6AFA-6036-B2972FB51927}"/>
              </a:ext>
            </a:extLst>
          </p:cNvPr>
          <p:cNvSpPr txBox="1"/>
          <p:nvPr/>
        </p:nvSpPr>
        <p:spPr>
          <a:xfrm>
            <a:off x="365554" y="291009"/>
            <a:ext cx="6579973" cy="289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FF0000"/>
                </a:solidFill>
              </a:rPr>
              <a:t>#Example of </a:t>
            </a:r>
            <a:r>
              <a:rPr lang="en-US" sz="2400" dirty="0" err="1">
                <a:solidFill>
                  <a:srgbClr val="FF0000"/>
                </a:solidFill>
              </a:rPr>
              <a:t>Lomuto</a:t>
            </a:r>
            <a:r>
              <a:rPr lang="en-US" sz="2400" dirty="0">
                <a:solidFill>
                  <a:srgbClr val="FF0000"/>
                </a:solidFill>
              </a:rPr>
              <a:t> partition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bg1"/>
                </a:solidFill>
              </a:rPr>
              <a:t>Array=[4,5,3,7]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bg1"/>
                </a:solidFill>
              </a:rPr>
              <a:t>Left = 0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chemeClr val="bg1"/>
                </a:solidFill>
              </a:rPr>
              <a:t>Right = </a:t>
            </a:r>
            <a:r>
              <a:rPr lang="en-US" sz="2400" dirty="0" err="1">
                <a:solidFill>
                  <a:schemeClr val="bg1"/>
                </a:solidFill>
              </a:rPr>
              <a:t>len</a:t>
            </a:r>
            <a:r>
              <a:rPr lang="en-US" sz="2400" dirty="0">
                <a:solidFill>
                  <a:schemeClr val="bg1"/>
                </a:solidFill>
              </a:rPr>
              <a:t>(Array) – 1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400" dirty="0" err="1">
                <a:solidFill>
                  <a:schemeClr val="bg1"/>
                </a:solidFill>
              </a:rPr>
              <a:t>Pivot_index</a:t>
            </a:r>
            <a:r>
              <a:rPr lang="en-US" sz="2400" dirty="0">
                <a:solidFill>
                  <a:schemeClr val="bg1"/>
                </a:solidFill>
              </a:rPr>
              <a:t>=Partition(Array ,Left ,Right)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33BDE-8821-0BC1-4D1E-283B5303A67C}"/>
              </a:ext>
            </a:extLst>
          </p:cNvPr>
          <p:cNvSpPr txBox="1"/>
          <p:nvPr/>
        </p:nvSpPr>
        <p:spPr>
          <a:xfrm>
            <a:off x="6890951" y="383060"/>
            <a:ext cx="50848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Def Partition (</a:t>
            </a:r>
            <a:r>
              <a:rPr lang="en-US" sz="2000" dirty="0" err="1">
                <a:solidFill>
                  <a:schemeClr val="bg1"/>
                </a:solidFill>
              </a:rPr>
              <a:t>X,lower,higher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pivot=X[lower]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	s=lower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	for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in range(lower+1,higher+1)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if X[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]&lt;pivot: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	s+=1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	X[s],X[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 =X[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],X[s]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</a:p>
          <a:p>
            <a:r>
              <a:rPr lang="en-US" sz="2000" dirty="0">
                <a:solidFill>
                  <a:schemeClr val="bg1"/>
                </a:solidFill>
              </a:rPr>
              <a:t>	X[lower],X[s]=X[s], X[lower]</a:t>
            </a:r>
          </a:p>
          <a:p>
            <a:r>
              <a:rPr lang="en-US" sz="2000" dirty="0">
                <a:solidFill>
                  <a:schemeClr val="bg1"/>
                </a:solidFill>
              </a:rPr>
              <a:t>	return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BE832-1030-D5E3-F7FB-B29D2878E5F7}"/>
              </a:ext>
            </a:extLst>
          </p:cNvPr>
          <p:cNvSpPr txBox="1"/>
          <p:nvPr/>
        </p:nvSpPr>
        <p:spPr>
          <a:xfrm>
            <a:off x="365554" y="3059865"/>
            <a:ext cx="6203092" cy="428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bg1"/>
                </a:solidFill>
              </a:rPr>
              <a:t>Pivot=4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bg1"/>
                </a:solidFill>
              </a:rPr>
              <a:t>S=0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=1 to higher+1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=2 , 3&lt;4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bg1"/>
                </a:solidFill>
              </a:rPr>
              <a:t>S+=1, s=1, swap(X[1],X[2])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bg1"/>
                </a:solidFill>
              </a:rPr>
              <a:t>Array=[4,3,5,7]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bg1"/>
                </a:solidFill>
              </a:rPr>
              <a:t>Swap(X[lower],X[s]=&gt;X[0],X[1])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bg1"/>
                </a:solidFill>
              </a:rPr>
              <a:t>Array=[3,4,5,7]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0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5E3EA69-4E0E-41BD-8095-A124225A2647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54519" y="825964"/>
                <a:ext cx="10342900" cy="3855308"/>
              </a:xfr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/>
              <a:p>
                <a:pPr>
                  <a:spcBef>
                    <a:spcPct val="20000"/>
                  </a:spcBef>
                  <a:spcAft>
                    <a:spcPts val="600"/>
                  </a:spcAft>
                  <a:buFont typeface="Wingdings 3" panose="05040102010807070707" pitchFamily="18" charset="2"/>
                  <a:buChar char="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Let lower = 0    ,Let higher = n	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Font typeface="Wingdings 3" panose="05040102010807070707" pitchFamily="18" charset="2"/>
                  <a:buChar char=""/>
                </a:pPr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T(n)=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bHide m:val="on"/>
                        <m:supHide m:val="on"/>
                        <m:ctrlPr>
                          <a:rPr 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bHide m:val="on"/>
                        <m:supHide m:val="on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Font typeface="Wingdings 3" panose="05040102010807070707" pitchFamily="18" charset="2"/>
                  <a:buChar char=""/>
                </a:pPr>
                <a:r>
                  <a:rPr lang="en-US" dirty="0">
                    <a:solidFill>
                      <a:schemeClr val="tx1"/>
                    </a:solidFill>
                  </a:rPr>
                  <a:t> 	  = </a:t>
                </a:r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n+1-1+1     ,   u-l+1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Font typeface="Wingdings 3" panose="05040102010807070707" pitchFamily="18" charset="2"/>
                  <a:buChar char=""/>
                </a:pPr>
                <a:r>
                  <a:rPr lang="en-US" dirty="0">
                    <a:solidFill>
                      <a:schemeClr val="tx1"/>
                    </a:solidFill>
                  </a:rPr>
                  <a:t>     = </a:t>
                </a:r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n+1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Font typeface="Wingdings 3" panose="05040102010807070707" pitchFamily="18" charset="2"/>
                  <a:buChar char=""/>
                </a:pPr>
                <a:r>
                  <a:rPr lang="en-US" dirty="0">
                    <a:solidFill>
                      <a:schemeClr val="tx1"/>
                    </a:solidFill>
                  </a:rPr>
                  <a:t>     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Font typeface="Wingdings 3" panose="05040102010807070707" pitchFamily="18" charset="2"/>
                  <a:buChar char=""/>
                </a:pPr>
                <a:r>
                  <a:rPr lang="en-US" dirty="0">
                    <a:solidFill>
                      <a:schemeClr val="tx1"/>
                    </a:solidFill>
                  </a:rPr>
                  <a:t>The pivot element:7    The pivot index:3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Font typeface="Wingdings 3" panose="05040102010807070707" pitchFamily="18" charset="2"/>
                  <a:buChar char="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5E3EA69-4E0E-41BD-8095-A124225A2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54519" y="825964"/>
                <a:ext cx="10342900" cy="3855308"/>
              </a:xfrm>
              <a:blipFill>
                <a:blip r:embed="rId3"/>
                <a:stretch>
                  <a:fillRect l="-413" t="-3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3329FF9-2455-A7E0-42DA-153CEBBD8576}"/>
              </a:ext>
            </a:extLst>
          </p:cNvPr>
          <p:cNvSpPr txBox="1"/>
          <p:nvPr/>
        </p:nvSpPr>
        <p:spPr>
          <a:xfrm>
            <a:off x="1529609" y="1162210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53F26-E23E-C960-01D8-C54B5C363D20}"/>
              </a:ext>
            </a:extLst>
          </p:cNvPr>
          <p:cNvSpPr txBox="1"/>
          <p:nvPr/>
        </p:nvSpPr>
        <p:spPr>
          <a:xfrm>
            <a:off x="1540584" y="1683122"/>
            <a:ext cx="56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</a:rPr>
              <a:t>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70444-69DC-C0B0-BCE6-50C4FEADB790}"/>
              </a:ext>
            </a:extLst>
          </p:cNvPr>
          <p:cNvSpPr txBox="1"/>
          <p:nvPr/>
        </p:nvSpPr>
        <p:spPr>
          <a:xfrm>
            <a:off x="3138616" y="1127069"/>
            <a:ext cx="315097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5E3B6-6BC1-BD44-5F7B-DF0208A37AB0}"/>
              </a:ext>
            </a:extLst>
          </p:cNvPr>
          <p:cNvSpPr txBox="1"/>
          <p:nvPr/>
        </p:nvSpPr>
        <p:spPr>
          <a:xfrm>
            <a:off x="3138616" y="1683122"/>
            <a:ext cx="85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i</a:t>
            </a:r>
            <a:r>
              <a:rPr lang="en-US" dirty="0">
                <a:latin typeface="Arial Narrow" panose="020B0606020202030204" pitchFamily="34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5585BD-D54D-B694-E559-BCB3BA914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407</TotalTime>
  <Words>259</Words>
  <Application>Microsoft Office PowerPoint</Application>
  <PresentationFormat>Widescreen</PresentationFormat>
  <Paragraphs>39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Cambria Math</vt:lpstr>
      <vt:lpstr>Century Gothic</vt:lpstr>
      <vt:lpstr>Wingdings 3</vt:lpstr>
      <vt:lpstr>Slice</vt:lpstr>
      <vt:lpstr>        Array partitioning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Array partitioning</dc:title>
  <dc:creator>mahmoud  elmolla</dc:creator>
  <cp:lastModifiedBy>mahmoud  elmolla</cp:lastModifiedBy>
  <cp:revision>1</cp:revision>
  <dcterms:created xsi:type="dcterms:W3CDTF">2024-05-24T07:47:06Z</dcterms:created>
  <dcterms:modified xsi:type="dcterms:W3CDTF">2024-05-24T14:35:01Z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