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
      <p:font typeface="Lato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136D96E-95DD-4532-B9DD-A4874556AE17}">
  <a:tblStyle styleId="{4136D96E-95DD-4532-B9DD-A4874556AE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LatoLight-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LatoLight-italic.fntdata"/><Relationship Id="rId12" Type="http://schemas.openxmlformats.org/officeDocument/2006/relationships/slide" Target="slides/slide6.xml"/><Relationship Id="rId34" Type="http://schemas.openxmlformats.org/officeDocument/2006/relationships/font" Target="fonts/LatoLight-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589ec258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589ec258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589ec258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589ec258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589ec258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589ec258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589ec258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589ec258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589ec258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89ec258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t>J</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589ec258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589ec258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589ec2584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589ec2584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589ec2584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589ec2584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08b7310a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08b7310a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589ec258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589ec258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589ec258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589ec258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23602adee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23602adee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589ec258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589ec258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589ec258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89ec258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08b7310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08b7310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08b7310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08b7310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08b7310a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08b7310a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www.computerscienceprojectporta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17200" y="2859500"/>
            <a:ext cx="7688100" cy="83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Iteration 3</a:t>
            </a:r>
            <a:endParaRPr/>
          </a:p>
        </p:txBody>
      </p:sp>
      <p:sp>
        <p:nvSpPr>
          <p:cNvPr id="87" name="Google Shape;87;p13"/>
          <p:cNvSpPr txBox="1"/>
          <p:nvPr>
            <p:ph idx="1" type="subTitle"/>
          </p:nvPr>
        </p:nvSpPr>
        <p:spPr>
          <a:xfrm>
            <a:off x="699652" y="4156325"/>
            <a:ext cx="7688100" cy="541200"/>
          </a:xfrm>
          <a:prstGeom prst="rect">
            <a:avLst/>
          </a:prstGeom>
        </p:spPr>
        <p:txBody>
          <a:bodyPr anchorCtr="0" anchor="t" bIns="91425" lIns="91425" spcFirstLastPara="1" rIns="91425" wrap="square" tIns="91425">
            <a:noAutofit/>
          </a:bodyPr>
          <a:lstStyle/>
          <a:p>
            <a:pPr indent="457200" lvl="0" marL="914400" rtl="0" algn="ctr">
              <a:lnSpc>
                <a:spcPct val="120000"/>
              </a:lnSpc>
              <a:spcBef>
                <a:spcPts val="0"/>
              </a:spcBef>
              <a:spcAft>
                <a:spcPts val="0"/>
              </a:spcAft>
              <a:buNone/>
            </a:pPr>
            <a:r>
              <a:rPr lang="en" sz="2400">
                <a:solidFill>
                  <a:srgbClr val="000000"/>
                </a:solidFill>
                <a:latin typeface="Arial"/>
                <a:ea typeface="Arial"/>
                <a:cs typeface="Arial"/>
                <a:sym typeface="Arial"/>
              </a:rPr>
              <a:t>Computer Science Project Portal					</a:t>
            </a:r>
            <a:endParaRPr sz="24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3758713" y="1100350"/>
            <a:ext cx="1205071" cy="147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 and Site Architecture (3 Tier)</a:t>
            </a:r>
            <a:endParaRPr/>
          </a:p>
        </p:txBody>
      </p:sp>
      <p:sp>
        <p:nvSpPr>
          <p:cNvPr id="149" name="Google Shape;149;p23"/>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a:t>
            </a:r>
            <a:endParaRPr/>
          </a:p>
          <a:p>
            <a:pPr indent="0" lvl="0" marL="0" rtl="0" algn="l">
              <a:spcBef>
                <a:spcPts val="1600"/>
              </a:spcBef>
              <a:spcAft>
                <a:spcPts val="1600"/>
              </a:spcAft>
              <a:buNone/>
            </a:pPr>
            <a:r>
              <a:rPr lang="en"/>
              <a:t>The team has implemented structural design patterns at the database design level to organize two different types of users, which can be students and faculty. Users will have their respective distinctive attributes at the subclass level (STUDENT and FACULTY), and common attributes at the super class level USER.</a:t>
            </a:r>
            <a:endParaRPr/>
          </a:p>
        </p:txBody>
      </p:sp>
      <p:sp>
        <p:nvSpPr>
          <p:cNvPr id="150" name="Google Shape;150;p23"/>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Site Architecture</a:t>
            </a:r>
            <a:endParaRPr/>
          </a:p>
          <a:p>
            <a:pPr indent="0" lvl="0" marL="0" rtl="0" algn="l">
              <a:lnSpc>
                <a:spcPct val="100000"/>
              </a:lnSpc>
              <a:spcBef>
                <a:spcPts val="1600"/>
              </a:spcBef>
              <a:spcAft>
                <a:spcPts val="0"/>
              </a:spcAft>
              <a:buNone/>
            </a:pPr>
            <a:r>
              <a:rPr lang="en" sz="1100">
                <a:solidFill>
                  <a:srgbClr val="000000"/>
                </a:solidFill>
                <a:latin typeface="Lato Light"/>
                <a:ea typeface="Lato Light"/>
                <a:cs typeface="Lato Light"/>
                <a:sym typeface="Lato Light"/>
              </a:rPr>
              <a:t>1.</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Presentation layer (Users Browser):</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a.</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HTML</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b.</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Java Script</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c.</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Jquery</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d.</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Css</a:t>
            </a:r>
            <a:endParaRPr sz="1100">
              <a:solidFill>
                <a:srgbClr val="000000"/>
              </a:solidFill>
              <a:latin typeface="Lato Light"/>
              <a:ea typeface="Lato Light"/>
              <a:cs typeface="Lato Light"/>
              <a:sym typeface="Lato Light"/>
            </a:endParaRPr>
          </a:p>
          <a:p>
            <a:pPr indent="0" lvl="0" marL="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2.</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Application Layer</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a.</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C# Razor (.cshtml files)</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b.</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Communicates to presentation layer via URL Querying</a:t>
            </a:r>
            <a:endParaRPr sz="1100">
              <a:solidFill>
                <a:srgbClr val="000000"/>
              </a:solidFill>
              <a:latin typeface="Lato Light"/>
              <a:ea typeface="Lato Light"/>
              <a:cs typeface="Lato Light"/>
              <a:sym typeface="Lato Light"/>
            </a:endParaRPr>
          </a:p>
          <a:p>
            <a:pPr indent="0" lvl="0" marL="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3.</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Data Layer</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a.</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Sql server. Receives commands from Application Layer. </a:t>
            </a:r>
            <a:endParaRPr>
              <a:latin typeface="Lato Light"/>
              <a:ea typeface="Lato Light"/>
              <a:cs typeface="Lato Light"/>
              <a:sym typeface="La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30000" y="1318650"/>
            <a:ext cx="50427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Site </a:t>
            </a:r>
            <a:r>
              <a:rPr lang="en"/>
              <a:t>Deployment Steps</a:t>
            </a:r>
            <a:endParaRPr/>
          </a:p>
        </p:txBody>
      </p:sp>
      <p:sp>
        <p:nvSpPr>
          <p:cNvPr id="156" name="Google Shape;156;p24"/>
          <p:cNvSpPr txBox="1"/>
          <p:nvPr>
            <p:ph idx="1" type="body"/>
          </p:nvPr>
        </p:nvSpPr>
        <p:spPr>
          <a:xfrm>
            <a:off x="730000" y="1982750"/>
            <a:ext cx="7518300" cy="159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Bought domain name for $10 a year:  </a:t>
            </a:r>
            <a:r>
              <a:rPr lang="en" u="sng">
                <a:solidFill>
                  <a:schemeClr val="hlink"/>
                </a:solidFill>
                <a:hlinkClick r:id="rId3"/>
              </a:rPr>
              <a:t>http://www.computerscienceprojectportal.com</a:t>
            </a:r>
            <a:endParaRPr/>
          </a:p>
          <a:p>
            <a:pPr indent="-311150" lvl="0" marL="457200" rtl="0" algn="l">
              <a:spcBef>
                <a:spcPts val="0"/>
              </a:spcBef>
              <a:spcAft>
                <a:spcPts val="0"/>
              </a:spcAft>
              <a:buSzPts val="1300"/>
              <a:buAutoNum type="arabicPeriod"/>
            </a:pPr>
            <a:r>
              <a:rPr lang="en"/>
              <a:t>Was already subscribed to a hosting service form Arvixe.  They deploy the site to the domain, and give us:</a:t>
            </a:r>
            <a:endParaRPr/>
          </a:p>
          <a:p>
            <a:pPr indent="-298450" lvl="1" marL="914400" rtl="0" algn="l">
              <a:spcBef>
                <a:spcPts val="0"/>
              </a:spcBef>
              <a:spcAft>
                <a:spcPts val="0"/>
              </a:spcAft>
              <a:buSzPts val="1100"/>
              <a:buAutoNum type="alphaLcPeriod"/>
            </a:pPr>
            <a:r>
              <a:rPr lang="en"/>
              <a:t>FTP to files of the server</a:t>
            </a:r>
            <a:endParaRPr/>
          </a:p>
          <a:p>
            <a:pPr indent="-298450" lvl="1" marL="914400" rtl="0" algn="l">
              <a:spcBef>
                <a:spcPts val="0"/>
              </a:spcBef>
              <a:spcAft>
                <a:spcPts val="0"/>
              </a:spcAft>
              <a:buSzPts val="1100"/>
              <a:buAutoNum type="alphaLcPeriod"/>
            </a:pPr>
            <a:r>
              <a:rPr lang="en"/>
              <a:t>SQL databases</a:t>
            </a:r>
            <a:endParaRPr/>
          </a:p>
          <a:p>
            <a:pPr indent="-298450" lvl="1" marL="914400" rtl="0" algn="l">
              <a:spcBef>
                <a:spcPts val="0"/>
              </a:spcBef>
              <a:spcAft>
                <a:spcPts val="0"/>
              </a:spcAft>
              <a:buSzPts val="1100"/>
              <a:buAutoNum type="alphaLcPeriod"/>
            </a:pPr>
            <a:r>
              <a:rPr lang="en"/>
              <a:t>There are </a:t>
            </a:r>
            <a:r>
              <a:rPr lang="en"/>
              <a:t>separate</a:t>
            </a:r>
            <a:r>
              <a:rPr lang="en"/>
              <a:t> logins for the FTP and Database. </a:t>
            </a:r>
            <a:endParaRPr/>
          </a:p>
          <a:p>
            <a:pPr indent="-298450" lvl="1" marL="914400" rtl="0" algn="l">
              <a:spcBef>
                <a:spcPts val="0"/>
              </a:spcBef>
              <a:spcAft>
                <a:spcPts val="0"/>
              </a:spcAft>
              <a:buSzPts val="1100"/>
              <a:buAutoNum type="alphaLcPeriod"/>
            </a:pPr>
            <a:r>
              <a:rPr lang="en"/>
              <a:t>As well as </a:t>
            </a:r>
            <a:r>
              <a:rPr lang="en"/>
              <a:t>different</a:t>
            </a:r>
            <a:r>
              <a:rPr lang="en"/>
              <a:t> software to access them.  We use Microsoft SQL </a:t>
            </a:r>
            <a:r>
              <a:rPr lang="en"/>
              <a:t>Server</a:t>
            </a:r>
            <a:r>
              <a:rPr lang="en"/>
              <a:t> Management Studio for sql and Atom as an IDE for html pages.   </a:t>
            </a:r>
            <a:endParaRPr/>
          </a:p>
          <a:p>
            <a:pPr indent="-311150" lvl="0" marL="457200" rtl="0" algn="l">
              <a:spcBef>
                <a:spcPts val="0"/>
              </a:spcBef>
              <a:spcAft>
                <a:spcPts val="0"/>
              </a:spcAft>
              <a:buSzPts val="1300"/>
              <a:buAutoNum type="arabicPeriod"/>
            </a:pPr>
            <a:r>
              <a:rPr lang="en"/>
              <a:t>Every  time we are </a:t>
            </a:r>
            <a:r>
              <a:rPr lang="en"/>
              <a:t>comfortable</a:t>
            </a:r>
            <a:r>
              <a:rPr lang="en"/>
              <a:t>  with code in master branch, Files are migrated to our server.  </a:t>
            </a:r>
            <a:endParaRPr/>
          </a:p>
          <a:p>
            <a:pPr indent="-311150" lvl="0" marL="457200" rtl="0" algn="l">
              <a:spcBef>
                <a:spcPts val="0"/>
              </a:spcBef>
              <a:spcAft>
                <a:spcPts val="0"/>
              </a:spcAft>
              <a:buSzPts val="1300"/>
              <a:buAutoNum type="arabicPeriod"/>
            </a:pPr>
            <a:r>
              <a:rPr lang="en"/>
              <a:t>Then test the new files on the server.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7650" y="5910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t>DESIGN ARCHITECTURE</a:t>
            </a:r>
            <a:endParaRPr/>
          </a:p>
        </p:txBody>
      </p:sp>
      <p:sp>
        <p:nvSpPr>
          <p:cNvPr id="167" name="Google Shape;167;p26"/>
          <p:cNvSpPr txBox="1"/>
          <p:nvPr>
            <p:ph idx="1" type="body"/>
          </p:nvPr>
        </p:nvSpPr>
        <p:spPr>
          <a:xfrm>
            <a:off x="729450" y="1469275"/>
            <a:ext cx="4631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DB Architecture fully implemented in MS SQL Server</a:t>
            </a:r>
            <a:endParaRPr/>
          </a:p>
          <a:p>
            <a:pPr indent="-311150" lvl="0" marL="457200" rtl="0" algn="l">
              <a:spcBef>
                <a:spcPts val="0"/>
              </a:spcBef>
              <a:spcAft>
                <a:spcPts val="0"/>
              </a:spcAft>
              <a:buSzPts val="1300"/>
              <a:buChar char="●"/>
            </a:pPr>
            <a:r>
              <a:rPr lang="en"/>
              <a:t>Developed and implemented constraints to avoid data anomalies</a:t>
            </a:r>
            <a:endParaRPr/>
          </a:p>
          <a:p>
            <a:pPr indent="-311150" lvl="0" marL="457200" rtl="0" algn="l">
              <a:spcBef>
                <a:spcPts val="0"/>
              </a:spcBef>
              <a:spcAft>
                <a:spcPts val="0"/>
              </a:spcAft>
              <a:buSzPts val="1300"/>
              <a:buChar char="●"/>
            </a:pPr>
            <a:r>
              <a:rPr lang="en"/>
              <a:t>Sample tuples created to display functionality </a:t>
            </a:r>
            <a:endParaRPr/>
          </a:p>
          <a:p>
            <a:pPr indent="-311150" lvl="0" marL="457200" rtl="0" algn="l">
              <a:spcBef>
                <a:spcPts val="0"/>
              </a:spcBef>
              <a:spcAft>
                <a:spcPts val="0"/>
              </a:spcAft>
              <a:buSzPts val="1300"/>
              <a:buChar char="●"/>
            </a:pPr>
            <a:r>
              <a:rPr lang="en"/>
              <a:t>Pending SQL Unit Testing with tuples</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168" name="Google Shape;168;p26"/>
          <p:cNvPicPr preferRelativeResize="0"/>
          <p:nvPr/>
        </p:nvPicPr>
        <p:blipFill rotWithShape="1">
          <a:blip r:embed="rId3">
            <a:alphaModFix/>
          </a:blip>
          <a:srcRect b="0" l="0" r="33302" t="0"/>
          <a:stretch/>
        </p:blipFill>
        <p:spPr>
          <a:xfrm>
            <a:off x="5477650" y="528000"/>
            <a:ext cx="3581050" cy="4617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Design</a:t>
            </a:r>
            <a:endParaRPr/>
          </a:p>
        </p:txBody>
      </p:sp>
      <p:sp>
        <p:nvSpPr>
          <p:cNvPr id="174" name="Google Shape;174;p27"/>
          <p:cNvSpPr txBox="1"/>
          <p:nvPr>
            <p:ph idx="1" type="body"/>
          </p:nvPr>
        </p:nvSpPr>
        <p:spPr>
          <a:xfrm>
            <a:off x="721225" y="2139775"/>
            <a:ext cx="3300900" cy="2239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p>
          <a:p>
            <a:pPr indent="-311150" lvl="0" marL="457200" rtl="0" algn="l">
              <a:spcBef>
                <a:spcPts val="1600"/>
              </a:spcBef>
              <a:spcAft>
                <a:spcPts val="0"/>
              </a:spcAft>
              <a:buSzPts val="1300"/>
              <a:buChar char="-"/>
            </a:pPr>
            <a:r>
              <a:rPr b="1" lang="en"/>
              <a:t>Support all screen devices </a:t>
            </a:r>
            <a:endParaRPr b="1"/>
          </a:p>
          <a:p>
            <a:pPr indent="-311150" lvl="0" marL="457200" rtl="0" algn="l">
              <a:spcBef>
                <a:spcPts val="0"/>
              </a:spcBef>
              <a:spcAft>
                <a:spcPts val="0"/>
              </a:spcAft>
              <a:buSzPts val="1300"/>
              <a:buChar char="-"/>
            </a:pPr>
            <a:r>
              <a:rPr b="1" lang="en"/>
              <a:t>More user friendly design</a:t>
            </a:r>
            <a:endParaRPr b="1"/>
          </a:p>
          <a:p>
            <a:pPr indent="-311150" lvl="0" marL="457200" rtl="0" algn="l">
              <a:spcBef>
                <a:spcPts val="0"/>
              </a:spcBef>
              <a:spcAft>
                <a:spcPts val="0"/>
              </a:spcAft>
              <a:buSzPts val="1300"/>
              <a:buChar char="-"/>
            </a:pPr>
            <a:r>
              <a:rPr b="1" lang="en"/>
              <a:t>Modern Look</a:t>
            </a:r>
            <a:endParaRPr b="1"/>
          </a:p>
          <a:p>
            <a:pPr indent="-311150" lvl="0" marL="457200" rtl="0" algn="l">
              <a:spcBef>
                <a:spcPts val="0"/>
              </a:spcBef>
              <a:spcAft>
                <a:spcPts val="0"/>
              </a:spcAft>
              <a:buSzPts val="1300"/>
              <a:buChar char="-"/>
            </a:pPr>
            <a:r>
              <a:rPr b="1" lang="en"/>
              <a:t>Toggle Navbar</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619500" y="1469325"/>
            <a:ext cx="36600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Tablet &amp; Mobile Screen</a:t>
            </a:r>
            <a:endParaRPr/>
          </a:p>
          <a:p>
            <a:pPr indent="-393700" lvl="0" marL="457200" rtl="0" algn="l">
              <a:spcBef>
                <a:spcPts val="0"/>
              </a:spcBef>
              <a:spcAft>
                <a:spcPts val="0"/>
              </a:spcAft>
              <a:buSzPts val="2600"/>
              <a:buChar char="-"/>
            </a:pPr>
            <a:r>
              <a:rPr lang="en"/>
              <a:t>Hamburger bar</a:t>
            </a:r>
            <a:endParaRPr/>
          </a:p>
          <a:p>
            <a:pPr indent="-393700" lvl="0" marL="457200" rtl="0" algn="l">
              <a:spcBef>
                <a:spcPts val="0"/>
              </a:spcBef>
              <a:spcAft>
                <a:spcPts val="0"/>
              </a:spcAft>
              <a:buSzPts val="2600"/>
              <a:buChar char="-"/>
            </a:pPr>
            <a:r>
              <a:rPr lang="en"/>
              <a:t>Toggle navbar</a:t>
            </a:r>
            <a:endParaRPr/>
          </a:p>
        </p:txBody>
      </p:sp>
      <p:pic>
        <p:nvPicPr>
          <p:cNvPr id="180" name="Google Shape;180;p28"/>
          <p:cNvPicPr preferRelativeResize="0"/>
          <p:nvPr/>
        </p:nvPicPr>
        <p:blipFill>
          <a:blip r:embed="rId3">
            <a:alphaModFix/>
          </a:blip>
          <a:stretch>
            <a:fillRect/>
          </a:stretch>
        </p:blipFill>
        <p:spPr>
          <a:xfrm>
            <a:off x="5022950" y="485775"/>
            <a:ext cx="2879750" cy="4576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779675" y="768800"/>
            <a:ext cx="7518226" cy="3711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30000" y="1318650"/>
            <a:ext cx="33009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iteration Plan</a:t>
            </a:r>
            <a:endParaRPr/>
          </a:p>
        </p:txBody>
      </p:sp>
      <p:sp>
        <p:nvSpPr>
          <p:cNvPr id="191" name="Google Shape;191;p30"/>
          <p:cNvSpPr txBox="1"/>
          <p:nvPr>
            <p:ph idx="1" type="body"/>
          </p:nvPr>
        </p:nvSpPr>
        <p:spPr>
          <a:xfrm>
            <a:off x="721225" y="2089550"/>
            <a:ext cx="7275300" cy="22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Refactoring</a:t>
            </a:r>
            <a:r>
              <a:rPr lang="en"/>
              <a:t> Coding Design</a:t>
            </a:r>
            <a:endParaRPr/>
          </a:p>
          <a:p>
            <a:pPr indent="0" lvl="0" marL="0" rtl="0" algn="l">
              <a:spcBef>
                <a:spcPts val="1600"/>
              </a:spcBef>
              <a:spcAft>
                <a:spcPts val="0"/>
              </a:spcAft>
              <a:buNone/>
            </a:pPr>
            <a:r>
              <a:rPr lang="en"/>
              <a:t>-Log in/out feature</a:t>
            </a:r>
            <a:endParaRPr/>
          </a:p>
          <a:p>
            <a:pPr indent="0" lvl="0" marL="0" rtl="0" algn="l">
              <a:spcBef>
                <a:spcPts val="1600"/>
              </a:spcBef>
              <a:spcAft>
                <a:spcPts val="0"/>
              </a:spcAft>
              <a:buNone/>
            </a:pPr>
            <a:r>
              <a:rPr lang="en"/>
              <a:t>-Style add project and project list </a:t>
            </a:r>
            <a:endParaRPr/>
          </a:p>
          <a:p>
            <a:pPr indent="0" lvl="0" marL="0" rtl="0" algn="l">
              <a:spcBef>
                <a:spcPts val="1600"/>
              </a:spcBef>
              <a:spcAft>
                <a:spcPts val="0"/>
              </a:spcAft>
              <a:buNone/>
            </a:pPr>
            <a:r>
              <a:rPr lang="en"/>
              <a:t>- Sign up users</a:t>
            </a:r>
            <a:endParaRPr/>
          </a:p>
          <a:p>
            <a:pPr indent="0" lvl="0" marL="0" rtl="0" algn="l">
              <a:spcBef>
                <a:spcPts val="1600"/>
              </a:spcBef>
              <a:spcAft>
                <a:spcPts val="1600"/>
              </a:spcAft>
              <a:buNone/>
            </a:pPr>
            <a:r>
              <a:rPr lang="en"/>
              <a:t>- Unit Testing for Google Login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30000" y="1318650"/>
            <a:ext cx="44634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3 Completions</a:t>
            </a:r>
            <a:endParaRPr/>
          </a:p>
        </p:txBody>
      </p:sp>
      <p:sp>
        <p:nvSpPr>
          <p:cNvPr id="94" name="Google Shape;94;p14"/>
          <p:cNvSpPr txBox="1"/>
          <p:nvPr>
            <p:ph idx="1" type="body"/>
          </p:nvPr>
        </p:nvSpPr>
        <p:spPr>
          <a:xfrm>
            <a:off x="721225" y="2008800"/>
            <a:ext cx="7241100" cy="23703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Focused on website flow design and implementation</a:t>
            </a:r>
            <a:endParaRPr/>
          </a:p>
          <a:p>
            <a:pPr indent="-311150" lvl="0" marL="457200" rtl="0" algn="l">
              <a:lnSpc>
                <a:spcPct val="200000"/>
              </a:lnSpc>
              <a:spcBef>
                <a:spcPts val="0"/>
              </a:spcBef>
              <a:spcAft>
                <a:spcPts val="0"/>
              </a:spcAft>
              <a:buSzPts val="1300"/>
              <a:buChar char="●"/>
            </a:pPr>
            <a:r>
              <a:rPr lang="en"/>
              <a:t>Standardizing site architecture </a:t>
            </a:r>
            <a:endParaRPr/>
          </a:p>
          <a:p>
            <a:pPr indent="-311150" lvl="0" marL="457200" rtl="0" algn="l">
              <a:lnSpc>
                <a:spcPct val="200000"/>
              </a:lnSpc>
              <a:spcBef>
                <a:spcPts val="0"/>
              </a:spcBef>
              <a:spcAft>
                <a:spcPts val="0"/>
              </a:spcAft>
              <a:buSzPts val="1300"/>
              <a:buChar char="●"/>
            </a:pPr>
            <a:r>
              <a:rPr lang="en"/>
              <a:t>Finalize site flow diagrams and build flow skeleton on site</a:t>
            </a:r>
            <a:endParaRPr/>
          </a:p>
          <a:p>
            <a:pPr indent="-311150" lvl="0" marL="457200" rtl="0" algn="l">
              <a:lnSpc>
                <a:spcPct val="200000"/>
              </a:lnSpc>
              <a:spcBef>
                <a:spcPts val="0"/>
              </a:spcBef>
              <a:spcAft>
                <a:spcPts val="0"/>
              </a:spcAft>
              <a:buSzPts val="1300"/>
              <a:buChar char="●"/>
            </a:pPr>
            <a:r>
              <a:rPr lang="en"/>
              <a:t>Update documentation with new site flow and design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5008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Flow Diagram</a:t>
            </a:r>
            <a:endParaRPr/>
          </a:p>
        </p:txBody>
      </p:sp>
      <p:pic>
        <p:nvPicPr>
          <p:cNvPr id="100" name="Google Shape;100;p15"/>
          <p:cNvPicPr preferRelativeResize="0"/>
          <p:nvPr/>
        </p:nvPicPr>
        <p:blipFill>
          <a:blip r:embed="rId3">
            <a:alphaModFix/>
          </a:blip>
          <a:stretch>
            <a:fillRect/>
          </a:stretch>
        </p:blipFill>
        <p:spPr>
          <a:xfrm>
            <a:off x="3244275" y="521950"/>
            <a:ext cx="5899727" cy="4558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09063" y="616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a:t>
            </a:r>
            <a:r>
              <a:rPr lang="en"/>
              <a:t>METRICS</a:t>
            </a:r>
            <a:r>
              <a:rPr lang="en"/>
              <a:t> </a:t>
            </a:r>
            <a:r>
              <a:rPr lang="en"/>
              <a:t>SUMMARY</a:t>
            </a:r>
            <a:endParaRPr/>
          </a:p>
        </p:txBody>
      </p:sp>
      <p:pic>
        <p:nvPicPr>
          <p:cNvPr id="106" name="Google Shape;106;p16"/>
          <p:cNvPicPr preferRelativeResize="0"/>
          <p:nvPr/>
        </p:nvPicPr>
        <p:blipFill>
          <a:blip r:embed="rId3">
            <a:alphaModFix/>
          </a:blip>
          <a:stretch>
            <a:fillRect/>
          </a:stretch>
        </p:blipFill>
        <p:spPr>
          <a:xfrm>
            <a:off x="152400" y="1303725"/>
            <a:ext cx="8839204" cy="29865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30000" y="1318650"/>
            <a:ext cx="83532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3 Retrospective and Process Improvement</a:t>
            </a:r>
            <a:endParaRPr/>
          </a:p>
        </p:txBody>
      </p:sp>
      <p:sp>
        <p:nvSpPr>
          <p:cNvPr id="112" name="Google Shape;112;p17"/>
          <p:cNvSpPr txBox="1"/>
          <p:nvPr>
            <p:ph idx="1" type="body"/>
          </p:nvPr>
        </p:nvSpPr>
        <p:spPr>
          <a:xfrm>
            <a:off x="850000" y="1935625"/>
            <a:ext cx="5339100" cy="27969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Improvements to version control and the deploy process </a:t>
            </a:r>
            <a:endParaRPr/>
          </a:p>
          <a:p>
            <a:pPr indent="-311150" lvl="0" marL="457200" rtl="0" algn="l">
              <a:lnSpc>
                <a:spcPct val="150000"/>
              </a:lnSpc>
              <a:spcBef>
                <a:spcPts val="1000"/>
              </a:spcBef>
              <a:spcAft>
                <a:spcPts val="0"/>
              </a:spcAft>
              <a:buSzPts val="1300"/>
              <a:buChar char="●"/>
            </a:pPr>
            <a:r>
              <a:rPr lang="en"/>
              <a:t>Adding more in depth documentation to decrease confusion</a:t>
            </a:r>
            <a:endParaRPr/>
          </a:p>
          <a:p>
            <a:pPr indent="-311150" lvl="0" marL="457200" rtl="0" algn="l">
              <a:lnSpc>
                <a:spcPct val="150000"/>
              </a:lnSpc>
              <a:spcBef>
                <a:spcPts val="1000"/>
              </a:spcBef>
              <a:spcAft>
                <a:spcPts val="0"/>
              </a:spcAft>
              <a:buSzPts val="1300"/>
              <a:buChar char="●"/>
            </a:pPr>
            <a:r>
              <a:rPr lang="en"/>
              <a:t>Building site flow framework this iteration enables future page buildout with low lift</a:t>
            </a:r>
            <a:endParaRPr/>
          </a:p>
          <a:p>
            <a:pPr indent="0" lvl="0" marL="457200" rtl="0" algn="l">
              <a:lnSpc>
                <a:spcPct val="150000"/>
              </a:lnSpc>
              <a:spcBef>
                <a:spcPts val="10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579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and Files/Pages</a:t>
            </a:r>
            <a:endParaRPr/>
          </a:p>
        </p:txBody>
      </p:sp>
      <p:sp>
        <p:nvSpPr>
          <p:cNvPr id="118" name="Google Shape;118;p18"/>
          <p:cNvSpPr txBox="1"/>
          <p:nvPr>
            <p:ph idx="1" type="body"/>
          </p:nvPr>
        </p:nvSpPr>
        <p:spPr>
          <a:xfrm>
            <a:off x="439825" y="1399725"/>
            <a:ext cx="7688700" cy="226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Home.html</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Login looks like it is there but it does not currently work.</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No methods yet </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AddProject.cshtml</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Uses html5 form with post as action.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On post, connect to database, run sql query using the data given by the form.  </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SubmitSearch.cshtml</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Uses html5 form to collect user data and post.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Collects desired strings from form, then sends them as a response.redirect() to a url and adds the strings to the url in order to grab data from another page.  </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SearchResults.cshtml</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First looks at URL for any strings to grab.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It has intelligent if else statements to build a query string based on what is found in the url.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Executes query and displays a card view for each result found.  </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Sign-up.html</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Looks like it is there, but it does not currently work.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No methods yet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30000" y="1318650"/>
            <a:ext cx="3300900" cy="6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Smell</a:t>
            </a:r>
            <a:endParaRPr/>
          </a:p>
        </p:txBody>
      </p:sp>
      <p:sp>
        <p:nvSpPr>
          <p:cNvPr id="124" name="Google Shape;124;p19"/>
          <p:cNvSpPr txBox="1"/>
          <p:nvPr>
            <p:ph idx="1" type="body"/>
          </p:nvPr>
        </p:nvSpPr>
        <p:spPr>
          <a:xfrm>
            <a:off x="730000" y="1918650"/>
            <a:ext cx="5471400" cy="24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Calibri"/>
                <a:ea typeface="Calibri"/>
                <a:cs typeface="Calibri"/>
                <a:sym typeface="Calibri"/>
              </a:rPr>
              <a:t>Bad</a:t>
            </a:r>
            <a:r>
              <a:rPr b="1" lang="en" sz="2400" u="sng">
                <a:latin typeface="Calibri"/>
                <a:ea typeface="Calibri"/>
                <a:cs typeface="Calibri"/>
                <a:sym typeface="Calibri"/>
              </a:rPr>
              <a:t> Smells</a:t>
            </a:r>
            <a:endParaRPr b="1" sz="2400" u="sng">
              <a:latin typeface="Calibri"/>
              <a:ea typeface="Calibri"/>
              <a:cs typeface="Calibri"/>
              <a:sym typeface="Calibri"/>
            </a:endParaRPr>
          </a:p>
          <a:p>
            <a:pPr indent="-317500" lvl="0" marL="457200" rtl="0" algn="l">
              <a:spcBef>
                <a:spcPts val="1600"/>
              </a:spcBef>
              <a:spcAft>
                <a:spcPts val="0"/>
              </a:spcAft>
              <a:buSzPts val="1400"/>
              <a:buFont typeface="Calibri"/>
              <a:buChar char="-"/>
            </a:pPr>
            <a:r>
              <a:rPr lang="en" sz="1400">
                <a:latin typeface="Calibri"/>
                <a:ea typeface="Calibri"/>
                <a:cs typeface="Calibri"/>
                <a:sym typeface="Calibri"/>
              </a:rPr>
              <a:t>Large Class</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Duplicate code</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Lon</a:t>
            </a:r>
            <a:r>
              <a:rPr lang="en"/>
              <a:t>g Parameter Lists</a:t>
            </a:r>
            <a:endParaRPr/>
          </a:p>
          <a:p>
            <a:pPr indent="-311150" lvl="0" marL="457200" rtl="0" algn="l">
              <a:spcBef>
                <a:spcPts val="0"/>
              </a:spcBef>
              <a:spcAft>
                <a:spcPts val="0"/>
              </a:spcAft>
              <a:buSzPts val="1300"/>
              <a:buChar char="-"/>
            </a:pPr>
            <a:r>
              <a:rPr lang="en"/>
              <a:t>Lack of comments</a:t>
            </a:r>
            <a:endParaRPr/>
          </a:p>
          <a:p>
            <a:pPr indent="-311150" lvl="0" marL="457200" rtl="0" algn="l">
              <a:spcBef>
                <a:spcPts val="0"/>
              </a:spcBef>
              <a:spcAft>
                <a:spcPts val="0"/>
              </a:spcAft>
              <a:buSzPts val="1300"/>
              <a:buChar char="-"/>
            </a:pPr>
            <a:r>
              <a:rPr lang="en"/>
              <a:t>Files organization doesn’t not reflect site </a:t>
            </a:r>
            <a:r>
              <a:rPr lang="en"/>
              <a:t>architecture</a:t>
            </a:r>
            <a:endParaRPr/>
          </a:p>
          <a:p>
            <a:pPr indent="0" lvl="0" marL="45720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457200" rtl="0" algn="l">
              <a:spcBef>
                <a:spcPts val="1600"/>
              </a:spcBef>
              <a:spcAft>
                <a:spcPts val="0"/>
              </a:spcAft>
              <a:buNone/>
            </a:pPr>
            <a:r>
              <a:t/>
            </a:r>
            <a:endParaRPr sz="1400">
              <a:latin typeface="Calibri"/>
              <a:ea typeface="Calibri"/>
              <a:cs typeface="Calibri"/>
              <a:sym typeface="Calibri"/>
            </a:endParaRPr>
          </a:p>
          <a:p>
            <a:pPr indent="0" lvl="0" marL="0" rtl="0" algn="l">
              <a:spcBef>
                <a:spcPts val="1600"/>
              </a:spcBef>
              <a:spcAft>
                <a:spcPts val="0"/>
              </a:spcAft>
              <a:buNone/>
            </a:pPr>
            <a:r>
              <a:t/>
            </a:r>
            <a:endParaRPr b="1" sz="2400" u="sng">
              <a:latin typeface="Calibri"/>
              <a:ea typeface="Calibri"/>
              <a:cs typeface="Calibri"/>
              <a:sym typeface="Calibri"/>
            </a:endParaRPr>
          </a:p>
          <a:p>
            <a:pPr indent="0" lvl="0" marL="0" rtl="0" algn="l">
              <a:spcBef>
                <a:spcPts val="1600"/>
              </a:spcBef>
              <a:spcAft>
                <a:spcPts val="1600"/>
              </a:spcAft>
              <a:buNone/>
            </a:pPr>
            <a:r>
              <a:t/>
            </a:r>
            <a:endParaRPr/>
          </a:p>
        </p:txBody>
      </p:sp>
      <p:sp>
        <p:nvSpPr>
          <p:cNvPr id="125" name="Google Shape;125;p19"/>
          <p:cNvSpPr txBox="1"/>
          <p:nvPr>
            <p:ph idx="1" type="body"/>
          </p:nvPr>
        </p:nvSpPr>
        <p:spPr>
          <a:xfrm>
            <a:off x="4572000" y="2151525"/>
            <a:ext cx="3300900" cy="22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u="sng">
              <a:latin typeface="Calibri"/>
              <a:ea typeface="Calibri"/>
              <a:cs typeface="Calibri"/>
              <a:sym typeface="Calibri"/>
            </a:endParaRPr>
          </a:p>
          <a:p>
            <a:pPr indent="0" lvl="0" marL="0" rtl="0" algn="l">
              <a:spcBef>
                <a:spcPts val="1600"/>
              </a:spcBef>
              <a:spcAft>
                <a:spcPts val="1600"/>
              </a:spcAft>
              <a:buNone/>
            </a:pPr>
            <a:r>
              <a:t/>
            </a:r>
            <a:endParaRPr u="sng">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Plan</a:t>
            </a:r>
            <a:endParaRPr/>
          </a:p>
        </p:txBody>
      </p:sp>
      <p:sp>
        <p:nvSpPr>
          <p:cNvPr id="131" name="Google Shape;131;p20"/>
          <p:cNvSpPr txBox="1"/>
          <p:nvPr>
            <p:ph idx="4294967295" type="body"/>
          </p:nvPr>
        </p:nvSpPr>
        <p:spPr>
          <a:xfrm>
            <a:off x="730000" y="1878450"/>
            <a:ext cx="7295400" cy="6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-To ensure that the </a:t>
            </a:r>
            <a:r>
              <a:rPr lang="en">
                <a:solidFill>
                  <a:srgbClr val="000000"/>
                </a:solidFill>
              </a:rPr>
              <a:t>potential</a:t>
            </a:r>
            <a:r>
              <a:rPr lang="en">
                <a:solidFill>
                  <a:srgbClr val="000000"/>
                </a:solidFill>
              </a:rPr>
              <a:t> visitors can fully </a:t>
            </a:r>
            <a:r>
              <a:rPr lang="en">
                <a:solidFill>
                  <a:srgbClr val="000000"/>
                </a:solidFill>
              </a:rPr>
              <a:t>experience</a:t>
            </a:r>
            <a:r>
              <a:rPr lang="en">
                <a:solidFill>
                  <a:srgbClr val="000000"/>
                </a:solidFill>
              </a:rPr>
              <a:t> a site and are </a:t>
            </a:r>
            <a:r>
              <a:rPr lang="en">
                <a:solidFill>
                  <a:srgbClr val="000000"/>
                </a:solidFill>
              </a:rPr>
              <a:t>encouraged</a:t>
            </a:r>
            <a:r>
              <a:rPr lang="en">
                <a:solidFill>
                  <a:srgbClr val="000000"/>
                </a:solidFill>
              </a:rPr>
              <a:t> to visit again</a:t>
            </a:r>
            <a:endParaRPr>
              <a:solidFill>
                <a:srgbClr val="000000"/>
              </a:solidFill>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b="1"/>
          </a:p>
          <a:p>
            <a:pPr indent="0" lvl="0" marL="0" rtl="0" algn="l">
              <a:lnSpc>
                <a:spcPct val="100000"/>
              </a:lnSpc>
              <a:spcBef>
                <a:spcPts val="1600"/>
              </a:spcBef>
              <a:spcAft>
                <a:spcPts val="0"/>
              </a:spcAft>
              <a:buNone/>
            </a:pPr>
            <a:r>
              <a:t/>
            </a:r>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32" name="Google Shape;132;p20"/>
          <p:cNvSpPr txBox="1"/>
          <p:nvPr/>
        </p:nvSpPr>
        <p:spPr>
          <a:xfrm>
            <a:off x="793625" y="2571750"/>
            <a:ext cx="6540000" cy="15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Test </a:t>
            </a:r>
            <a:r>
              <a:rPr b="1" lang="en">
                <a:latin typeface="Lato"/>
                <a:ea typeface="Lato"/>
                <a:cs typeface="Lato"/>
                <a:sym typeface="Lato"/>
              </a:rPr>
              <a:t>Categories</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Correct layout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Hyperlink</a:t>
            </a:r>
            <a:r>
              <a:rPr lang="en">
                <a:latin typeface="Lato"/>
                <a:ea typeface="Lato"/>
                <a:cs typeface="Lato"/>
                <a:sym typeface="Lato"/>
              </a:rPr>
              <a:t> work(page based, external, internal, emails)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Scripting work correctly (ASP.net, form </a:t>
            </a:r>
            <a:r>
              <a:rPr lang="en">
                <a:latin typeface="Lato"/>
                <a:ea typeface="Lato"/>
                <a:cs typeface="Lato"/>
                <a:sym typeface="Lato"/>
              </a:rPr>
              <a:t>validation</a:t>
            </a:r>
            <a:r>
              <a:rPr lang="en">
                <a:latin typeface="Lato"/>
                <a:ea typeface="Lato"/>
                <a:cs typeface="Lato"/>
                <a:sym typeface="Lato"/>
              </a:rPr>
              <a: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All images displayed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Other browser compatible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Text has no spelling error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2879375" y="635125"/>
            <a:ext cx="2927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Results</a:t>
            </a:r>
            <a:endParaRPr/>
          </a:p>
        </p:txBody>
      </p:sp>
      <p:graphicFrame>
        <p:nvGraphicFramePr>
          <p:cNvPr id="138" name="Google Shape;138;p21"/>
          <p:cNvGraphicFramePr/>
          <p:nvPr/>
        </p:nvGraphicFramePr>
        <p:xfrm>
          <a:off x="229175" y="1277200"/>
          <a:ext cx="3000000" cy="3000000"/>
        </p:xfrm>
        <a:graphic>
          <a:graphicData uri="http://schemas.openxmlformats.org/drawingml/2006/table">
            <a:tbl>
              <a:tblPr>
                <a:noFill/>
                <a:tableStyleId>{4136D96E-95DD-4532-B9DD-A4874556AE17}</a:tableStyleId>
              </a:tblPr>
              <a:tblGrid>
                <a:gridCol w="1370200"/>
                <a:gridCol w="1428525"/>
                <a:gridCol w="1275850"/>
                <a:gridCol w="987975"/>
                <a:gridCol w="1114600"/>
                <a:gridCol w="998450"/>
                <a:gridCol w="1195925"/>
              </a:tblGrid>
              <a:tr h="381000">
                <a:tc>
                  <a:txBody>
                    <a:bodyPr/>
                    <a:lstStyle/>
                    <a:p>
                      <a:pPr indent="0" lvl="0" marL="0" rtl="0" algn="ctr">
                        <a:spcBef>
                          <a:spcPts val="0"/>
                        </a:spcBef>
                        <a:spcAft>
                          <a:spcPts val="0"/>
                        </a:spcAft>
                        <a:buNone/>
                      </a:pPr>
                      <a:r>
                        <a:rPr b="1" lang="en"/>
                        <a:t>Test</a:t>
                      </a:r>
                      <a:endParaRPr b="1"/>
                    </a:p>
                  </a:txBody>
                  <a:tcPr marT="91425" marB="91425" marR="91425" marL="91425"/>
                </a:tc>
                <a:tc>
                  <a:txBody>
                    <a:bodyPr/>
                    <a:lstStyle/>
                    <a:p>
                      <a:pPr indent="0" lvl="0" marL="0" rtl="0" algn="ctr">
                        <a:spcBef>
                          <a:spcPts val="0"/>
                        </a:spcBef>
                        <a:spcAft>
                          <a:spcPts val="0"/>
                        </a:spcAft>
                        <a:buNone/>
                      </a:pPr>
                      <a:r>
                        <a:rPr b="1" lang="en"/>
                        <a:t>User Requirement</a:t>
                      </a:r>
                      <a:endParaRPr b="1"/>
                    </a:p>
                    <a:p>
                      <a:pPr indent="0" lvl="0" marL="0" rtl="0" algn="ctr">
                        <a:spcBef>
                          <a:spcPts val="0"/>
                        </a:spcBef>
                        <a:spcAft>
                          <a:spcPts val="0"/>
                        </a:spcAft>
                        <a:buNone/>
                      </a:pPr>
                      <a:r>
                        <a:rPr b="1" lang="en"/>
                        <a:t>Addressed</a:t>
                      </a:r>
                      <a:endParaRPr b="1"/>
                    </a:p>
                  </a:txBody>
                  <a:tcPr marT="91425" marB="91425" marR="91425" marL="91425"/>
                </a:tc>
                <a:tc>
                  <a:txBody>
                    <a:bodyPr/>
                    <a:lstStyle/>
                    <a:p>
                      <a:pPr indent="0" lvl="0" marL="0" rtl="0" algn="ctr">
                        <a:spcBef>
                          <a:spcPts val="0"/>
                        </a:spcBef>
                        <a:spcAft>
                          <a:spcPts val="0"/>
                        </a:spcAft>
                        <a:buNone/>
                      </a:pPr>
                      <a:r>
                        <a:rPr b="1" lang="en"/>
                        <a:t>Expected Results</a:t>
                      </a:r>
                      <a:endParaRPr b="1"/>
                    </a:p>
                  </a:txBody>
                  <a:tcPr marT="91425" marB="91425" marR="91425" marL="91425"/>
                </a:tc>
                <a:tc>
                  <a:txBody>
                    <a:bodyPr/>
                    <a:lstStyle/>
                    <a:p>
                      <a:pPr indent="0" lvl="0" marL="0" rtl="0" algn="ctr">
                        <a:spcBef>
                          <a:spcPts val="0"/>
                        </a:spcBef>
                        <a:spcAft>
                          <a:spcPts val="0"/>
                        </a:spcAft>
                        <a:buNone/>
                      </a:pPr>
                      <a:r>
                        <a:rPr b="1" lang="en"/>
                        <a:t>Actual</a:t>
                      </a:r>
                      <a:endParaRPr b="1"/>
                    </a:p>
                    <a:p>
                      <a:pPr indent="0" lvl="0" marL="0" rtl="0" algn="ctr">
                        <a:spcBef>
                          <a:spcPts val="0"/>
                        </a:spcBef>
                        <a:spcAft>
                          <a:spcPts val="0"/>
                        </a:spcAft>
                        <a:buNone/>
                      </a:pPr>
                      <a:r>
                        <a:rPr b="1" lang="en"/>
                        <a:t>Results</a:t>
                      </a:r>
                      <a:endParaRPr b="1"/>
                    </a:p>
                  </a:txBody>
                  <a:tcPr marT="91425" marB="91425" marR="91425" marL="91425"/>
                </a:tc>
                <a:tc>
                  <a:txBody>
                    <a:bodyPr/>
                    <a:lstStyle/>
                    <a:p>
                      <a:pPr indent="0" lvl="0" marL="0" rtl="0" algn="ctr">
                        <a:spcBef>
                          <a:spcPts val="0"/>
                        </a:spcBef>
                        <a:spcAft>
                          <a:spcPts val="0"/>
                        </a:spcAft>
                        <a:buNone/>
                      </a:pPr>
                      <a:r>
                        <a:rPr b="1" lang="en"/>
                        <a:t>Pass/Fail</a:t>
                      </a:r>
                      <a:endParaRPr b="1"/>
                    </a:p>
                  </a:txBody>
                  <a:tcPr marT="91425" marB="91425" marR="91425" marL="91425"/>
                </a:tc>
                <a:tc>
                  <a:txBody>
                    <a:bodyPr/>
                    <a:lstStyle/>
                    <a:p>
                      <a:pPr indent="0" lvl="0" marL="0" rtl="0" algn="ctr">
                        <a:spcBef>
                          <a:spcPts val="0"/>
                        </a:spcBef>
                        <a:spcAft>
                          <a:spcPts val="0"/>
                        </a:spcAft>
                        <a:buNone/>
                      </a:pPr>
                      <a:r>
                        <a:rPr b="1" lang="en"/>
                        <a:t>Date</a:t>
                      </a:r>
                      <a:endParaRPr b="1"/>
                    </a:p>
                  </a:txBody>
                  <a:tcPr marT="91425" marB="91425" marR="91425" marL="91425"/>
                </a:tc>
                <a:tc>
                  <a:txBody>
                    <a:bodyPr/>
                    <a:lstStyle/>
                    <a:p>
                      <a:pPr indent="0" lvl="0" marL="0" rtl="0" algn="ctr">
                        <a:spcBef>
                          <a:spcPts val="0"/>
                        </a:spcBef>
                        <a:spcAft>
                          <a:spcPts val="0"/>
                        </a:spcAft>
                        <a:buNone/>
                      </a:pPr>
                      <a:r>
                        <a:rPr b="1" lang="en"/>
                        <a:t>Correction Action</a:t>
                      </a:r>
                      <a:endParaRPr b="1"/>
                    </a:p>
                  </a:txBody>
                  <a:tcPr marT="91425" marB="91425" marR="91425" marL="91425"/>
                </a:tc>
              </a:tr>
              <a:tr h="381000">
                <a:tc>
                  <a:txBody>
                    <a:bodyPr/>
                    <a:lstStyle/>
                    <a:p>
                      <a:pPr indent="0" lvl="0" marL="0" rtl="0" algn="l">
                        <a:spcBef>
                          <a:spcPts val="0"/>
                        </a:spcBef>
                        <a:spcAft>
                          <a:spcPts val="0"/>
                        </a:spcAft>
                        <a:buNone/>
                      </a:pPr>
                      <a:r>
                        <a:rPr lang="en" sz="1000"/>
                        <a:t>Logo Display</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CS portal logo displayed</a:t>
                      </a:r>
                      <a:endParaRPr sz="1000"/>
                    </a:p>
                  </a:txBody>
                  <a:tcPr marT="91425" marB="91425" marR="91425" marL="91425"/>
                </a:tc>
                <a:tc>
                  <a:txBody>
                    <a:bodyPr/>
                    <a:lstStyle/>
                    <a:p>
                      <a:pPr indent="0" lvl="0" marL="0" rtl="0" algn="l">
                        <a:spcBef>
                          <a:spcPts val="0"/>
                        </a:spcBef>
                        <a:spcAft>
                          <a:spcPts val="0"/>
                        </a:spcAft>
                        <a:buNone/>
                      </a:pPr>
                      <a:r>
                        <a:rPr lang="en" sz="1000"/>
                        <a:t>As expected</a:t>
                      </a:r>
                      <a:endParaRPr sz="1000"/>
                    </a:p>
                  </a:txBody>
                  <a:tcPr marT="91425" marB="91425" marR="91425" marL="91425"/>
                </a:tc>
                <a:tc>
                  <a:txBody>
                    <a:bodyPr/>
                    <a:lstStyle/>
                    <a:p>
                      <a:pPr indent="0" lvl="0" marL="0" rtl="0" algn="l">
                        <a:spcBef>
                          <a:spcPts val="0"/>
                        </a:spcBef>
                        <a:spcAft>
                          <a:spcPts val="0"/>
                        </a:spcAft>
                        <a:buNone/>
                      </a:pPr>
                      <a:r>
                        <a:rPr lang="en" sz="1000"/>
                        <a:t>Pass</a:t>
                      </a:r>
                      <a:endParaRPr sz="1000"/>
                    </a:p>
                  </a:txBody>
                  <a:tcPr marT="91425" marB="91425" marR="91425" marL="91425"/>
                </a:tc>
                <a:tc>
                  <a:txBody>
                    <a:bodyPr/>
                    <a:lstStyle/>
                    <a:p>
                      <a:pPr indent="0" lvl="0" marL="0" rtl="0" algn="l">
                        <a:spcBef>
                          <a:spcPts val="0"/>
                        </a:spcBef>
                        <a:spcAft>
                          <a:spcPts val="0"/>
                        </a:spcAft>
                        <a:buNone/>
                      </a:pPr>
                      <a:r>
                        <a:rPr lang="en" sz="1000"/>
                        <a:t>10/31</a:t>
                      </a:r>
                      <a:endParaRPr sz="1000"/>
                    </a:p>
                  </a:txBody>
                  <a:tcPr marT="91425" marB="91425" marR="91425" marL="91425"/>
                </a:tc>
                <a:tc>
                  <a:txBody>
                    <a:bodyPr/>
                    <a:lstStyle/>
                    <a:p>
                      <a:pPr indent="0" lvl="0" marL="0" rtl="0" algn="l">
                        <a:spcBef>
                          <a:spcPts val="0"/>
                        </a:spcBef>
                        <a:spcAft>
                          <a:spcPts val="0"/>
                        </a:spcAft>
                        <a:buNone/>
                      </a:pPr>
                      <a:r>
                        <a:rPr lang="en" sz="1000"/>
                        <a:t>None</a:t>
                      </a:r>
                      <a:endParaRPr sz="1000"/>
                    </a:p>
                  </a:txBody>
                  <a:tcPr marT="91425" marB="91425" marR="91425" marL="91425"/>
                </a:tc>
              </a:tr>
              <a:tr h="396200">
                <a:tc>
                  <a:txBody>
                    <a:bodyPr/>
                    <a:lstStyle/>
                    <a:p>
                      <a:pPr indent="0" lvl="0" marL="0" rtl="0" algn="l">
                        <a:spcBef>
                          <a:spcPts val="0"/>
                        </a:spcBef>
                        <a:spcAft>
                          <a:spcPts val="0"/>
                        </a:spcAft>
                        <a:buNone/>
                      </a:pPr>
                      <a:r>
                        <a:rPr lang="en" sz="1000"/>
                        <a:t>Navigate bar appear</a:t>
                      </a:r>
                      <a:endParaRPr sz="1000"/>
                    </a:p>
                  </a:txBody>
                  <a:tcPr marT="91425" marB="91425" marR="91425" marL="91425"/>
                </a:tc>
                <a:tc>
                  <a:txBody>
                    <a:bodyPr/>
                    <a:lstStyle/>
                    <a:p>
                      <a:pPr indent="0" lvl="0" marL="0" rtl="0" algn="l">
                        <a:spcBef>
                          <a:spcPts val="0"/>
                        </a:spcBef>
                        <a:spcAft>
                          <a:spcPts val="0"/>
                        </a:spcAft>
                        <a:buNone/>
                      </a:pPr>
                      <a:r>
                        <a:rPr lang="en" sz="1000"/>
                        <a:t>Easy to navigate</a:t>
                      </a:r>
                      <a:endParaRPr sz="1000"/>
                    </a:p>
                  </a:txBody>
                  <a:tcPr marT="91425" marB="91425" marR="91425" marL="91425"/>
                </a:tc>
                <a:tc>
                  <a:txBody>
                    <a:bodyPr/>
                    <a:lstStyle/>
                    <a:p>
                      <a:pPr indent="0" lvl="0" marL="0" rtl="0" algn="l">
                        <a:spcBef>
                          <a:spcPts val="0"/>
                        </a:spcBef>
                        <a:spcAft>
                          <a:spcPts val="0"/>
                        </a:spcAft>
                        <a:buNone/>
                      </a:pPr>
                      <a:r>
                        <a:rPr lang="en" sz="1000"/>
                        <a:t>Navigate bar appeared</a:t>
                      </a:r>
                      <a:endParaRPr sz="1000"/>
                    </a:p>
                  </a:txBody>
                  <a:tcPr marT="91425" marB="91425" marR="91425" marL="91425"/>
                </a:tc>
                <a:tc>
                  <a:txBody>
                    <a:bodyPr/>
                    <a:lstStyle/>
                    <a:p>
                      <a:pPr indent="0" lvl="0" marL="0" rtl="0" algn="l">
                        <a:spcBef>
                          <a:spcPts val="0"/>
                        </a:spcBef>
                        <a:spcAft>
                          <a:spcPts val="0"/>
                        </a:spcAft>
                        <a:buNone/>
                      </a:pPr>
                      <a:r>
                        <a:rPr lang="en" sz="1000"/>
                        <a:t>As expected</a:t>
                      </a:r>
                      <a:endParaRPr sz="1000"/>
                    </a:p>
                  </a:txBody>
                  <a:tcPr marT="91425" marB="91425" marR="91425" marL="91425"/>
                </a:tc>
                <a:tc>
                  <a:txBody>
                    <a:bodyPr/>
                    <a:lstStyle/>
                    <a:p>
                      <a:pPr indent="0" lvl="0" marL="0" rtl="0" algn="l">
                        <a:spcBef>
                          <a:spcPts val="0"/>
                        </a:spcBef>
                        <a:spcAft>
                          <a:spcPts val="0"/>
                        </a:spcAft>
                        <a:buNone/>
                      </a:pPr>
                      <a:r>
                        <a:rPr lang="en" sz="1000"/>
                        <a:t>Pass</a:t>
                      </a:r>
                      <a:endParaRPr sz="1000"/>
                    </a:p>
                  </a:txBody>
                  <a:tcPr marT="91425" marB="91425" marR="91425" marL="91425"/>
                </a:tc>
                <a:tc>
                  <a:txBody>
                    <a:bodyPr/>
                    <a:lstStyle/>
                    <a:p>
                      <a:pPr indent="0" lvl="0" marL="0" rtl="0" algn="l">
                        <a:spcBef>
                          <a:spcPts val="0"/>
                        </a:spcBef>
                        <a:spcAft>
                          <a:spcPts val="0"/>
                        </a:spcAft>
                        <a:buNone/>
                      </a:pPr>
                      <a:r>
                        <a:rPr lang="en" sz="1000"/>
                        <a:t>10/31</a:t>
                      </a:r>
                      <a:endParaRPr sz="1000"/>
                    </a:p>
                  </a:txBody>
                  <a:tcPr marT="91425" marB="91425" marR="91425" marL="91425"/>
                </a:tc>
                <a:tc>
                  <a:txBody>
                    <a:bodyPr/>
                    <a:lstStyle/>
                    <a:p>
                      <a:pPr indent="0" lvl="0" marL="0" rtl="0" algn="l">
                        <a:spcBef>
                          <a:spcPts val="0"/>
                        </a:spcBef>
                        <a:spcAft>
                          <a:spcPts val="0"/>
                        </a:spcAft>
                        <a:buNone/>
                      </a:pPr>
                      <a:r>
                        <a:rPr lang="en" sz="1000"/>
                        <a:t>None</a:t>
                      </a:r>
                      <a:endParaRPr sz="1000"/>
                    </a:p>
                  </a:txBody>
                  <a:tcPr marT="91425" marB="91425" marR="91425" marL="91425"/>
                </a:tc>
              </a:tr>
              <a:tr h="381000">
                <a:tc>
                  <a:txBody>
                    <a:bodyPr/>
                    <a:lstStyle/>
                    <a:p>
                      <a:pPr indent="0" lvl="0" marL="0" rtl="0" algn="l">
                        <a:spcBef>
                          <a:spcPts val="0"/>
                        </a:spcBef>
                        <a:spcAft>
                          <a:spcPts val="0"/>
                        </a:spcAft>
                        <a:buNone/>
                      </a:pPr>
                      <a:r>
                        <a:rPr lang="en" sz="1000"/>
                        <a:t>Navigate bar drop down  work</a:t>
                      </a:r>
                      <a:endParaRPr sz="1000"/>
                    </a:p>
                  </a:txBody>
                  <a:tcPr marT="91425" marB="91425" marR="91425" marL="91425"/>
                </a:tc>
                <a:tc>
                  <a:txBody>
                    <a:bodyPr/>
                    <a:lstStyle/>
                    <a:p>
                      <a:pPr indent="0" lvl="0" marL="0" rtl="0" algn="l">
                        <a:spcBef>
                          <a:spcPts val="0"/>
                        </a:spcBef>
                        <a:spcAft>
                          <a:spcPts val="0"/>
                        </a:spcAft>
                        <a:buNone/>
                      </a:pPr>
                      <a:r>
                        <a:rPr lang="en" sz="1000"/>
                        <a:t>Easy to navigate</a:t>
                      </a:r>
                      <a:endParaRPr sz="1000"/>
                    </a:p>
                  </a:txBody>
                  <a:tcPr marT="91425" marB="91425" marR="91425" marL="91425"/>
                </a:tc>
                <a:tc>
                  <a:txBody>
                    <a:bodyPr/>
                    <a:lstStyle/>
                    <a:p>
                      <a:pPr indent="0" lvl="0" marL="0" rtl="0" algn="l">
                        <a:spcBef>
                          <a:spcPts val="0"/>
                        </a:spcBef>
                        <a:spcAft>
                          <a:spcPts val="0"/>
                        </a:spcAft>
                        <a:buNone/>
                      </a:pPr>
                      <a:r>
                        <a:rPr lang="en" sz="1000"/>
                        <a:t>When mouse goes over labels, menu drop down</a:t>
                      </a:r>
                      <a:endParaRPr sz="1000"/>
                    </a:p>
                  </a:txBody>
                  <a:tcPr marT="91425" marB="91425" marR="91425" marL="91425"/>
                </a:tc>
                <a:tc>
                  <a:txBody>
                    <a:bodyPr/>
                    <a:lstStyle/>
                    <a:p>
                      <a:pPr indent="0" lvl="0" marL="0" rtl="0" algn="l">
                        <a:spcBef>
                          <a:spcPts val="0"/>
                        </a:spcBef>
                        <a:spcAft>
                          <a:spcPts val="0"/>
                        </a:spcAft>
                        <a:buNone/>
                      </a:pPr>
                      <a:r>
                        <a:rPr lang="en" sz="1000"/>
                        <a:t>As expected</a:t>
                      </a:r>
                      <a:endParaRPr sz="1000"/>
                    </a:p>
                  </a:txBody>
                  <a:tcPr marT="91425" marB="91425" marR="91425" marL="91425"/>
                </a:tc>
                <a:tc>
                  <a:txBody>
                    <a:bodyPr/>
                    <a:lstStyle/>
                    <a:p>
                      <a:pPr indent="0" lvl="0" marL="0" rtl="0" algn="l">
                        <a:spcBef>
                          <a:spcPts val="0"/>
                        </a:spcBef>
                        <a:spcAft>
                          <a:spcPts val="0"/>
                        </a:spcAft>
                        <a:buNone/>
                      </a:pPr>
                      <a:r>
                        <a:rPr lang="en" sz="1000"/>
                        <a:t>Pass</a:t>
                      </a:r>
                      <a:endParaRPr sz="1000"/>
                    </a:p>
                  </a:txBody>
                  <a:tcPr marT="91425" marB="91425" marR="91425" marL="91425"/>
                </a:tc>
                <a:tc>
                  <a:txBody>
                    <a:bodyPr/>
                    <a:lstStyle/>
                    <a:p>
                      <a:pPr indent="0" lvl="0" marL="0" rtl="0" algn="l">
                        <a:spcBef>
                          <a:spcPts val="0"/>
                        </a:spcBef>
                        <a:spcAft>
                          <a:spcPts val="0"/>
                        </a:spcAft>
                        <a:buNone/>
                      </a:pPr>
                      <a:r>
                        <a:rPr lang="en" sz="1000"/>
                        <a:t>10/31</a:t>
                      </a:r>
                      <a:endParaRPr sz="1000"/>
                    </a:p>
                  </a:txBody>
                  <a:tcPr marT="91425" marB="91425" marR="91425" marL="91425"/>
                </a:tc>
                <a:tc>
                  <a:txBody>
                    <a:bodyPr/>
                    <a:lstStyle/>
                    <a:p>
                      <a:pPr indent="0" lvl="0" marL="0" rtl="0" algn="l">
                        <a:spcBef>
                          <a:spcPts val="0"/>
                        </a:spcBef>
                        <a:spcAft>
                          <a:spcPts val="0"/>
                        </a:spcAft>
                        <a:buNone/>
                      </a:pPr>
                      <a:r>
                        <a:rPr lang="en" sz="1000"/>
                        <a:t>None</a:t>
                      </a:r>
                      <a:endParaRPr sz="1000"/>
                    </a:p>
                  </a:txBody>
                  <a:tcPr marT="91425" marB="91425" marR="91425" marL="91425"/>
                </a:tc>
              </a:tr>
              <a:tr h="381000">
                <a:tc>
                  <a:txBody>
                    <a:bodyPr/>
                    <a:lstStyle/>
                    <a:p>
                      <a:pPr indent="0" lvl="0" marL="0" rtl="0" algn="l">
                        <a:spcBef>
                          <a:spcPts val="0"/>
                        </a:spcBef>
                        <a:spcAft>
                          <a:spcPts val="0"/>
                        </a:spcAft>
                        <a:buNone/>
                      </a:pPr>
                      <a:r>
                        <a:rPr lang="en" sz="1000"/>
                        <a:t>Navigate bar </a:t>
                      </a:r>
                      <a:r>
                        <a:rPr lang="en" sz="1000"/>
                        <a:t>hyperlink</a:t>
                      </a:r>
                      <a:r>
                        <a:rPr lang="en" sz="1000"/>
                        <a:t> work</a:t>
                      </a:r>
                      <a:endParaRPr sz="1000"/>
                    </a:p>
                  </a:txBody>
                  <a:tcPr marT="91425" marB="91425" marR="91425" marL="91425"/>
                </a:tc>
                <a:tc>
                  <a:txBody>
                    <a:bodyPr/>
                    <a:lstStyle/>
                    <a:p>
                      <a:pPr indent="0" lvl="0" marL="0" rtl="0" algn="l">
                        <a:spcBef>
                          <a:spcPts val="0"/>
                        </a:spcBef>
                        <a:spcAft>
                          <a:spcPts val="0"/>
                        </a:spcAft>
                        <a:buNone/>
                      </a:pPr>
                      <a:r>
                        <a:rPr lang="en" sz="1000"/>
                        <a:t>Easy to navigate</a:t>
                      </a:r>
                      <a:endParaRPr sz="1000"/>
                    </a:p>
                  </a:txBody>
                  <a:tcPr marT="91425" marB="91425" marR="91425" marL="91425"/>
                </a:tc>
                <a:tc>
                  <a:txBody>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When mouse goes over turn to yellow and cna click on it to take to correct page</a:t>
                      </a:r>
                      <a:endParaRPr sz="1000"/>
                    </a:p>
                  </a:txBody>
                  <a:tcPr marT="91425" marB="91425" marR="91425" marL="91425"/>
                </a:tc>
                <a:tc>
                  <a:txBody>
                    <a:bodyPr/>
                    <a:lstStyle/>
                    <a:p>
                      <a:pPr indent="0" lvl="0" marL="0" rtl="0" algn="l">
                        <a:spcBef>
                          <a:spcPts val="0"/>
                        </a:spcBef>
                        <a:spcAft>
                          <a:spcPts val="0"/>
                        </a:spcAft>
                        <a:buNone/>
                      </a:pPr>
                      <a:r>
                        <a:rPr lang="en" sz="1000"/>
                        <a:t>As expected</a:t>
                      </a:r>
                      <a:endParaRPr sz="1000"/>
                    </a:p>
                  </a:txBody>
                  <a:tcPr marT="91425" marB="91425" marR="91425" marL="91425"/>
                </a:tc>
                <a:tc>
                  <a:txBody>
                    <a:bodyPr/>
                    <a:lstStyle/>
                    <a:p>
                      <a:pPr indent="0" lvl="0" marL="0" rtl="0" algn="l">
                        <a:spcBef>
                          <a:spcPts val="0"/>
                        </a:spcBef>
                        <a:spcAft>
                          <a:spcPts val="0"/>
                        </a:spcAft>
                        <a:buNone/>
                      </a:pPr>
                      <a:r>
                        <a:rPr lang="en" sz="1000"/>
                        <a:t>Pass</a:t>
                      </a:r>
                      <a:endParaRPr sz="1000"/>
                    </a:p>
                  </a:txBody>
                  <a:tcPr marT="91425" marB="91425" marR="91425" marL="91425"/>
                </a:tc>
                <a:tc>
                  <a:txBody>
                    <a:bodyPr/>
                    <a:lstStyle/>
                    <a:p>
                      <a:pPr indent="0" lvl="0" marL="0" rtl="0" algn="l">
                        <a:spcBef>
                          <a:spcPts val="0"/>
                        </a:spcBef>
                        <a:spcAft>
                          <a:spcPts val="0"/>
                        </a:spcAft>
                        <a:buNone/>
                      </a:pPr>
                      <a:r>
                        <a:rPr lang="en" sz="1000"/>
                        <a:t>10/31</a:t>
                      </a:r>
                      <a:endParaRPr sz="1000"/>
                    </a:p>
                  </a:txBody>
                  <a:tcPr marT="91425" marB="91425" marR="91425" marL="91425"/>
                </a:tc>
                <a:tc>
                  <a:txBody>
                    <a:bodyPr/>
                    <a:lstStyle/>
                    <a:p>
                      <a:pPr indent="0" lvl="0" marL="0" rtl="0" algn="l">
                        <a:spcBef>
                          <a:spcPts val="0"/>
                        </a:spcBef>
                        <a:spcAft>
                          <a:spcPts val="0"/>
                        </a:spcAft>
                        <a:buNone/>
                      </a:pPr>
                      <a:r>
                        <a:rPr lang="en" sz="1000"/>
                        <a:t>None</a:t>
                      </a:r>
                      <a:endParaRPr sz="10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