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Lato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9A6A9D5-BCB4-4748-83A5-55A4BBED47F6}">
  <a:tblStyle styleId="{09A6A9D5-BCB4-4748-83A5-55A4BBED47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bold.fntdata"/><Relationship Id="rId30" Type="http://schemas.openxmlformats.org/officeDocument/2006/relationships/font" Target="fonts/LatoLight-regular.fntdata"/><Relationship Id="rId11" Type="http://schemas.openxmlformats.org/officeDocument/2006/relationships/slide" Target="slides/slide5.xml"/><Relationship Id="rId33" Type="http://schemas.openxmlformats.org/officeDocument/2006/relationships/font" Target="fonts/LatoLight-boldItalic.fntdata"/><Relationship Id="rId10" Type="http://schemas.openxmlformats.org/officeDocument/2006/relationships/slide" Target="slides/slide4.xml"/><Relationship Id="rId32" Type="http://schemas.openxmlformats.org/officeDocument/2006/relationships/font" Target="fonts/Lato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3b779e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3b779e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3b779e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3b779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3b779e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3b779e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J</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3b779e3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3b779e3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43b779e3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43b779e3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589ec25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89ec25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589ec25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589ec25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3602adee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3602adee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08b7310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8b7310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8b7310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08b7310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b1600e4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1600e4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2927fd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2927fd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3047d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3047d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8b7310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8b7310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computerscienceprojectporta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17200" y="2859500"/>
            <a:ext cx="76881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Iteration 4</a:t>
            </a:r>
            <a:endParaRPr/>
          </a:p>
        </p:txBody>
      </p:sp>
      <p:sp>
        <p:nvSpPr>
          <p:cNvPr id="87" name="Google Shape;87;p13"/>
          <p:cNvSpPr txBox="1"/>
          <p:nvPr>
            <p:ph idx="1" type="subTitle"/>
          </p:nvPr>
        </p:nvSpPr>
        <p:spPr>
          <a:xfrm>
            <a:off x="699652" y="4156325"/>
            <a:ext cx="7688100" cy="541200"/>
          </a:xfrm>
          <a:prstGeom prst="rect">
            <a:avLst/>
          </a:prstGeom>
        </p:spPr>
        <p:txBody>
          <a:bodyPr anchorCtr="0" anchor="t" bIns="91425" lIns="91425" spcFirstLastPara="1" rIns="91425" wrap="square" tIns="91425">
            <a:noAutofit/>
          </a:bodyPr>
          <a:lstStyle/>
          <a:p>
            <a:pPr indent="457200" lvl="0" marL="914400" rtl="0" algn="ctr">
              <a:lnSpc>
                <a:spcPct val="120000"/>
              </a:lnSpc>
              <a:spcBef>
                <a:spcPts val="0"/>
              </a:spcBef>
              <a:spcAft>
                <a:spcPts val="0"/>
              </a:spcAft>
              <a:buNone/>
            </a:pPr>
            <a:r>
              <a:rPr lang="en" sz="2400">
                <a:solidFill>
                  <a:srgbClr val="000000"/>
                </a:solidFill>
                <a:latin typeface="Arial"/>
                <a:ea typeface="Arial"/>
                <a:cs typeface="Arial"/>
                <a:sym typeface="Arial"/>
              </a:rPr>
              <a:t>Computer Science Project Portal					</a:t>
            </a:r>
            <a:endParaRPr sz="2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758713" y="1100350"/>
            <a:ext cx="1205071" cy="147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30000" y="1318650"/>
            <a:ext cx="33009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7650" y="5910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DESIGN ARCHITECTURE</a:t>
            </a:r>
            <a:endParaRPr/>
          </a:p>
        </p:txBody>
      </p:sp>
      <p:sp>
        <p:nvSpPr>
          <p:cNvPr id="153" name="Google Shape;153;p24"/>
          <p:cNvSpPr txBox="1"/>
          <p:nvPr>
            <p:ph idx="1" type="body"/>
          </p:nvPr>
        </p:nvSpPr>
        <p:spPr>
          <a:xfrm>
            <a:off x="729450" y="1469275"/>
            <a:ext cx="4631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DB Architecture fully implemented in MS SQL Server</a:t>
            </a:r>
            <a:endParaRPr/>
          </a:p>
          <a:p>
            <a:pPr indent="-311150" lvl="0" marL="457200" rtl="0" algn="l">
              <a:spcBef>
                <a:spcPts val="0"/>
              </a:spcBef>
              <a:spcAft>
                <a:spcPts val="0"/>
              </a:spcAft>
              <a:buSzPts val="1300"/>
              <a:buChar char="●"/>
            </a:pPr>
            <a:r>
              <a:rPr lang="en"/>
              <a:t>Developed and implemented constraints to avoid data anomalies</a:t>
            </a:r>
            <a:endParaRPr/>
          </a:p>
          <a:p>
            <a:pPr indent="-311150" lvl="0" marL="457200" rtl="0" algn="l">
              <a:spcBef>
                <a:spcPts val="0"/>
              </a:spcBef>
              <a:spcAft>
                <a:spcPts val="0"/>
              </a:spcAft>
              <a:buSzPts val="1300"/>
              <a:buChar char="●"/>
            </a:pPr>
            <a:r>
              <a:rPr lang="en"/>
              <a:t>Sample tuples created to display functionality </a:t>
            </a:r>
            <a:endParaRPr/>
          </a:p>
          <a:p>
            <a:pPr indent="-311150" lvl="0" marL="457200" rtl="0" algn="l">
              <a:spcBef>
                <a:spcPts val="0"/>
              </a:spcBef>
              <a:spcAft>
                <a:spcPts val="0"/>
              </a:spcAft>
              <a:buSzPts val="1300"/>
              <a:buChar char="●"/>
            </a:pPr>
            <a:r>
              <a:rPr lang="en"/>
              <a:t>Pending SQL Unit Testing with tuples</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154" name="Google Shape;154;p24"/>
          <p:cNvPicPr preferRelativeResize="0"/>
          <p:nvPr/>
        </p:nvPicPr>
        <p:blipFill rotWithShape="1">
          <a:blip r:embed="rId3">
            <a:alphaModFix/>
          </a:blip>
          <a:srcRect b="0" l="0" r="33302" t="0"/>
          <a:stretch/>
        </p:blipFill>
        <p:spPr>
          <a:xfrm>
            <a:off x="5477650" y="528000"/>
            <a:ext cx="3581050" cy="461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30000" y="1318650"/>
            <a:ext cx="50427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Deployment Steps</a:t>
            </a:r>
            <a:endParaRPr/>
          </a:p>
        </p:txBody>
      </p:sp>
      <p:sp>
        <p:nvSpPr>
          <p:cNvPr id="160" name="Google Shape;160;p25"/>
          <p:cNvSpPr txBox="1"/>
          <p:nvPr>
            <p:ph idx="1" type="body"/>
          </p:nvPr>
        </p:nvSpPr>
        <p:spPr>
          <a:xfrm>
            <a:off x="730000" y="1982750"/>
            <a:ext cx="7518300" cy="159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Bought domain name for $10 a year:  </a:t>
            </a:r>
            <a:r>
              <a:rPr lang="en" u="sng">
                <a:solidFill>
                  <a:schemeClr val="hlink"/>
                </a:solidFill>
                <a:hlinkClick r:id="rId3"/>
              </a:rPr>
              <a:t>http://www.computerscienceprojectportal.com</a:t>
            </a:r>
            <a:endParaRPr/>
          </a:p>
          <a:p>
            <a:pPr indent="-311150" lvl="0" marL="457200" rtl="0" algn="l">
              <a:spcBef>
                <a:spcPts val="0"/>
              </a:spcBef>
              <a:spcAft>
                <a:spcPts val="0"/>
              </a:spcAft>
              <a:buSzPts val="1300"/>
              <a:buAutoNum type="arabicPeriod"/>
            </a:pPr>
            <a:r>
              <a:rPr lang="en"/>
              <a:t>Was already subscribed to a hosting service form Arvixe.  They deploy the site to the domain, and give us:</a:t>
            </a:r>
            <a:endParaRPr/>
          </a:p>
          <a:p>
            <a:pPr indent="-298450" lvl="1" marL="914400" rtl="0" algn="l">
              <a:spcBef>
                <a:spcPts val="0"/>
              </a:spcBef>
              <a:spcAft>
                <a:spcPts val="0"/>
              </a:spcAft>
              <a:buSzPts val="1100"/>
              <a:buAutoNum type="alphaLcPeriod"/>
            </a:pPr>
            <a:r>
              <a:rPr lang="en"/>
              <a:t>FTP to files of the server</a:t>
            </a:r>
            <a:endParaRPr/>
          </a:p>
          <a:p>
            <a:pPr indent="-298450" lvl="1" marL="914400" rtl="0" algn="l">
              <a:spcBef>
                <a:spcPts val="0"/>
              </a:spcBef>
              <a:spcAft>
                <a:spcPts val="0"/>
              </a:spcAft>
              <a:buSzPts val="1100"/>
              <a:buAutoNum type="alphaLcPeriod"/>
            </a:pPr>
            <a:r>
              <a:rPr lang="en"/>
              <a:t>SQL databases</a:t>
            </a:r>
            <a:endParaRPr/>
          </a:p>
          <a:p>
            <a:pPr indent="-298450" lvl="1" marL="914400" rtl="0" algn="l">
              <a:spcBef>
                <a:spcPts val="0"/>
              </a:spcBef>
              <a:spcAft>
                <a:spcPts val="0"/>
              </a:spcAft>
              <a:buSzPts val="1100"/>
              <a:buAutoNum type="alphaLcPeriod"/>
            </a:pPr>
            <a:r>
              <a:rPr lang="en"/>
              <a:t>There are separate logins for the FTP and Database. </a:t>
            </a:r>
            <a:endParaRPr/>
          </a:p>
          <a:p>
            <a:pPr indent="-298450" lvl="1" marL="914400" rtl="0" algn="l">
              <a:spcBef>
                <a:spcPts val="0"/>
              </a:spcBef>
              <a:spcAft>
                <a:spcPts val="0"/>
              </a:spcAft>
              <a:buSzPts val="1100"/>
              <a:buAutoNum type="alphaLcPeriod"/>
            </a:pPr>
            <a:r>
              <a:rPr lang="en"/>
              <a:t>As well as different software to access them.  We use Microsoft SQL Server Management Studio for sql and Atom as an IDE for html pages.   </a:t>
            </a:r>
            <a:endParaRPr/>
          </a:p>
          <a:p>
            <a:pPr indent="-311150" lvl="0" marL="457200" rtl="0" algn="l">
              <a:spcBef>
                <a:spcPts val="0"/>
              </a:spcBef>
              <a:spcAft>
                <a:spcPts val="0"/>
              </a:spcAft>
              <a:buSzPts val="1300"/>
              <a:buAutoNum type="arabicPeriod"/>
            </a:pPr>
            <a:r>
              <a:rPr lang="en"/>
              <a:t>Every  time we are comfortable  with code in master branch, Files are migrated to our server.  </a:t>
            </a:r>
            <a:endParaRPr/>
          </a:p>
          <a:p>
            <a:pPr indent="-311150" lvl="0" marL="457200" rtl="0" algn="l">
              <a:spcBef>
                <a:spcPts val="0"/>
              </a:spcBef>
              <a:spcAft>
                <a:spcPts val="0"/>
              </a:spcAft>
              <a:buSzPts val="1300"/>
              <a:buAutoNum type="arabicPeriod"/>
            </a:pPr>
            <a:r>
              <a:rPr lang="en"/>
              <a:t>Then test the new files on the server.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30000" y="1318650"/>
            <a:ext cx="3300900" cy="6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Smell</a:t>
            </a:r>
            <a:endParaRPr/>
          </a:p>
        </p:txBody>
      </p:sp>
      <p:sp>
        <p:nvSpPr>
          <p:cNvPr id="166" name="Google Shape;166;p26"/>
          <p:cNvSpPr txBox="1"/>
          <p:nvPr>
            <p:ph idx="1" type="body"/>
          </p:nvPr>
        </p:nvSpPr>
        <p:spPr>
          <a:xfrm>
            <a:off x="730000" y="1918650"/>
            <a:ext cx="5471400" cy="24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latin typeface="Calibri"/>
                <a:ea typeface="Calibri"/>
                <a:cs typeface="Calibri"/>
                <a:sym typeface="Calibri"/>
              </a:rPr>
              <a:t>Bad Smells</a:t>
            </a:r>
            <a:endParaRPr b="1" sz="2400" u="sng">
              <a:latin typeface="Calibri"/>
              <a:ea typeface="Calibri"/>
              <a:cs typeface="Calibri"/>
              <a:sym typeface="Calibri"/>
            </a:endParaRPr>
          </a:p>
          <a:p>
            <a:pPr indent="-317500" lvl="0" marL="457200" rtl="0" algn="l">
              <a:spcBef>
                <a:spcPts val="1600"/>
              </a:spcBef>
              <a:spcAft>
                <a:spcPts val="0"/>
              </a:spcAft>
              <a:buSzPts val="1400"/>
              <a:buFont typeface="Calibri"/>
              <a:buChar char="-"/>
            </a:pPr>
            <a:r>
              <a:rPr lang="en" sz="1400">
                <a:latin typeface="Calibri"/>
                <a:ea typeface="Calibri"/>
                <a:cs typeface="Calibri"/>
                <a:sym typeface="Calibri"/>
              </a:rPr>
              <a:t>Large Class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Duplicate code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Lon</a:t>
            </a:r>
            <a:r>
              <a:rPr lang="en"/>
              <a:t>g Parameter Lists</a:t>
            </a:r>
            <a:endParaRPr/>
          </a:p>
          <a:p>
            <a:pPr indent="-311150" lvl="0" marL="457200" rtl="0" algn="l">
              <a:spcBef>
                <a:spcPts val="0"/>
              </a:spcBef>
              <a:spcAft>
                <a:spcPts val="0"/>
              </a:spcAft>
              <a:buSzPts val="1300"/>
              <a:buChar char="-"/>
            </a:pPr>
            <a:r>
              <a:rPr lang="en"/>
              <a:t>Lack of comments</a:t>
            </a:r>
            <a:endParaRPr/>
          </a:p>
          <a:p>
            <a:pPr indent="-311150" lvl="0" marL="457200" rtl="0" algn="l">
              <a:spcBef>
                <a:spcPts val="0"/>
              </a:spcBef>
              <a:spcAft>
                <a:spcPts val="0"/>
              </a:spcAft>
              <a:buSzPts val="1300"/>
              <a:buChar char="-"/>
            </a:pPr>
            <a:r>
              <a:rPr lang="en"/>
              <a:t>Files organization doesn’t not reflect site architecture</a:t>
            </a:r>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45720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b="1" sz="2400" u="sng">
              <a:latin typeface="Calibri"/>
              <a:ea typeface="Calibri"/>
              <a:cs typeface="Calibri"/>
              <a:sym typeface="Calibri"/>
            </a:endParaRPr>
          </a:p>
          <a:p>
            <a:pPr indent="0" lvl="0" marL="0" rtl="0" algn="l">
              <a:spcBef>
                <a:spcPts val="1600"/>
              </a:spcBef>
              <a:spcAft>
                <a:spcPts val="1600"/>
              </a:spcAft>
              <a:buNone/>
            </a:pPr>
            <a:r>
              <a:t/>
            </a:r>
            <a:endParaRPr/>
          </a:p>
        </p:txBody>
      </p:sp>
      <p:sp>
        <p:nvSpPr>
          <p:cNvPr id="167" name="Google Shape;167;p26"/>
          <p:cNvSpPr txBox="1"/>
          <p:nvPr>
            <p:ph idx="1" type="body"/>
          </p:nvPr>
        </p:nvSpPr>
        <p:spPr>
          <a:xfrm>
            <a:off x="4572000" y="2151525"/>
            <a:ext cx="3300900" cy="22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u="sng">
              <a:latin typeface="Calibri"/>
              <a:ea typeface="Calibri"/>
              <a:cs typeface="Calibri"/>
              <a:sym typeface="Calibri"/>
            </a:endParaRPr>
          </a:p>
          <a:p>
            <a:pPr indent="0" lvl="0" marL="0" rtl="0" algn="l">
              <a:spcBef>
                <a:spcPts val="1600"/>
              </a:spcBef>
              <a:spcAft>
                <a:spcPts val="1600"/>
              </a:spcAft>
              <a:buNone/>
            </a:pPr>
            <a:r>
              <a:t/>
            </a:r>
            <a:endParaRPr u="sng">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7800" y="622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 and Site Architecture (3 Tier)</a:t>
            </a:r>
            <a:endParaRPr/>
          </a:p>
          <a:p>
            <a:pPr indent="0" lvl="0" marL="0" rtl="0" algn="l">
              <a:spcBef>
                <a:spcPts val="0"/>
              </a:spcBef>
              <a:spcAft>
                <a:spcPts val="0"/>
              </a:spcAft>
              <a:buNone/>
            </a:pPr>
            <a:r>
              <a:t/>
            </a:r>
            <a:endParaRPr/>
          </a:p>
        </p:txBody>
      </p:sp>
      <p:sp>
        <p:nvSpPr>
          <p:cNvPr id="173" name="Google Shape;173;p2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a:t>
            </a:r>
            <a:endParaRPr/>
          </a:p>
          <a:p>
            <a:pPr indent="0" lvl="0" marL="0" rtl="0" algn="l">
              <a:spcBef>
                <a:spcPts val="1600"/>
              </a:spcBef>
              <a:spcAft>
                <a:spcPts val="1600"/>
              </a:spcAft>
              <a:buNone/>
            </a:pPr>
            <a:r>
              <a:rPr lang="en"/>
              <a:t>The team has implemented structural design patterns at the database design level to organize two different types of users, which can be students and faculty. Users will have their respective distinctive attributes at the subclass level (STUDENT and FACULTY), and common attributes at the super class level USER.</a:t>
            </a:r>
            <a:endParaRPr/>
          </a:p>
        </p:txBody>
      </p:sp>
      <p:sp>
        <p:nvSpPr>
          <p:cNvPr id="174" name="Google Shape;174;p27"/>
          <p:cNvSpPr txBox="1"/>
          <p:nvPr>
            <p:ph idx="2" type="body"/>
          </p:nvPr>
        </p:nvSpPr>
        <p:spPr>
          <a:xfrm>
            <a:off x="5412279"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Site Architecture</a:t>
            </a:r>
            <a:endParaRPr/>
          </a:p>
          <a:p>
            <a:pPr indent="0" lvl="0" marL="0" rtl="0" algn="l">
              <a:lnSpc>
                <a:spcPct val="100000"/>
              </a:lnSpc>
              <a:spcBef>
                <a:spcPts val="1600"/>
              </a:spcBef>
              <a:spcAft>
                <a:spcPts val="0"/>
              </a:spcAft>
              <a:buNone/>
            </a:pPr>
            <a:r>
              <a:rPr lang="en" sz="1100">
                <a:solidFill>
                  <a:srgbClr val="000000"/>
                </a:solidFill>
                <a:latin typeface="Lato Light"/>
                <a:ea typeface="Lato Light"/>
                <a:cs typeface="Lato Light"/>
                <a:sym typeface="Lato Light"/>
              </a:rPr>
              <a:t>1.</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Presentation layer (Users Browser):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HTML</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b.</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Java Script</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c.</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Jquery</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d.</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Css</a:t>
            </a:r>
            <a:endParaRPr sz="1100">
              <a:solidFill>
                <a:srgbClr val="000000"/>
              </a:solidFill>
              <a:latin typeface="Lato Light"/>
              <a:ea typeface="Lato Light"/>
              <a:cs typeface="Lato Light"/>
              <a:sym typeface="Lato Light"/>
            </a:endParaRPr>
          </a:p>
          <a:p>
            <a:pPr indent="0" lvl="0" marL="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2.</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Application Layer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 , Rasor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b.</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Communicates to presentation layer via URL Querying</a:t>
            </a:r>
            <a:endParaRPr sz="1100">
              <a:solidFill>
                <a:srgbClr val="000000"/>
              </a:solidFill>
              <a:latin typeface="Lato Light"/>
              <a:ea typeface="Lato Light"/>
              <a:cs typeface="Lato Light"/>
              <a:sym typeface="Lato Light"/>
            </a:endParaRPr>
          </a:p>
          <a:p>
            <a:pPr indent="0" lvl="0" marL="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3.</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Data Layer</a:t>
            </a:r>
            <a:endParaRPr sz="1100">
              <a:solidFill>
                <a:srgbClr val="000000"/>
              </a:solidFill>
              <a:latin typeface="Lato Light"/>
              <a:ea typeface="Lato Light"/>
              <a:cs typeface="Lato Light"/>
              <a:sym typeface="Lato Light"/>
            </a:endParaRPr>
          </a:p>
          <a:p>
            <a:pPr indent="0" lvl="0" marL="457200" rtl="0" algn="l">
              <a:lnSpc>
                <a:spcPct val="100000"/>
              </a:lnSpc>
              <a:spcBef>
                <a:spcPts val="0"/>
              </a:spcBef>
              <a:spcAft>
                <a:spcPts val="0"/>
              </a:spcAft>
              <a:buNone/>
            </a:pPr>
            <a:r>
              <a:rPr lang="en" sz="1100">
                <a:solidFill>
                  <a:srgbClr val="000000"/>
                </a:solidFill>
                <a:latin typeface="Lato Light"/>
                <a:ea typeface="Lato Light"/>
                <a:cs typeface="Lato Light"/>
                <a:sym typeface="Lato Light"/>
              </a:rPr>
              <a:t>a.</a:t>
            </a:r>
            <a:r>
              <a:rPr lang="en" sz="700">
                <a:solidFill>
                  <a:srgbClr val="000000"/>
                </a:solidFill>
                <a:latin typeface="Lato Light"/>
                <a:ea typeface="Lato Light"/>
                <a:cs typeface="Lato Light"/>
                <a:sym typeface="Lato Light"/>
              </a:rPr>
              <a:t>       </a:t>
            </a:r>
            <a:r>
              <a:rPr lang="en" sz="1100">
                <a:solidFill>
                  <a:srgbClr val="000000"/>
                </a:solidFill>
                <a:latin typeface="Lato Light"/>
                <a:ea typeface="Lato Light"/>
                <a:cs typeface="Lato Light"/>
                <a:sym typeface="Lato Light"/>
              </a:rPr>
              <a:t>Sql server. Receives commands from Application Layer. </a:t>
            </a:r>
            <a:endParaRPr>
              <a:latin typeface="Lato Light"/>
              <a:ea typeface="Lato Light"/>
              <a:cs typeface="Lato Light"/>
              <a:sym typeface="Lato Light"/>
            </a:endParaRPr>
          </a:p>
        </p:txBody>
      </p:sp>
      <p:pic>
        <p:nvPicPr>
          <p:cNvPr id="175" name="Google Shape;175;p27"/>
          <p:cNvPicPr preferRelativeResize="0"/>
          <p:nvPr/>
        </p:nvPicPr>
        <p:blipFill>
          <a:blip r:embed="rId3">
            <a:alphaModFix/>
          </a:blip>
          <a:stretch>
            <a:fillRect/>
          </a:stretch>
        </p:blipFill>
        <p:spPr>
          <a:xfrm>
            <a:off x="152400" y="1554950"/>
            <a:ext cx="5142000" cy="350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30000" y="1318650"/>
            <a:ext cx="44634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4  Completions</a:t>
            </a:r>
            <a:endParaRPr/>
          </a:p>
        </p:txBody>
      </p:sp>
      <p:sp>
        <p:nvSpPr>
          <p:cNvPr id="94" name="Google Shape;94;p14"/>
          <p:cNvSpPr txBox="1"/>
          <p:nvPr>
            <p:ph idx="1" type="body"/>
          </p:nvPr>
        </p:nvSpPr>
        <p:spPr>
          <a:xfrm>
            <a:off x="721225" y="2008800"/>
            <a:ext cx="7241100" cy="23703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Sign up and create new accounts</a:t>
            </a:r>
            <a:endParaRPr/>
          </a:p>
          <a:p>
            <a:pPr indent="-298450" lvl="1" marL="914400" rtl="0" algn="l">
              <a:lnSpc>
                <a:spcPct val="200000"/>
              </a:lnSpc>
              <a:spcBef>
                <a:spcPts val="0"/>
              </a:spcBef>
              <a:spcAft>
                <a:spcPts val="0"/>
              </a:spcAft>
              <a:buSzPts val="1100"/>
              <a:buChar char="○"/>
            </a:pPr>
            <a:r>
              <a:rPr lang="en"/>
              <a:t>Professor/Faculty Distinction implemented</a:t>
            </a:r>
            <a:endParaRPr/>
          </a:p>
          <a:p>
            <a:pPr indent="-311150" lvl="0" marL="457200" rtl="0" algn="l">
              <a:lnSpc>
                <a:spcPct val="200000"/>
              </a:lnSpc>
              <a:spcBef>
                <a:spcPts val="0"/>
              </a:spcBef>
              <a:spcAft>
                <a:spcPts val="0"/>
              </a:spcAft>
              <a:buSzPts val="1300"/>
              <a:buChar char="●"/>
            </a:pPr>
            <a:r>
              <a:rPr lang="en"/>
              <a:t>Log in and Log out by user type with password hashing</a:t>
            </a:r>
            <a:endParaRPr/>
          </a:p>
          <a:p>
            <a:pPr indent="-311150" lvl="0" marL="457200" rtl="0" algn="l">
              <a:lnSpc>
                <a:spcPct val="200000"/>
              </a:lnSpc>
              <a:spcBef>
                <a:spcPts val="0"/>
              </a:spcBef>
              <a:spcAft>
                <a:spcPts val="0"/>
              </a:spcAft>
              <a:buSzPts val="1300"/>
              <a:buChar char="●"/>
            </a:pPr>
            <a:r>
              <a:rPr lang="en"/>
              <a:t>Complete redesign and responsive design deployed to server</a:t>
            </a:r>
            <a:endParaRPr/>
          </a:p>
          <a:p>
            <a:pPr indent="0" lvl="0" marL="0" rtl="0" algn="l">
              <a:lnSpc>
                <a:spcPct val="200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09063" y="61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a:t>
            </a:r>
            <a:r>
              <a:rPr lang="en"/>
              <a:t>METRICS</a:t>
            </a:r>
            <a:r>
              <a:rPr lang="en"/>
              <a:t> </a:t>
            </a:r>
            <a:r>
              <a:rPr lang="en"/>
              <a:t>SUMMARY</a:t>
            </a:r>
            <a:endParaRPr/>
          </a:p>
        </p:txBody>
      </p:sp>
      <p:pic>
        <p:nvPicPr>
          <p:cNvPr id="100" name="Google Shape;100;p15"/>
          <p:cNvPicPr preferRelativeResize="0"/>
          <p:nvPr/>
        </p:nvPicPr>
        <p:blipFill>
          <a:blip r:embed="rId3">
            <a:alphaModFix/>
          </a:blip>
          <a:stretch>
            <a:fillRect/>
          </a:stretch>
        </p:blipFill>
        <p:spPr>
          <a:xfrm>
            <a:off x="152400" y="1303725"/>
            <a:ext cx="8839196" cy="34995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Plan </a:t>
            </a:r>
            <a:endParaRPr/>
          </a:p>
        </p:txBody>
      </p:sp>
      <p:sp>
        <p:nvSpPr>
          <p:cNvPr id="106" name="Google Shape;106;p16"/>
          <p:cNvSpPr txBox="1"/>
          <p:nvPr/>
        </p:nvSpPr>
        <p:spPr>
          <a:xfrm>
            <a:off x="863950" y="1888650"/>
            <a:ext cx="4410300" cy="28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Tools</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Selenium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NUnit</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Test Cases</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Validation Username and Password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Log out functionality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Invalid Username and Password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74950" y="599950"/>
            <a:ext cx="2927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Result </a:t>
            </a:r>
            <a:endParaRPr/>
          </a:p>
        </p:txBody>
      </p:sp>
      <p:graphicFrame>
        <p:nvGraphicFramePr>
          <p:cNvPr id="112" name="Google Shape;112;p17"/>
          <p:cNvGraphicFramePr/>
          <p:nvPr/>
        </p:nvGraphicFramePr>
        <p:xfrm>
          <a:off x="520500" y="1528350"/>
          <a:ext cx="3000000" cy="3000000"/>
        </p:xfrm>
        <a:graphic>
          <a:graphicData uri="http://schemas.openxmlformats.org/drawingml/2006/table">
            <a:tbl>
              <a:tblPr>
                <a:noFill/>
                <a:tableStyleId>{09A6A9D5-BCB4-4748-83A5-55A4BBED47F6}</a:tableStyleId>
              </a:tblPr>
              <a:tblGrid>
                <a:gridCol w="1370200"/>
                <a:gridCol w="1428525"/>
                <a:gridCol w="1275850"/>
                <a:gridCol w="987975"/>
                <a:gridCol w="1114600"/>
                <a:gridCol w="998450"/>
                <a:gridCol w="1195925"/>
              </a:tblGrid>
              <a:tr h="381000">
                <a:tc>
                  <a:txBody>
                    <a:bodyPr/>
                    <a:lstStyle/>
                    <a:p>
                      <a:pPr indent="0" lvl="0" marL="0" rtl="0" algn="ctr">
                        <a:spcBef>
                          <a:spcPts val="0"/>
                        </a:spcBef>
                        <a:spcAft>
                          <a:spcPts val="0"/>
                        </a:spcAft>
                        <a:buNone/>
                      </a:pPr>
                      <a:r>
                        <a:rPr b="1" lang="en"/>
                        <a:t>Test</a:t>
                      </a:r>
                      <a:endParaRPr b="1"/>
                    </a:p>
                  </a:txBody>
                  <a:tcPr marT="91425" marB="91425" marR="91425" marL="91425"/>
                </a:tc>
                <a:tc>
                  <a:txBody>
                    <a:bodyPr/>
                    <a:lstStyle/>
                    <a:p>
                      <a:pPr indent="0" lvl="0" marL="0" rtl="0" algn="ctr">
                        <a:spcBef>
                          <a:spcPts val="0"/>
                        </a:spcBef>
                        <a:spcAft>
                          <a:spcPts val="0"/>
                        </a:spcAft>
                        <a:buNone/>
                      </a:pPr>
                      <a:r>
                        <a:rPr b="1" lang="en"/>
                        <a:t>User Requirement</a:t>
                      </a:r>
                      <a:endParaRPr b="1"/>
                    </a:p>
                    <a:p>
                      <a:pPr indent="0" lvl="0" marL="0" rtl="0" algn="ctr">
                        <a:spcBef>
                          <a:spcPts val="0"/>
                        </a:spcBef>
                        <a:spcAft>
                          <a:spcPts val="0"/>
                        </a:spcAft>
                        <a:buNone/>
                      </a:pPr>
                      <a:r>
                        <a:rPr b="1" lang="en"/>
                        <a:t>Addressed</a:t>
                      </a:r>
                      <a:endParaRPr b="1"/>
                    </a:p>
                  </a:txBody>
                  <a:tcPr marT="91425" marB="91425" marR="91425" marL="91425"/>
                </a:tc>
                <a:tc>
                  <a:txBody>
                    <a:bodyPr/>
                    <a:lstStyle/>
                    <a:p>
                      <a:pPr indent="0" lvl="0" marL="0" rtl="0" algn="ctr">
                        <a:spcBef>
                          <a:spcPts val="0"/>
                        </a:spcBef>
                        <a:spcAft>
                          <a:spcPts val="0"/>
                        </a:spcAft>
                        <a:buNone/>
                      </a:pPr>
                      <a:r>
                        <a:rPr b="1" lang="en"/>
                        <a:t>Expected Results</a:t>
                      </a:r>
                      <a:endParaRPr b="1"/>
                    </a:p>
                  </a:txBody>
                  <a:tcPr marT="91425" marB="91425" marR="91425" marL="91425"/>
                </a:tc>
                <a:tc>
                  <a:txBody>
                    <a:bodyPr/>
                    <a:lstStyle/>
                    <a:p>
                      <a:pPr indent="0" lvl="0" marL="0" rtl="0" algn="ctr">
                        <a:spcBef>
                          <a:spcPts val="0"/>
                        </a:spcBef>
                        <a:spcAft>
                          <a:spcPts val="0"/>
                        </a:spcAft>
                        <a:buNone/>
                      </a:pPr>
                      <a:r>
                        <a:rPr b="1" lang="en"/>
                        <a:t>Actual</a:t>
                      </a:r>
                      <a:endParaRPr b="1"/>
                    </a:p>
                    <a:p>
                      <a:pPr indent="0" lvl="0" marL="0" rtl="0" algn="ctr">
                        <a:spcBef>
                          <a:spcPts val="0"/>
                        </a:spcBef>
                        <a:spcAft>
                          <a:spcPts val="0"/>
                        </a:spcAft>
                        <a:buNone/>
                      </a:pPr>
                      <a:r>
                        <a:rPr b="1" lang="en"/>
                        <a:t>Results</a:t>
                      </a:r>
                      <a:endParaRPr b="1"/>
                    </a:p>
                  </a:txBody>
                  <a:tcPr marT="91425" marB="91425" marR="91425" marL="91425"/>
                </a:tc>
                <a:tc>
                  <a:txBody>
                    <a:bodyPr/>
                    <a:lstStyle/>
                    <a:p>
                      <a:pPr indent="0" lvl="0" marL="0" rtl="0" algn="ctr">
                        <a:spcBef>
                          <a:spcPts val="0"/>
                        </a:spcBef>
                        <a:spcAft>
                          <a:spcPts val="0"/>
                        </a:spcAft>
                        <a:buNone/>
                      </a:pPr>
                      <a:r>
                        <a:rPr b="1" lang="en"/>
                        <a:t>Pass/Fail</a:t>
                      </a:r>
                      <a:endParaRPr b="1"/>
                    </a:p>
                  </a:txBody>
                  <a:tcPr marT="91425" marB="91425" marR="91425" marL="91425"/>
                </a:tc>
                <a:tc>
                  <a:txBody>
                    <a:bodyPr/>
                    <a:lstStyle/>
                    <a:p>
                      <a:pPr indent="0" lvl="0" marL="0" rtl="0" algn="ctr">
                        <a:spcBef>
                          <a:spcPts val="0"/>
                        </a:spcBef>
                        <a:spcAft>
                          <a:spcPts val="0"/>
                        </a:spcAft>
                        <a:buNone/>
                      </a:pPr>
                      <a:r>
                        <a:rPr b="1" lang="en"/>
                        <a:t>Date</a:t>
                      </a:r>
                      <a:endParaRPr b="1"/>
                    </a:p>
                  </a:txBody>
                  <a:tcPr marT="91425" marB="91425" marR="91425" marL="91425"/>
                </a:tc>
                <a:tc>
                  <a:txBody>
                    <a:bodyPr/>
                    <a:lstStyle/>
                    <a:p>
                      <a:pPr indent="0" lvl="0" marL="0" rtl="0" algn="ctr">
                        <a:spcBef>
                          <a:spcPts val="0"/>
                        </a:spcBef>
                        <a:spcAft>
                          <a:spcPts val="0"/>
                        </a:spcAft>
                        <a:buNone/>
                      </a:pPr>
                      <a:r>
                        <a:rPr b="1" lang="en"/>
                        <a:t>Correction Action</a:t>
                      </a:r>
                      <a:endParaRPr b="1"/>
                    </a:p>
                  </a:txBody>
                  <a:tcPr marT="91425" marB="91425" marR="91425" marL="91425"/>
                </a:tc>
              </a:tr>
              <a:tr h="381000">
                <a:tc>
                  <a:txBody>
                    <a:bodyPr/>
                    <a:lstStyle/>
                    <a:p>
                      <a:pPr indent="0" lvl="0" marL="0" rtl="0" algn="l">
                        <a:spcBef>
                          <a:spcPts val="0"/>
                        </a:spcBef>
                        <a:spcAft>
                          <a:spcPts val="0"/>
                        </a:spcAft>
                        <a:buNone/>
                      </a:pPr>
                      <a:r>
                        <a:rPr lang="en" sz="1000"/>
                        <a:t>Validate Username</a:t>
                      </a:r>
                      <a:br>
                        <a:rPr lang="en" sz="1000"/>
                      </a:br>
                      <a:r>
                        <a:rPr lang="en" sz="1000"/>
                        <a:t>And Password </a:t>
                      </a:r>
                      <a:endParaRPr sz="1000"/>
                    </a:p>
                  </a:txBody>
                  <a:tcPr marT="91425" marB="91425" marR="91425" marL="91425"/>
                </a:tc>
                <a:tc>
                  <a:txBody>
                    <a:bodyPr/>
                    <a:lstStyle/>
                    <a:p>
                      <a:pPr indent="0" lvl="0" marL="0" rtl="0" algn="l">
                        <a:spcBef>
                          <a:spcPts val="0"/>
                        </a:spcBef>
                        <a:spcAft>
                          <a:spcPts val="0"/>
                        </a:spcAft>
                        <a:buNone/>
                      </a:pPr>
                      <a:r>
                        <a:rPr lang="en" sz="1000"/>
                        <a:t>Access to the system</a:t>
                      </a:r>
                      <a:endParaRPr sz="1000"/>
                    </a:p>
                  </a:txBody>
                  <a:tcPr marT="91425" marB="91425" marR="91425" marL="91425"/>
                </a:tc>
                <a:tc>
                  <a:txBody>
                    <a:bodyPr/>
                    <a:lstStyle/>
                    <a:p>
                      <a:pPr indent="0" lvl="0" marL="0" rtl="0" algn="l">
                        <a:spcBef>
                          <a:spcPts val="0"/>
                        </a:spcBef>
                        <a:spcAft>
                          <a:spcPts val="0"/>
                        </a:spcAft>
                        <a:buNone/>
                      </a:pPr>
                      <a:r>
                        <a:rPr lang="en" sz="1000"/>
                        <a:t>Can access if they are </a:t>
                      </a:r>
                      <a:r>
                        <a:rPr lang="en" sz="1000"/>
                        <a:t>authorized</a:t>
                      </a:r>
                      <a:r>
                        <a:rPr lang="en" sz="1000"/>
                        <a:t> users</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Pass</a:t>
                      </a:r>
                      <a:endParaRPr sz="1000"/>
                    </a:p>
                  </a:txBody>
                  <a:tcPr marT="91425" marB="91425" marR="91425" marL="91425"/>
                </a:tc>
                <a:tc>
                  <a:txBody>
                    <a:bodyPr/>
                    <a:lstStyle/>
                    <a:p>
                      <a:pPr indent="0" lvl="0" marL="0" rtl="0" algn="l">
                        <a:spcBef>
                          <a:spcPts val="0"/>
                        </a:spcBef>
                        <a:spcAft>
                          <a:spcPts val="0"/>
                        </a:spcAft>
                        <a:buNone/>
                      </a:pPr>
                      <a:r>
                        <a:rPr lang="en" sz="1000"/>
                        <a:t>11</a:t>
                      </a:r>
                      <a:r>
                        <a:rPr lang="en" sz="1000"/>
                        <a:t>/14</a:t>
                      </a:r>
                      <a:endParaRPr sz="1000"/>
                    </a:p>
                  </a:txBody>
                  <a:tcPr marT="91425" marB="91425" marR="91425" marL="91425"/>
                </a:tc>
                <a:tc>
                  <a:txBody>
                    <a:bodyPr/>
                    <a:lstStyle/>
                    <a:p>
                      <a:pPr indent="0" lvl="0" marL="0" rtl="0" algn="l">
                        <a:spcBef>
                          <a:spcPts val="0"/>
                        </a:spcBef>
                        <a:spcAft>
                          <a:spcPts val="0"/>
                        </a:spcAft>
                        <a:buNone/>
                      </a:pPr>
                      <a:r>
                        <a:rPr lang="en" sz="1000"/>
                        <a:t>None</a:t>
                      </a:r>
                      <a:endParaRPr sz="1000"/>
                    </a:p>
                  </a:txBody>
                  <a:tcPr marT="91425" marB="91425" marR="91425" marL="91425"/>
                </a:tc>
              </a:tr>
              <a:tr h="396200">
                <a:tc>
                  <a:txBody>
                    <a:bodyPr/>
                    <a:lstStyle/>
                    <a:p>
                      <a:pPr indent="0" lvl="0" marL="0" rtl="0" algn="l">
                        <a:spcBef>
                          <a:spcPts val="0"/>
                        </a:spcBef>
                        <a:spcAft>
                          <a:spcPts val="0"/>
                        </a:spcAft>
                        <a:buNone/>
                      </a:pPr>
                      <a:r>
                        <a:rPr lang="en" sz="1000"/>
                        <a:t>Logout </a:t>
                      </a:r>
                      <a:endParaRPr sz="1000"/>
                    </a:p>
                  </a:txBody>
                  <a:tcPr marT="91425" marB="91425" marR="91425" marL="91425"/>
                </a:tc>
                <a:tc>
                  <a:txBody>
                    <a:bodyPr/>
                    <a:lstStyle/>
                    <a:p>
                      <a:pPr indent="0" lvl="0" marL="0" rtl="0" algn="l">
                        <a:spcBef>
                          <a:spcPts val="0"/>
                        </a:spcBef>
                        <a:spcAft>
                          <a:spcPts val="0"/>
                        </a:spcAft>
                        <a:buNone/>
                      </a:pPr>
                      <a:r>
                        <a:rPr lang="en" sz="1000"/>
                        <a:t>Exit from the system </a:t>
                      </a:r>
                      <a:endParaRPr sz="1000"/>
                    </a:p>
                  </a:txBody>
                  <a:tcPr marT="91425" marB="91425" marR="91425" marL="91425"/>
                </a:tc>
                <a:tc>
                  <a:txBody>
                    <a:bodyPr/>
                    <a:lstStyle/>
                    <a:p>
                      <a:pPr indent="0" lvl="0" marL="0" rtl="0" algn="l">
                        <a:spcBef>
                          <a:spcPts val="0"/>
                        </a:spcBef>
                        <a:spcAft>
                          <a:spcPts val="0"/>
                        </a:spcAft>
                        <a:buNone/>
                      </a:pPr>
                      <a:r>
                        <a:rPr lang="en" sz="1000"/>
                        <a:t>User can log out from the system</a:t>
                      </a:r>
                      <a:endParaRPr sz="1000"/>
                    </a:p>
                  </a:txBody>
                  <a:tcPr marT="91425" marB="91425" marR="91425" marL="91425"/>
                </a:tc>
                <a:tc>
                  <a:txBody>
                    <a:bodyPr/>
                    <a:lstStyle/>
                    <a:p>
                      <a:pPr indent="0" lvl="0" marL="0" rtl="0" algn="l">
                        <a:spcBef>
                          <a:spcPts val="0"/>
                        </a:spcBef>
                        <a:spcAft>
                          <a:spcPts val="0"/>
                        </a:spcAft>
                        <a:buNone/>
                      </a:pPr>
                      <a:r>
                        <a:rPr lang="en" sz="1000"/>
                        <a:t>As expected</a:t>
                      </a:r>
                      <a:endParaRPr sz="1000"/>
                    </a:p>
                  </a:txBody>
                  <a:tcPr marT="91425" marB="91425" marR="91425" marL="91425"/>
                </a:tc>
                <a:tc>
                  <a:txBody>
                    <a:bodyPr/>
                    <a:lstStyle/>
                    <a:p>
                      <a:pPr indent="0" lvl="0" marL="0" rtl="0" algn="l">
                        <a:spcBef>
                          <a:spcPts val="0"/>
                        </a:spcBef>
                        <a:spcAft>
                          <a:spcPts val="0"/>
                        </a:spcAft>
                        <a:buNone/>
                      </a:pPr>
                      <a:r>
                        <a:rPr lang="en" sz="1000"/>
                        <a:t>Not run</a:t>
                      </a:r>
                      <a:endParaRPr sz="1000"/>
                    </a:p>
                  </a:txBody>
                  <a:tcPr marT="91425" marB="91425" marR="91425" marL="91425"/>
                </a:tc>
                <a:tc>
                  <a:txBody>
                    <a:bodyPr/>
                    <a:lstStyle/>
                    <a:p>
                      <a:pPr indent="0" lvl="0" marL="0" rtl="0" algn="l">
                        <a:spcBef>
                          <a:spcPts val="0"/>
                        </a:spcBef>
                        <a:spcAft>
                          <a:spcPts val="0"/>
                        </a:spcAft>
                        <a:buNone/>
                      </a:pPr>
                      <a:r>
                        <a:rPr lang="en" sz="1000"/>
                        <a:t>11/14</a:t>
                      </a:r>
                      <a:endParaRPr sz="1000"/>
                    </a:p>
                  </a:txBody>
                  <a:tcPr marT="91425" marB="91425" marR="91425" marL="91425"/>
                </a:tc>
                <a:tc>
                  <a:txBody>
                    <a:bodyPr/>
                    <a:lstStyle/>
                    <a:p>
                      <a:pPr indent="0" lvl="0" marL="0" rtl="0" algn="l">
                        <a:spcBef>
                          <a:spcPts val="0"/>
                        </a:spcBef>
                        <a:spcAft>
                          <a:spcPts val="0"/>
                        </a:spcAft>
                        <a:buNone/>
                      </a:pPr>
                      <a:r>
                        <a:rPr lang="en" sz="1000"/>
                        <a:t>Debugging to pass</a:t>
                      </a:r>
                      <a:endParaRPr sz="1000"/>
                    </a:p>
                  </a:txBody>
                  <a:tcPr marT="91425" marB="91425" marR="91425" marL="91425"/>
                </a:tc>
              </a:tr>
              <a:tr h="381000">
                <a:tc>
                  <a:txBody>
                    <a:bodyPr/>
                    <a:lstStyle/>
                    <a:p>
                      <a:pPr indent="0" lvl="0" marL="0" rtl="0" algn="l">
                        <a:spcBef>
                          <a:spcPts val="0"/>
                        </a:spcBef>
                        <a:spcAft>
                          <a:spcPts val="0"/>
                        </a:spcAft>
                        <a:buNone/>
                      </a:pPr>
                      <a:r>
                        <a:rPr lang="en" sz="1000"/>
                        <a:t>Invalid Username</a:t>
                      </a:r>
                      <a:endParaRPr sz="1000"/>
                    </a:p>
                    <a:p>
                      <a:pPr indent="0" lvl="0" marL="0" rtl="0" algn="l">
                        <a:spcBef>
                          <a:spcPts val="0"/>
                        </a:spcBef>
                        <a:spcAft>
                          <a:spcPts val="0"/>
                        </a:spcAft>
                        <a:buNone/>
                      </a:pPr>
                      <a:r>
                        <a:rPr lang="en" sz="1000"/>
                        <a:t>or Password format</a:t>
                      </a:r>
                      <a:endParaRPr sz="1000"/>
                    </a:p>
                  </a:txBody>
                  <a:tcPr marT="91425" marB="91425" marR="91425" marL="91425"/>
                </a:tc>
                <a:tc>
                  <a:txBody>
                    <a:bodyPr/>
                    <a:lstStyle/>
                    <a:p>
                      <a:pPr indent="0" lvl="0" marL="0" rtl="0" algn="l">
                        <a:spcBef>
                          <a:spcPts val="0"/>
                        </a:spcBef>
                        <a:spcAft>
                          <a:spcPts val="0"/>
                        </a:spcAft>
                        <a:buNone/>
                      </a:pPr>
                      <a:r>
                        <a:rPr lang="en" sz="1000"/>
                        <a:t>Warning text</a:t>
                      </a:r>
                      <a:endParaRPr sz="1000"/>
                    </a:p>
                  </a:txBody>
                  <a:tcPr marT="91425" marB="91425" marR="91425" marL="91425"/>
                </a:tc>
                <a:tc>
                  <a:txBody>
                    <a:bodyPr/>
                    <a:lstStyle/>
                    <a:p>
                      <a:pPr indent="0" lvl="0" marL="0" rtl="0" algn="l">
                        <a:spcBef>
                          <a:spcPts val="0"/>
                        </a:spcBef>
                        <a:spcAft>
                          <a:spcPts val="0"/>
                        </a:spcAft>
                        <a:buNone/>
                      </a:pPr>
                      <a:r>
                        <a:rPr lang="en" sz="1000"/>
                        <a:t>User can see the warning  notification</a:t>
                      </a:r>
                      <a:endParaRPr sz="1000"/>
                    </a:p>
                  </a:txBody>
                  <a:tcPr marT="91425" marB="91425" marR="91425" marL="91425"/>
                </a:tc>
                <a:tc>
                  <a:txBody>
                    <a:bodyPr/>
                    <a:lstStyle/>
                    <a:p>
                      <a:pPr indent="0" lvl="0" marL="0" rtl="0" algn="l">
                        <a:spcBef>
                          <a:spcPts val="0"/>
                        </a:spcBef>
                        <a:spcAft>
                          <a:spcPts val="0"/>
                        </a:spcAft>
                        <a:buNone/>
                      </a:pPr>
                      <a:r>
                        <a:rPr lang="en" sz="1000"/>
                        <a:t>As </a:t>
                      </a:r>
                      <a:r>
                        <a:rPr lang="en" sz="1000"/>
                        <a:t>expected</a:t>
                      </a:r>
                      <a:endParaRPr sz="1000"/>
                    </a:p>
                  </a:txBody>
                  <a:tcPr marT="91425" marB="91425" marR="91425" marL="91425"/>
                </a:tc>
                <a:tc>
                  <a:txBody>
                    <a:bodyPr/>
                    <a:lstStyle/>
                    <a:p>
                      <a:pPr indent="0" lvl="0" marL="0" rtl="0" algn="l">
                        <a:spcBef>
                          <a:spcPts val="0"/>
                        </a:spcBef>
                        <a:spcAft>
                          <a:spcPts val="0"/>
                        </a:spcAft>
                        <a:buNone/>
                      </a:pPr>
                      <a:r>
                        <a:rPr lang="en" sz="1000"/>
                        <a:t>Not run</a:t>
                      </a:r>
                      <a:endParaRPr sz="1000"/>
                    </a:p>
                  </a:txBody>
                  <a:tcPr marT="91425" marB="91425" marR="91425" marL="91425"/>
                </a:tc>
                <a:tc>
                  <a:txBody>
                    <a:bodyPr/>
                    <a:lstStyle/>
                    <a:p>
                      <a:pPr indent="0" lvl="0" marL="0" rtl="0" algn="l">
                        <a:spcBef>
                          <a:spcPts val="0"/>
                        </a:spcBef>
                        <a:spcAft>
                          <a:spcPts val="0"/>
                        </a:spcAft>
                        <a:buNone/>
                      </a:pPr>
                      <a:r>
                        <a:rPr lang="en" sz="1000"/>
                        <a:t>11/14</a:t>
                      </a:r>
                      <a:endParaRPr sz="1000"/>
                    </a:p>
                  </a:txBody>
                  <a:tcPr marT="91425" marB="91425" marR="91425" marL="91425"/>
                </a:tc>
                <a:tc>
                  <a:txBody>
                    <a:bodyPr/>
                    <a:lstStyle/>
                    <a:p>
                      <a:pPr indent="0" lvl="0" marL="0" rtl="0" algn="l">
                        <a:spcBef>
                          <a:spcPts val="0"/>
                        </a:spcBef>
                        <a:spcAft>
                          <a:spcPts val="0"/>
                        </a:spcAft>
                        <a:buNone/>
                      </a:pPr>
                      <a:r>
                        <a:rPr lang="en" sz="1000"/>
                        <a:t>Debugging to pass</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800" y="5887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 - The Facade </a:t>
            </a:r>
            <a:endParaRPr/>
          </a:p>
        </p:txBody>
      </p:sp>
      <p:sp>
        <p:nvSpPr>
          <p:cNvPr id="118" name="Google Shape;118;p18"/>
          <p:cNvSpPr txBox="1"/>
          <p:nvPr>
            <p:ph idx="4294967295" type="body"/>
          </p:nvPr>
        </p:nvSpPr>
        <p:spPr>
          <a:xfrm>
            <a:off x="316675" y="1328800"/>
            <a:ext cx="4604100" cy="343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t>
            </a:r>
            <a:r>
              <a:rPr lang="en"/>
              <a:t>tructural design pattern, the Facade.   </a:t>
            </a:r>
            <a:endParaRPr/>
          </a:p>
          <a:p>
            <a:pPr indent="-298450" lvl="1" marL="914400" rtl="0" algn="l">
              <a:spcBef>
                <a:spcPts val="0"/>
              </a:spcBef>
              <a:spcAft>
                <a:spcPts val="0"/>
              </a:spcAft>
              <a:buSzPts val="1100"/>
              <a:buChar char="-"/>
            </a:pPr>
            <a:r>
              <a:rPr lang="en"/>
              <a:t>There will be two different Facade classes, one for user and one for projects.  </a:t>
            </a:r>
            <a:endParaRPr/>
          </a:p>
          <a:p>
            <a:pPr indent="-311150" lvl="0" marL="457200" rtl="0" algn="l">
              <a:spcBef>
                <a:spcPts val="0"/>
              </a:spcBef>
              <a:spcAft>
                <a:spcPts val="0"/>
              </a:spcAft>
              <a:buSzPts val="1300"/>
              <a:buChar char="-"/>
            </a:pPr>
            <a:r>
              <a:rPr lang="en"/>
              <a:t>Facade Class for Users </a:t>
            </a:r>
            <a:endParaRPr/>
          </a:p>
          <a:p>
            <a:pPr indent="-298450" lvl="1" marL="914400" rtl="0" algn="l">
              <a:spcBef>
                <a:spcPts val="0"/>
              </a:spcBef>
              <a:spcAft>
                <a:spcPts val="0"/>
              </a:spcAft>
              <a:buSzPts val="1100"/>
              <a:buChar char="-"/>
            </a:pPr>
            <a:r>
              <a:rPr lang="en"/>
              <a:t>Student</a:t>
            </a:r>
            <a:endParaRPr/>
          </a:p>
          <a:p>
            <a:pPr indent="-298450" lvl="2" marL="1371600" rtl="0" algn="l">
              <a:spcBef>
                <a:spcPts val="0"/>
              </a:spcBef>
              <a:spcAft>
                <a:spcPts val="0"/>
              </a:spcAft>
              <a:buSzPts val="1100"/>
              <a:buChar char="-"/>
            </a:pPr>
            <a:r>
              <a:rPr lang="en"/>
              <a:t>Major</a:t>
            </a:r>
            <a:endParaRPr/>
          </a:p>
          <a:p>
            <a:pPr indent="-298450" lvl="2" marL="1371600" rtl="0" algn="l">
              <a:spcBef>
                <a:spcPts val="0"/>
              </a:spcBef>
              <a:spcAft>
                <a:spcPts val="0"/>
              </a:spcAft>
              <a:buSzPts val="1100"/>
              <a:buChar char="-"/>
            </a:pPr>
            <a:r>
              <a:rPr lang="en"/>
              <a:t>Graduation Date</a:t>
            </a:r>
            <a:endParaRPr/>
          </a:p>
          <a:p>
            <a:pPr indent="-298450" lvl="1" marL="914400" rtl="0" algn="l">
              <a:spcBef>
                <a:spcPts val="0"/>
              </a:spcBef>
              <a:spcAft>
                <a:spcPts val="0"/>
              </a:spcAft>
              <a:buSzPts val="1100"/>
              <a:buChar char="-"/>
            </a:pPr>
            <a:r>
              <a:rPr lang="en"/>
              <a:t>Faculty </a:t>
            </a:r>
            <a:endParaRPr/>
          </a:p>
          <a:p>
            <a:pPr indent="-298450" lvl="2" marL="1371600" rtl="0" algn="l">
              <a:spcBef>
                <a:spcPts val="0"/>
              </a:spcBef>
              <a:spcAft>
                <a:spcPts val="0"/>
              </a:spcAft>
              <a:buSzPts val="1100"/>
              <a:buChar char="-"/>
            </a:pPr>
            <a:r>
              <a:rPr lang="en"/>
              <a:t>Field of Experience</a:t>
            </a:r>
            <a:endParaRPr/>
          </a:p>
          <a:p>
            <a:pPr indent="-311150" lvl="0" marL="457200" rtl="0" algn="l">
              <a:spcBef>
                <a:spcPts val="0"/>
              </a:spcBef>
              <a:spcAft>
                <a:spcPts val="0"/>
              </a:spcAft>
              <a:buSzPts val="1300"/>
              <a:buChar char="-"/>
            </a:pPr>
            <a:r>
              <a:rPr lang="en"/>
              <a:t>Facade Class for Projects</a:t>
            </a:r>
            <a:endParaRPr/>
          </a:p>
          <a:p>
            <a:pPr indent="-298450" lvl="1" marL="914400" rtl="0" algn="l">
              <a:spcBef>
                <a:spcPts val="0"/>
              </a:spcBef>
              <a:spcAft>
                <a:spcPts val="0"/>
              </a:spcAft>
              <a:buSzPts val="1100"/>
              <a:buChar char="-"/>
            </a:pPr>
            <a:r>
              <a:rPr lang="en"/>
              <a:t>Student </a:t>
            </a:r>
            <a:r>
              <a:rPr lang="en"/>
              <a:t>Permissions</a:t>
            </a:r>
            <a:endParaRPr/>
          </a:p>
          <a:p>
            <a:pPr indent="-298450" lvl="1" marL="914400" rtl="0" algn="l">
              <a:spcBef>
                <a:spcPts val="0"/>
              </a:spcBef>
              <a:spcAft>
                <a:spcPts val="0"/>
              </a:spcAft>
              <a:buSzPts val="1100"/>
              <a:buChar char="-"/>
            </a:pPr>
            <a:r>
              <a:rPr lang="en"/>
              <a:t>Faculty Permissions</a:t>
            </a:r>
            <a:endParaRPr/>
          </a:p>
          <a:p>
            <a:pPr indent="-311150" lvl="0" marL="457200" rtl="0" algn="l">
              <a:spcBef>
                <a:spcPts val="0"/>
              </a:spcBef>
              <a:spcAft>
                <a:spcPts val="0"/>
              </a:spcAft>
              <a:buSzPts val="1300"/>
              <a:buChar char="-"/>
            </a:pPr>
            <a:r>
              <a:rPr lang="en"/>
              <a:t>Examples</a:t>
            </a:r>
            <a:endParaRPr/>
          </a:p>
          <a:p>
            <a:pPr indent="-298450" lvl="1" marL="914400" rtl="0" algn="l">
              <a:spcBef>
                <a:spcPts val="0"/>
              </a:spcBef>
              <a:spcAft>
                <a:spcPts val="0"/>
              </a:spcAft>
              <a:buSzPts val="1100"/>
              <a:buChar char="-"/>
            </a:pPr>
            <a:r>
              <a:rPr lang="en"/>
              <a:t>As a student, I can add a professor to be a sponsor,  but the professor cannot add a student  as a Sponsor.  The Facade is that a project is a project, but in reality there are student projects and professor views and interactions on that project.  </a:t>
            </a:r>
            <a:endParaRPr/>
          </a:p>
        </p:txBody>
      </p:sp>
      <p:pic>
        <p:nvPicPr>
          <p:cNvPr id="119" name="Google Shape;119;p18"/>
          <p:cNvPicPr preferRelativeResize="0"/>
          <p:nvPr/>
        </p:nvPicPr>
        <p:blipFill>
          <a:blip r:embed="rId3">
            <a:alphaModFix/>
          </a:blip>
          <a:stretch>
            <a:fillRect/>
          </a:stretch>
        </p:blipFill>
        <p:spPr>
          <a:xfrm>
            <a:off x="5058400" y="1436075"/>
            <a:ext cx="3504225" cy="244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008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Flow Diagram</a:t>
            </a:r>
            <a:endParaRPr/>
          </a:p>
        </p:txBody>
      </p:sp>
      <p:pic>
        <p:nvPicPr>
          <p:cNvPr id="125" name="Google Shape;125;p19"/>
          <p:cNvPicPr preferRelativeResize="0"/>
          <p:nvPr/>
        </p:nvPicPr>
        <p:blipFill>
          <a:blip r:embed="rId3">
            <a:alphaModFix/>
          </a:blip>
          <a:stretch>
            <a:fillRect/>
          </a:stretch>
        </p:blipFill>
        <p:spPr>
          <a:xfrm>
            <a:off x="3244275" y="521950"/>
            <a:ext cx="5899727" cy="4558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idx="1" type="body"/>
          </p:nvPr>
        </p:nvSpPr>
        <p:spPr>
          <a:xfrm>
            <a:off x="721225" y="2158425"/>
            <a:ext cx="6712800" cy="242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 able to encrypt and </a:t>
            </a:r>
            <a:r>
              <a:rPr lang="en"/>
              <a:t>decrypt password via hash algorithm . The user info  is stored in the hash password in the database. </a:t>
            </a:r>
            <a:endParaRPr/>
          </a:p>
          <a:p>
            <a:pPr indent="-311150" lvl="0" marL="457200" rtl="0" algn="l">
              <a:spcBef>
                <a:spcPts val="0"/>
              </a:spcBef>
              <a:spcAft>
                <a:spcPts val="0"/>
              </a:spcAft>
              <a:buSzPts val="1300"/>
              <a:buChar char="-"/>
            </a:pPr>
            <a:r>
              <a:rPr lang="en"/>
              <a:t>All deployed files on the server is encrypted.  All the files and elements is hiding from the client side. </a:t>
            </a:r>
            <a:endParaRPr/>
          </a:p>
          <a:p>
            <a:pPr indent="0" lvl="0" marL="0" rtl="0" algn="l">
              <a:spcBef>
                <a:spcPts val="1600"/>
              </a:spcBef>
              <a:spcAft>
                <a:spcPts val="0"/>
              </a:spcAft>
              <a:buNone/>
            </a:pPr>
            <a:r>
              <a:rPr b="1" lang="en"/>
              <a:t>Thing to be concern  for a security</a:t>
            </a:r>
            <a:endParaRPr b="1"/>
          </a:p>
          <a:p>
            <a:pPr indent="-311150" lvl="0" marL="457200" rtl="0" algn="l">
              <a:spcBef>
                <a:spcPts val="1600"/>
              </a:spcBef>
              <a:spcAft>
                <a:spcPts val="0"/>
              </a:spcAft>
              <a:buSzPts val="1300"/>
              <a:buChar char="-"/>
            </a:pPr>
            <a:r>
              <a:rPr lang="en"/>
              <a:t>SQL injection is still not prevent yet. The intruder can be exploited the user info from the database.</a:t>
            </a:r>
            <a:endParaRPr/>
          </a:p>
        </p:txBody>
      </p:sp>
      <p:sp>
        <p:nvSpPr>
          <p:cNvPr id="131" name="Google Shape;131;p20"/>
          <p:cNvSpPr txBox="1"/>
          <p:nvPr>
            <p:ph type="title"/>
          </p:nvPr>
        </p:nvSpPr>
        <p:spPr>
          <a:xfrm>
            <a:off x="745250" y="1252925"/>
            <a:ext cx="4861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t>
            </a:r>
            <a:r>
              <a:rPr lang="en"/>
              <a:t>Achievement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30000" y="1318650"/>
            <a:ext cx="33009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iteration Plan</a:t>
            </a:r>
            <a:endParaRPr/>
          </a:p>
        </p:txBody>
      </p:sp>
      <p:sp>
        <p:nvSpPr>
          <p:cNvPr id="137" name="Google Shape;137;p21"/>
          <p:cNvSpPr txBox="1"/>
          <p:nvPr/>
        </p:nvSpPr>
        <p:spPr>
          <a:xfrm>
            <a:off x="907200" y="2065500"/>
            <a:ext cx="6480000" cy="241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Implement view project page in with new site design</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Rebuild search project page (functionality still in place)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Finalize testing and implement all input validation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