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Lato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8BCF04-3629-460F-BEB9-223BC578C79F}">
  <a:tblStyle styleId="{BB8BCF04-3629-460F-BEB9-223BC578C7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930EBDF-5C98-4256-ACA6-89F6AB1E4E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regular.fntdata"/><Relationship Id="rId41" Type="http://schemas.openxmlformats.org/officeDocument/2006/relationships/slide" Target="slides/slide35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Robo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55" Type="http://schemas.openxmlformats.org/officeDocument/2006/relationships/font" Target="fonts/LatoLight-bold.fntdata"/><Relationship Id="rId10" Type="http://schemas.openxmlformats.org/officeDocument/2006/relationships/slide" Target="slides/slide4.xml"/><Relationship Id="rId54" Type="http://schemas.openxmlformats.org/officeDocument/2006/relationships/font" Target="fonts/LatoLight-regular.fntdata"/><Relationship Id="rId13" Type="http://schemas.openxmlformats.org/officeDocument/2006/relationships/slide" Target="slides/slide7.xml"/><Relationship Id="rId57" Type="http://schemas.openxmlformats.org/officeDocument/2006/relationships/font" Target="fonts/La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Lato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9be7b81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9be7b81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053594c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053594c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9be7b81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9be7b81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9be7b818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9be7b81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9be7b818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9be7b818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0a737c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0a737c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0a737c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0a737c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0a737c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0a737c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053594c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053594c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11ff58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11ff58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79be7b81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79be7b81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9be7b81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9be7b81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0a737c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0a737c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0a737ca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0a737c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c0a737c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c0a737c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0a737c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0a737c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79be7b81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79be7b81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79be7b81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79be7b81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11ff58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c11ff5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c11ff58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c11ff58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c11ff58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c11ff58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c11ff58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c11ff58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9be7b81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9be7b81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79be7b81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79be7b81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79be7b818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79be7b818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be7b818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79be7b818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79be7b81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79be7b81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79be7b81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79be7b81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79be7b81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79be7b81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9be7b818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9be7b818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053594c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053594c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053594c9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053594c9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053594c9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053594c9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9be7b81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9be7b81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9be7b818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9be7b818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omputerscienceprojectportal.com/" TargetMode="External"/><Relationship Id="rId4" Type="http://schemas.openxmlformats.org/officeDocument/2006/relationships/hyperlink" Target="http://test.computerscienceprojectportal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17200" y="2859500"/>
            <a:ext cx="76881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Iteration 5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9652" y="4156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Science Project Portal					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13" y="1100350"/>
            <a:ext cx="1205071" cy="14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59550" y="609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Methods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325" y="1378250"/>
            <a:ext cx="3774300" cy="29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Forgot PW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all projects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one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Comment on that one project</a:t>
            </a:r>
            <a:endParaRPr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4643600" y="854550"/>
            <a:ext cx="37743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StudentLogged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Self Project 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 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 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student adds project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FacultyLogged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</a:t>
            </a:r>
            <a:r>
              <a:rPr lang="en" sz="1100"/>
              <a:t>Projects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Edit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Delete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Log 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FacultyProfile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 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Faculty list of projects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7800" y="588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- The Facade - Take 2 </a:t>
            </a:r>
            <a:endParaRPr/>
          </a:p>
        </p:txBody>
      </p:sp>
      <p:sp>
        <p:nvSpPr>
          <p:cNvPr id="151" name="Google Shape;151;p23"/>
          <p:cNvSpPr txBox="1"/>
          <p:nvPr>
            <p:ph idx="4294967295" type="body"/>
          </p:nvPr>
        </p:nvSpPr>
        <p:spPr>
          <a:xfrm>
            <a:off x="96950" y="1498125"/>
            <a:ext cx="4786800" cy="30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front end “</a:t>
            </a:r>
            <a:r>
              <a:rPr lang="en"/>
              <a:t>Facade” is the project list 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one class should be the outward </a:t>
            </a:r>
            <a:r>
              <a:rPr lang="en"/>
              <a:t>appearance</a:t>
            </a:r>
            <a:r>
              <a:rPr lang="en"/>
              <a:t>.  Everytime we need to display the list, we will use this one class project list.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From the project list, the class will look at student class, faculty class, search class.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Benefits</a:t>
            </a:r>
            <a:r>
              <a:rPr lang="en"/>
              <a:t>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batch of code, the outward </a:t>
            </a:r>
            <a:r>
              <a:rPr lang="en"/>
              <a:t>appearance</a:t>
            </a:r>
            <a:r>
              <a:rPr lang="en"/>
              <a:t> of the project list, aka the Facade, can be thrown into any situation.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a student, I can add a professor to be a sponsor,  but the professor cannot add a student  as a Sponsor.  The Facade is that a project is a project, but in reality there are student projects and professor views and interactions on that project.  So the project list needs to be the facade, looking at sub systems to </a:t>
            </a:r>
            <a:r>
              <a:rPr lang="en"/>
              <a:t>determine</a:t>
            </a:r>
            <a:r>
              <a:rPr lang="en"/>
              <a:t> student/professor data.  </a:t>
            </a:r>
            <a:endParaRPr/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5273025" y="1430825"/>
            <a:ext cx="3376200" cy="30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Reality: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Have multiple lists on multiple pages, code scattered and duplicated. Currently we have duplicated code at: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FacultyLogged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ProjectList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StudentList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StudentLogged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Desire with this design: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module to display project list no matter the context.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7650" y="59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DESIGN ARCHITECTURE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254300" y="1441200"/>
            <a:ext cx="39723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DB Architecture fully implemented in MS SQL Server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and implemented constraints to avoid data anomalies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Sample tuples created to display functionality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Pending SQL Unit Testing with tuples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725" y="1278625"/>
            <a:ext cx="4917274" cy="337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759625" y="1884300"/>
            <a:ext cx="7688100" cy="13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0" y="535188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Generated via Visual Studio</a:t>
            </a:r>
            <a:endParaRPr sz="18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4350"/>
            <a:ext cx="7070600" cy="40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7800" y="6455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 WebForm ASP.Net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750" y="1282925"/>
            <a:ext cx="3909450" cy="36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800" y="1282925"/>
            <a:ext cx="2247887" cy="365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59125" y="635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39375" y="1626800"/>
            <a:ext cx="544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Should Do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Avoid code smell (esp duplicate code)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Refactoring  when keep writing the same code more than 3 times.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Code Reuse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testing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code review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1225" y="619525"/>
            <a:ext cx="49629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issues with Git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1225" y="1578000"/>
            <a:ext cx="33009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13" y="1351025"/>
            <a:ext cx="3708115" cy="36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30000" y="1318650"/>
            <a:ext cx="55473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</a:t>
            </a:r>
            <a:r>
              <a:rPr lang="en"/>
              <a:t>nvironments</a:t>
            </a:r>
            <a:r>
              <a:rPr lang="en"/>
              <a:t> 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http://www.computerscienceprojectportal.com/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http://test.computerscienceprojectportal.com/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30000" y="678750"/>
            <a:ext cx="751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475" y="826050"/>
            <a:ext cx="4548747" cy="23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623700" y="1368900"/>
            <a:ext cx="30375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Built Search functionality into Project list page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Users can view all hosted projects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the View Project popup users can add comments for the project author to see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900" y="3311400"/>
            <a:ext cx="3260577" cy="16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8067600" y="1660500"/>
            <a:ext cx="583200" cy="2916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654450"/>
            <a:ext cx="751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30000" y="1365350"/>
            <a:ext cx="7515900" cy="3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75" y="1369950"/>
            <a:ext cx="8795074" cy="35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669175" y="675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Struggling</a:t>
            </a:r>
            <a:r>
              <a:rPr lang="en"/>
              <a:t> is Real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29325" y="1637475"/>
            <a:ext cx="6081900" cy="27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know the platform very well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Limited </a:t>
            </a:r>
            <a:r>
              <a:rPr lang="en"/>
              <a:t>knowledge</a:t>
            </a:r>
            <a:r>
              <a:rPr lang="en"/>
              <a:t> in a language used.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 Webform platform already inheritance via system web UI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Old System, not very flexible.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 consuming to do the right 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IF I KNOW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MVC for sure, more flexible and more community support, code sample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 </a:t>
            </a:r>
            <a:r>
              <a:rPr lang="en"/>
              <a:t>beforehand</a:t>
            </a:r>
            <a:r>
              <a:rPr lang="en"/>
              <a:t> before things mess around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759625" y="1884300"/>
            <a:ext cx="7688100" cy="13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659675" y="555150"/>
            <a:ext cx="61212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</a:t>
            </a:r>
            <a:r>
              <a:rPr lang="en"/>
              <a:t>Achievement</a:t>
            </a:r>
            <a:r>
              <a:rPr lang="en"/>
              <a:t> (CIA)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721225" y="1355775"/>
            <a:ext cx="7104600" cy="3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Confidentiality: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The system authorized only a user who have username and password to </a:t>
            </a:r>
            <a:r>
              <a:rPr b="1" lang="en"/>
              <a:t>login</a:t>
            </a:r>
            <a:r>
              <a:rPr b="1" lang="en"/>
              <a:t> into the system.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Integrity: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Only Student can modified </a:t>
            </a:r>
            <a:r>
              <a:rPr b="1" lang="en"/>
              <a:t>their</a:t>
            </a:r>
            <a:r>
              <a:rPr b="1" lang="en"/>
              <a:t> own project.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Only Faculty can view email </a:t>
            </a:r>
            <a:r>
              <a:rPr b="1" lang="en"/>
              <a:t>their</a:t>
            </a:r>
            <a:r>
              <a:rPr b="1" lang="en"/>
              <a:t> supervisees.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Faculty and Student can edit their own profile.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Availability: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All users can view all projects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All users can search projects. 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59675" y="565200"/>
            <a:ext cx="49659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 Secure Coding 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721225" y="1607350"/>
            <a:ext cx="60900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What we Should Do: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Remove all </a:t>
            </a:r>
            <a:r>
              <a:rPr lang="en"/>
              <a:t>possibility </a:t>
            </a:r>
            <a:r>
              <a:rPr lang="en"/>
              <a:t> bad smells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Input validation every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Error handling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Partitioning </a:t>
            </a:r>
            <a:r>
              <a:rPr lang="en"/>
              <a:t> large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Hiding sensitive date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Enforce password complexity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ctrTitle"/>
          </p:nvPr>
        </p:nvSpPr>
        <p:spPr>
          <a:xfrm>
            <a:off x="759625" y="1884300"/>
            <a:ext cx="7688100" cy="13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30000" y="686850"/>
            <a:ext cx="751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174550" y="1183950"/>
            <a:ext cx="34425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</a:t>
            </a:r>
            <a:r>
              <a:rPr lang="en" u="sng"/>
              <a:t>automated</a:t>
            </a:r>
            <a:r>
              <a:rPr lang="en"/>
              <a:t> testing and ran test cases using Visual Studio (C#) and Selenium.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Categories: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Faculty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Metrics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Case Pass Rate = 18 / 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Defect Density = 9 / 2089 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325" y="528775"/>
            <a:ext cx="5401799" cy="46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/>
          <p:nvPr/>
        </p:nvSpPr>
        <p:spPr>
          <a:xfrm rot="-5400000">
            <a:off x="7201850" y="1976800"/>
            <a:ext cx="804900" cy="5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/>
        </p:nvSpPr>
        <p:spPr>
          <a:xfrm>
            <a:off x="6606225" y="2647650"/>
            <a:ext cx="19296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Test Case Pass Rate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764325" y="648875"/>
            <a:ext cx="48174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Testing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00" y="1295075"/>
            <a:ext cx="7834476" cy="38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721225" y="6382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performance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50" y="1317100"/>
            <a:ext cx="8163749" cy="38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721225" y="6301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performance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25" y="1334025"/>
            <a:ext cx="7828573" cy="380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25" y="1385225"/>
            <a:ext cx="8357349" cy="375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730000" y="1318650"/>
            <a:ext cx="33009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</a:t>
            </a:r>
            <a:r>
              <a:rPr lang="en"/>
              <a:t>request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25" y="1905000"/>
            <a:ext cx="7062374" cy="368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30000" y="654450"/>
            <a:ext cx="751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Analysis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952500" y="13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{BB8BCF04-3629-460F-BEB9-223BC578C79F}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Project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Essential Feature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 Projects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Essential Feature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Account + Login/out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Essential Feature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on Projects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Desirable Feature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Project Info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Desirable Feature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Project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Desirable Feature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Upload Files to Projects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Desirable Feature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Unfinished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Project Author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Optional Feature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Implemented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ctrTitle"/>
          </p:nvPr>
        </p:nvSpPr>
        <p:spPr>
          <a:xfrm>
            <a:off x="759625" y="1884300"/>
            <a:ext cx="7688100" cy="13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730000" y="686850"/>
            <a:ext cx="751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Structure</a:t>
            </a:r>
            <a:endParaRPr/>
          </a:p>
        </p:txBody>
      </p:sp>
      <p:graphicFrame>
        <p:nvGraphicFramePr>
          <p:cNvPr id="282" name="Google Shape;282;p43"/>
          <p:cNvGraphicFramePr/>
          <p:nvPr/>
        </p:nvGraphicFramePr>
        <p:xfrm>
          <a:off x="1060975" y="13044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{C930EBDF-5C98-4256-ACA6-89F6AB1E4E3C}</a:tableStyleId>
              </a:tblPr>
              <a:tblGrid>
                <a:gridCol w="2020875"/>
                <a:gridCol w="2758250"/>
                <a:gridCol w="2074825"/>
              </a:tblGrid>
              <a:tr h="33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 Member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Formal Roles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Contributions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5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Zachary Kysar</a:t>
                      </a:r>
                      <a:endParaRPr sz="1200"/>
                    </a:p>
                  </a:txBody>
                  <a:tcPr marT="0" marB="0" marR="25400" marL="254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Backup Team Leader and Requirements Leader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Major Site Developer, Design and Planning, Risk Analysis and Mitigation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Connor Richmond</a:t>
                      </a:r>
                      <a:endParaRPr sz="1200"/>
                    </a:p>
                  </a:txBody>
                  <a:tcPr marT="0" marB="0" marR="25400" marL="254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 Lead</a:t>
                      </a:r>
                      <a:endParaRPr sz="1200"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 Management, Github Management, Risk Analysis and Mitigation</a:t>
                      </a:r>
                      <a:endParaRPr sz="1000"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Juan P Sanchez</a:t>
                      </a:r>
                      <a:endParaRPr sz="12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Quality Lead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Database Design and Implementation, Test Case Design and Implementation, Metric Tracking</a:t>
                      </a:r>
                      <a:endParaRPr sz="10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Rattikan Dudley</a:t>
                      </a:r>
                      <a:endParaRPr sz="1200"/>
                    </a:p>
                  </a:txBody>
                  <a:tcPr marT="0" marB="0" marR="25400" marL="254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Security Lead</a:t>
                      </a:r>
                      <a:endParaRPr sz="1200"/>
                    </a:p>
                  </a:txBody>
                  <a:tcPr marT="63500" marB="63500" marR="63500" marL="635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Lead Software Developer, Implement Security Protocols, Huge driver of all changes on site. Our Software SME :)  </a:t>
                      </a:r>
                      <a:endParaRPr sz="1000"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6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Molla Negash</a:t>
                      </a:r>
                      <a:endParaRPr sz="1200"/>
                    </a:p>
                  </a:txBody>
                  <a:tcPr marT="0" marB="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Configuration Management Plan Lead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Testing</a:t>
                      </a:r>
                      <a:endParaRPr sz="10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730000" y="686850"/>
            <a:ext cx="751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Lifecycle + Risk Management</a:t>
            </a:r>
            <a:endParaRPr/>
          </a:p>
        </p:txBody>
      </p:sp>
      <p:sp>
        <p:nvSpPr>
          <p:cNvPr id="288" name="Google Shape;288;p44"/>
          <p:cNvSpPr/>
          <p:nvPr/>
        </p:nvSpPr>
        <p:spPr>
          <a:xfrm>
            <a:off x="3297500" y="16229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44"/>
          <p:cNvGrpSpPr/>
          <p:nvPr/>
        </p:nvGrpSpPr>
        <p:grpSpPr>
          <a:xfrm>
            <a:off x="5214050" y="1253375"/>
            <a:ext cx="2176350" cy="735897"/>
            <a:chOff x="5214050" y="796175"/>
            <a:chExt cx="2176350" cy="735897"/>
          </a:xfrm>
        </p:grpSpPr>
        <p:cxnSp>
          <p:nvCxnSpPr>
            <p:cNvPr id="290" name="Google Shape;290;p44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91" name="Google Shape;291;p44"/>
            <p:cNvSpPr txBox="1"/>
            <p:nvPr/>
          </p:nvSpPr>
          <p:spPr>
            <a:xfrm>
              <a:off x="5584700" y="796175"/>
              <a:ext cx="1805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Iteration Planning</a:t>
              </a:r>
              <a:endParaRPr sz="9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Discuss what we plan to accomplish this iteration as a team</a:t>
              </a:r>
              <a:endParaRPr b="1" sz="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" name="Google Shape;292;p44"/>
          <p:cNvGrpSpPr/>
          <p:nvPr/>
        </p:nvGrpSpPr>
        <p:grpSpPr>
          <a:xfrm>
            <a:off x="1297350" y="1308900"/>
            <a:ext cx="2610611" cy="804300"/>
            <a:chOff x="1297350" y="851700"/>
            <a:chExt cx="2610611" cy="804300"/>
          </a:xfrm>
        </p:grpSpPr>
        <p:cxnSp>
          <p:nvCxnSpPr>
            <p:cNvPr id="293" name="Google Shape;293;p44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A1C3F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94" name="Google Shape;294;p44"/>
            <p:cNvSpPr txBox="1"/>
            <p:nvPr/>
          </p:nvSpPr>
          <p:spPr>
            <a:xfrm>
              <a:off x="1297350" y="851700"/>
              <a:ext cx="2299800" cy="8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rgbClr val="073763"/>
                  </a:solidFill>
                  <a:latin typeface="Roboto"/>
                  <a:ea typeface="Roboto"/>
                  <a:cs typeface="Roboto"/>
                  <a:sym typeface="Roboto"/>
                </a:rPr>
                <a:t>Document + Refine</a:t>
              </a:r>
              <a:endParaRPr sz="900" u="sng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73763"/>
                  </a:solidFill>
                  <a:latin typeface="Roboto"/>
                  <a:ea typeface="Roboto"/>
                  <a:cs typeface="Roboto"/>
                  <a:sym typeface="Roboto"/>
                </a:rPr>
                <a:t>Document all iteration improvements. Refine development process as appropriate</a:t>
              </a:r>
              <a:endParaRPr b="1" sz="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p44"/>
          <p:cNvGrpSpPr/>
          <p:nvPr/>
        </p:nvGrpSpPr>
        <p:grpSpPr>
          <a:xfrm>
            <a:off x="5625475" y="3043375"/>
            <a:ext cx="2217674" cy="669600"/>
            <a:chOff x="5625475" y="2586175"/>
            <a:chExt cx="2217674" cy="669600"/>
          </a:xfrm>
        </p:grpSpPr>
        <p:cxnSp>
          <p:nvCxnSpPr>
            <p:cNvPr id="296" name="Google Shape;296;p44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97" name="Google Shape;297;p44"/>
            <p:cNvSpPr txBox="1"/>
            <p:nvPr/>
          </p:nvSpPr>
          <p:spPr>
            <a:xfrm>
              <a:off x="6077349" y="2586175"/>
              <a:ext cx="1765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Risk Identification</a:t>
              </a:r>
              <a:endParaRPr sz="9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What could go wrong this iteration? How do we mitigate those risks?</a:t>
              </a:r>
              <a:endParaRPr b="1" sz="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8" name="Google Shape;298;p44"/>
          <p:cNvGrpSpPr/>
          <p:nvPr/>
        </p:nvGrpSpPr>
        <p:grpSpPr>
          <a:xfrm>
            <a:off x="1199050" y="3028875"/>
            <a:ext cx="2310625" cy="669600"/>
            <a:chOff x="1199050" y="2571675"/>
            <a:chExt cx="2310625" cy="669600"/>
          </a:xfrm>
        </p:grpSpPr>
        <p:cxnSp>
          <p:nvCxnSpPr>
            <p:cNvPr id="299" name="Google Shape;299;p44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00" name="Google Shape;300;p44"/>
            <p:cNvSpPr txBox="1"/>
            <p:nvPr/>
          </p:nvSpPr>
          <p:spPr>
            <a:xfrm>
              <a:off x="1199050" y="2571675"/>
              <a:ext cx="1850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rgbClr val="073763"/>
                  </a:solidFill>
                  <a:latin typeface="Roboto"/>
                  <a:ea typeface="Roboto"/>
                  <a:cs typeface="Roboto"/>
                  <a:sym typeface="Roboto"/>
                </a:rPr>
                <a:t>Test + Modify</a:t>
              </a:r>
              <a:endParaRPr sz="900" u="sng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73763"/>
                  </a:solidFill>
                  <a:latin typeface="Roboto"/>
                  <a:ea typeface="Roboto"/>
                  <a:cs typeface="Roboto"/>
                  <a:sym typeface="Roboto"/>
                </a:rPr>
                <a:t>Manually test and build test cases for software </a:t>
              </a:r>
              <a:r>
                <a:rPr b="1" lang="en" sz="800">
                  <a:solidFill>
                    <a:srgbClr val="073763"/>
                  </a:solidFill>
                  <a:latin typeface="Roboto"/>
                  <a:ea typeface="Roboto"/>
                  <a:cs typeface="Roboto"/>
                  <a:sym typeface="Roboto"/>
                </a:rPr>
                <a:t>robustness. Adapt code if tests fail.</a:t>
              </a:r>
              <a:endParaRPr b="1" sz="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1" name="Google Shape;301;p44"/>
          <p:cNvGrpSpPr/>
          <p:nvPr/>
        </p:nvGrpSpPr>
        <p:grpSpPr>
          <a:xfrm>
            <a:off x="3604245" y="3998200"/>
            <a:ext cx="2029500" cy="1088289"/>
            <a:chOff x="3604245" y="3541000"/>
            <a:chExt cx="2029500" cy="1088289"/>
          </a:xfrm>
        </p:grpSpPr>
        <p:cxnSp>
          <p:nvCxnSpPr>
            <p:cNvPr id="302" name="Google Shape;302;p44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03" name="Google Shape;303;p44"/>
            <p:cNvSpPr txBox="1"/>
            <p:nvPr/>
          </p:nvSpPr>
          <p:spPr>
            <a:xfrm>
              <a:off x="3604245" y="3959689"/>
              <a:ext cx="20295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rgbClr val="073763"/>
                  </a:solidFill>
                  <a:latin typeface="Roboto"/>
                  <a:ea typeface="Roboto"/>
                  <a:cs typeface="Roboto"/>
                  <a:sym typeface="Roboto"/>
                </a:rPr>
                <a:t>Development + Implementation</a:t>
              </a:r>
              <a:endParaRPr sz="900" u="sng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73763"/>
                  </a:solidFill>
                  <a:latin typeface="Roboto"/>
                  <a:ea typeface="Roboto"/>
                  <a:cs typeface="Roboto"/>
                  <a:sym typeface="Roboto"/>
                </a:rPr>
                <a:t>Work towards goals for this iteration. Flag any changes to risk </a:t>
              </a:r>
              <a:r>
                <a:rPr b="1" lang="en" sz="800">
                  <a:solidFill>
                    <a:srgbClr val="073763"/>
                  </a:solidFill>
                  <a:latin typeface="Roboto"/>
                  <a:ea typeface="Roboto"/>
                  <a:cs typeface="Roboto"/>
                  <a:sym typeface="Roboto"/>
                </a:rPr>
                <a:t>likelihood</a:t>
              </a:r>
              <a:endParaRPr b="1" sz="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4" name="Google Shape;304;p44"/>
          <p:cNvSpPr/>
          <p:nvPr/>
        </p:nvSpPr>
        <p:spPr>
          <a:xfrm rot="1800047">
            <a:off x="3219843" y="1543634"/>
            <a:ext cx="2690936" cy="2690936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/>
          <p:nvPr/>
        </p:nvSpPr>
        <p:spPr>
          <a:xfrm flipH="1" rot="-9000757">
            <a:off x="3225716" y="1542008"/>
            <a:ext cx="2690226" cy="2690226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307BF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4"/>
          <p:cNvSpPr txBox="1"/>
          <p:nvPr/>
        </p:nvSpPr>
        <p:spPr>
          <a:xfrm>
            <a:off x="3845784" y="25136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Iteration Development</a:t>
            </a:r>
            <a:endParaRPr b="1" sz="1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4"/>
          <p:cNvSpPr/>
          <p:nvPr/>
        </p:nvSpPr>
        <p:spPr>
          <a:xfrm rot="-3781968">
            <a:off x="5556765" y="2315184"/>
            <a:ext cx="363191" cy="363191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4"/>
          <p:cNvSpPr/>
          <p:nvPr/>
        </p:nvSpPr>
        <p:spPr>
          <a:xfrm flipH="1" rot="-1800109">
            <a:off x="3215030" y="1539674"/>
            <a:ext cx="2696852" cy="2696852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A1C3F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4"/>
          <p:cNvSpPr/>
          <p:nvPr/>
        </p:nvSpPr>
        <p:spPr>
          <a:xfrm rot="9000757">
            <a:off x="3207432" y="1544833"/>
            <a:ext cx="2690226" cy="2690226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4"/>
          <p:cNvSpPr/>
          <p:nvPr/>
        </p:nvSpPr>
        <p:spPr>
          <a:xfrm flipH="1" rot="-9000757">
            <a:off x="3207528" y="1546358"/>
            <a:ext cx="2690226" cy="2690226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/>
          <p:nvPr/>
        </p:nvSpPr>
        <p:spPr>
          <a:xfrm rot="9240359">
            <a:off x="3213511" y="2314890"/>
            <a:ext cx="363469" cy="363469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4"/>
          <p:cNvSpPr/>
          <p:nvPr/>
        </p:nvSpPr>
        <p:spPr>
          <a:xfrm rot="476150">
            <a:off x="5119958" y="3696400"/>
            <a:ext cx="362875" cy="362875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4"/>
          <p:cNvSpPr/>
          <p:nvPr/>
        </p:nvSpPr>
        <p:spPr>
          <a:xfrm rot="4857950">
            <a:off x="3653723" y="3696351"/>
            <a:ext cx="363003" cy="363003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4"/>
          <p:cNvSpPr/>
          <p:nvPr/>
        </p:nvSpPr>
        <p:spPr>
          <a:xfrm rot="-8100000">
            <a:off x="4382715" y="1484593"/>
            <a:ext cx="363170" cy="363170"/>
          </a:xfrm>
          <a:prstGeom prst="rtTriangl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730000" y="646350"/>
            <a:ext cx="751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634300" y="1295850"/>
            <a:ext cx="3773700" cy="3758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What Worked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Consistent communication via slack and video conference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Dividing up work with clear deliverables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User story tracking with pivotal tracker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Shifting site design from cshtml to aspx 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Enhanced site design and user experience</a:t>
            </a:r>
            <a:endParaRPr b="1"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Automated test cases with C#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Recurring meetings</a:t>
            </a:r>
            <a:endParaRPr b="1"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4666600" y="1295850"/>
            <a:ext cx="3773700" cy="3758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What We’d Change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Software design and architecture should have been more up front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Consistent use of IDEs to mitigate version control misshapes in version control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Planning iteration progress more around requirements from day 1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Tighter version control policies, and more transparent handlings conflicts 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322" name="Google Shape;322;p45"/>
          <p:cNvCxnSpPr/>
          <p:nvPr/>
        </p:nvCxnSpPr>
        <p:spPr>
          <a:xfrm>
            <a:off x="599400" y="1678200"/>
            <a:ext cx="785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5"/>
          <p:cNvCxnSpPr/>
          <p:nvPr/>
        </p:nvCxnSpPr>
        <p:spPr>
          <a:xfrm>
            <a:off x="4552200" y="1676700"/>
            <a:ext cx="0" cy="3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730000" y="646350"/>
            <a:ext cx="751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730000" y="1295850"/>
            <a:ext cx="75159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step would be implementing a full test suite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out new functionality from list of desired/optional requirements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 files to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 for Contributor 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Send projects to other users (probably over email)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additional </a:t>
            </a:r>
            <a:r>
              <a:rPr lang="en"/>
              <a:t>security</a:t>
            </a:r>
            <a:r>
              <a:rPr lang="en"/>
              <a:t> measures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Switch to Google OAuth instead of hashing passwords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measures to prevent SQL injections when creating account or adding projects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iterate on UI to create an improved user experience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ctrTitle"/>
          </p:nvPr>
        </p:nvSpPr>
        <p:spPr>
          <a:xfrm>
            <a:off x="759625" y="1884300"/>
            <a:ext cx="7688100" cy="13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0000" y="678750"/>
            <a:ext cx="751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30000" y="1328250"/>
            <a:ext cx="3474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evolved as project developed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requirements tracking done in google docs and updated after team meetings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Consistently updating user stories to align with updated requirements with pivotal tracker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18 user stories completed out of ~25 found in pivotal tracker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400" y="891000"/>
            <a:ext cx="4311024" cy="39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5985286" y="4201300"/>
            <a:ext cx="534000" cy="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Search Projects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046605" y="1545581"/>
            <a:ext cx="354900" cy="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Login/out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1225" y="494900"/>
            <a:ext cx="50463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Pivotal</a:t>
            </a:r>
            <a:r>
              <a:rPr lang="en"/>
              <a:t> Tracker Report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277600"/>
            <a:ext cx="7872500" cy="3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50" y="514575"/>
            <a:ext cx="5901050" cy="46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25" y="152400"/>
            <a:ext cx="72619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759625" y="1884300"/>
            <a:ext cx="7688100" cy="13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7800" y="6241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Architecture </a:t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558025" y="1387400"/>
            <a:ext cx="42846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Architecture - 3 Tier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1.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Presentation layer (Client Browser):</a:t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a.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HTML using aspx pages</a:t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b.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Java Script</a:t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c.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Jquery</a:t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d.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 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Css</a:t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2.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Application Layer </a:t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a.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ASP.NET,C# using aspx.cs pages</a:t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b.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</a:t>
            </a: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Communicates to presentation layer via URL Querying</a:t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3.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Data Layer</a:t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a.</a:t>
            </a:r>
            <a:r>
              <a:rPr lang="en" sz="7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Sql server. Receives commands from Application Layer.</a:t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9312"/>
            <a:ext cx="4284600" cy="1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