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0"/>
  </p:notesMasterIdLst>
  <p:sldIdLst>
    <p:sldId id="256" r:id="rId2"/>
    <p:sldId id="257" r:id="rId3"/>
    <p:sldId id="266" r:id="rId4"/>
    <p:sldId id="268" r:id="rId5"/>
    <p:sldId id="270" r:id="rId6"/>
    <p:sldId id="294" r:id="rId7"/>
    <p:sldId id="260" r:id="rId8"/>
    <p:sldId id="271" r:id="rId9"/>
    <p:sldId id="273" r:id="rId10"/>
    <p:sldId id="274" r:id="rId11"/>
    <p:sldId id="295" r:id="rId12"/>
    <p:sldId id="296" r:id="rId13"/>
    <p:sldId id="297" r:id="rId14"/>
    <p:sldId id="298" r:id="rId15"/>
    <p:sldId id="280" r:id="rId16"/>
    <p:sldId id="299" r:id="rId17"/>
    <p:sldId id="300" r:id="rId18"/>
    <p:sldId id="277" r:id="rId19"/>
    <p:sldId id="278" r:id="rId20"/>
    <p:sldId id="281" r:id="rId21"/>
    <p:sldId id="284" r:id="rId22"/>
    <p:sldId id="282" r:id="rId23"/>
    <p:sldId id="287" r:id="rId24"/>
    <p:sldId id="288" r:id="rId25"/>
    <p:sldId id="289" r:id="rId26"/>
    <p:sldId id="283" r:id="rId27"/>
    <p:sldId id="291" r:id="rId28"/>
    <p:sldId id="29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FF36"/>
    <a:srgbClr val="990099"/>
    <a:srgbClr val="EA9AE0"/>
    <a:srgbClr val="CB9DA1"/>
    <a:srgbClr val="FF6600"/>
    <a:srgbClr val="D0614E"/>
    <a:srgbClr val="FFFFFF"/>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5" autoAdjust="0"/>
    <p:restoredTop sz="84906" autoAdjust="0"/>
  </p:normalViewPr>
  <p:slideViewPr>
    <p:cSldViewPr snapToGrid="0">
      <p:cViewPr>
        <p:scale>
          <a:sx n="66" d="100"/>
          <a:sy n="66" d="100"/>
        </p:scale>
        <p:origin x="1608" y="197"/>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6C6F9B-1784-4E9F-800C-35C93BFDD4BB}" type="doc">
      <dgm:prSet loTypeId="urn:microsoft.com/office/officeart/2017/3/layout/HorizontalPathTimeline" loCatId="process" qsTypeId="urn:microsoft.com/office/officeart/2005/8/quickstyle/simple1" qsCatId="simple" csTypeId="urn:microsoft.com/office/officeart/2005/8/colors/colorful2" csCatId="colorful" phldr="1"/>
      <dgm:spPr/>
      <dgm:t>
        <a:bodyPr/>
        <a:lstStyle/>
        <a:p>
          <a:endParaRPr lang="en-US"/>
        </a:p>
      </dgm:t>
    </dgm:pt>
    <dgm:pt modelId="{BE87E1E7-867D-4EF0-A315-F2D42E5D2281}">
      <dgm:prSet/>
      <dgm:spPr/>
      <dgm:t>
        <a:bodyPr/>
        <a:lstStyle/>
        <a:p>
          <a:pPr>
            <a:defRPr b="1"/>
          </a:pPr>
          <a:r>
            <a:rPr lang="en-US"/>
            <a:t>2010</a:t>
          </a:r>
        </a:p>
      </dgm:t>
    </dgm:pt>
    <dgm:pt modelId="{643C230E-EAB0-40E3-B071-6FD455C292FD}" type="parTrans" cxnId="{2B70D237-350E-4954-9DD4-C28665974017}">
      <dgm:prSet/>
      <dgm:spPr/>
      <dgm:t>
        <a:bodyPr/>
        <a:lstStyle/>
        <a:p>
          <a:endParaRPr lang="en-US"/>
        </a:p>
      </dgm:t>
    </dgm:pt>
    <dgm:pt modelId="{5AF3B52B-7981-4190-8C3E-8B7E4394BA9D}" type="sibTrans" cxnId="{2B70D237-350E-4954-9DD4-C28665974017}">
      <dgm:prSet/>
      <dgm:spPr/>
      <dgm:t>
        <a:bodyPr/>
        <a:lstStyle/>
        <a:p>
          <a:endParaRPr lang="en-US"/>
        </a:p>
      </dgm:t>
    </dgm:pt>
    <dgm:pt modelId="{FE50AF9F-2B44-46EE-8884-D007A9644E7C}">
      <dgm:prSet/>
      <dgm:spPr/>
      <dgm:t>
        <a:bodyPr/>
        <a:lstStyle/>
        <a:p>
          <a:r>
            <a:rPr lang="en-US" dirty="0"/>
            <a:t>Semi-Supervised Approach using syntactic and pattern-based features (</a:t>
          </a:r>
          <a:r>
            <a:rPr lang="en-US" dirty="0" err="1"/>
            <a:t>Tsur</a:t>
          </a:r>
          <a:r>
            <a:rPr lang="en-US" dirty="0"/>
            <a:t> et al.)</a:t>
          </a:r>
        </a:p>
      </dgm:t>
    </dgm:pt>
    <dgm:pt modelId="{24E7F2C0-F9AF-4521-ADC6-195D47E262BE}" type="parTrans" cxnId="{B1664B1C-8F7C-4600-9F11-852C0F127B7E}">
      <dgm:prSet/>
      <dgm:spPr/>
      <dgm:t>
        <a:bodyPr/>
        <a:lstStyle/>
        <a:p>
          <a:endParaRPr lang="en-US"/>
        </a:p>
      </dgm:t>
    </dgm:pt>
    <dgm:pt modelId="{F1E30D00-CBCD-415C-9C29-EAD0C3AA9B8D}" type="sibTrans" cxnId="{B1664B1C-8F7C-4600-9F11-852C0F127B7E}">
      <dgm:prSet/>
      <dgm:spPr/>
      <dgm:t>
        <a:bodyPr/>
        <a:lstStyle/>
        <a:p>
          <a:endParaRPr lang="en-US"/>
        </a:p>
      </dgm:t>
    </dgm:pt>
    <dgm:pt modelId="{AE951FCA-92E5-46C3-837A-E1483CB977E9}">
      <dgm:prSet/>
      <dgm:spPr/>
      <dgm:t>
        <a:bodyPr/>
        <a:lstStyle/>
        <a:p>
          <a:pPr>
            <a:defRPr b="1"/>
          </a:pPr>
          <a:r>
            <a:rPr lang="en-US"/>
            <a:t>2011</a:t>
          </a:r>
        </a:p>
      </dgm:t>
    </dgm:pt>
    <dgm:pt modelId="{033902E0-CD9B-4948-966D-DFF81366ABB4}" type="parTrans" cxnId="{38FAADB5-121E-4002-B83F-5FF3785722A6}">
      <dgm:prSet/>
      <dgm:spPr/>
      <dgm:t>
        <a:bodyPr/>
        <a:lstStyle/>
        <a:p>
          <a:endParaRPr lang="en-US"/>
        </a:p>
      </dgm:t>
    </dgm:pt>
    <dgm:pt modelId="{FB842660-F555-4606-9904-B2BD4247B169}" type="sibTrans" cxnId="{38FAADB5-121E-4002-B83F-5FF3785722A6}">
      <dgm:prSet/>
      <dgm:spPr/>
      <dgm:t>
        <a:bodyPr/>
        <a:lstStyle/>
        <a:p>
          <a:endParaRPr lang="en-US"/>
        </a:p>
      </dgm:t>
    </dgm:pt>
    <dgm:pt modelId="{35ABE2C0-3EC2-425F-B28D-A0ADF6DC71B0}">
      <dgm:prSet/>
      <dgm:spPr/>
      <dgm:t>
        <a:bodyPr/>
        <a:lstStyle/>
        <a:p>
          <a:r>
            <a:rPr lang="en-US"/>
            <a:t>Support Vector machine (González-Ibánez et al)</a:t>
          </a:r>
        </a:p>
      </dgm:t>
    </dgm:pt>
    <dgm:pt modelId="{4548C357-EACF-4E1E-BB7B-0AA033C8311B}" type="parTrans" cxnId="{654644AD-1BD3-48DE-ADA2-D221E633087B}">
      <dgm:prSet/>
      <dgm:spPr/>
      <dgm:t>
        <a:bodyPr/>
        <a:lstStyle/>
        <a:p>
          <a:endParaRPr lang="en-US"/>
        </a:p>
      </dgm:t>
    </dgm:pt>
    <dgm:pt modelId="{9B86BD16-A33F-44E5-8AFF-800D06400118}" type="sibTrans" cxnId="{654644AD-1BD3-48DE-ADA2-D221E633087B}">
      <dgm:prSet/>
      <dgm:spPr/>
      <dgm:t>
        <a:bodyPr/>
        <a:lstStyle/>
        <a:p>
          <a:endParaRPr lang="en-US"/>
        </a:p>
      </dgm:t>
    </dgm:pt>
    <dgm:pt modelId="{FC042457-3340-4C1C-A270-147ADD0F4AC9}">
      <dgm:prSet/>
      <dgm:spPr/>
      <dgm:t>
        <a:bodyPr/>
        <a:lstStyle/>
        <a:p>
          <a:pPr>
            <a:defRPr b="1"/>
          </a:pPr>
          <a:r>
            <a:rPr lang="en-US"/>
            <a:t>2013</a:t>
          </a:r>
        </a:p>
      </dgm:t>
    </dgm:pt>
    <dgm:pt modelId="{A6C50575-7C82-4CE9-B83E-7E6FF3A26613}" type="parTrans" cxnId="{0AF8CE3B-781F-4B82-9E9B-F65210DF632F}">
      <dgm:prSet/>
      <dgm:spPr/>
      <dgm:t>
        <a:bodyPr/>
        <a:lstStyle/>
        <a:p>
          <a:endParaRPr lang="en-US"/>
        </a:p>
      </dgm:t>
    </dgm:pt>
    <dgm:pt modelId="{945C7D59-B716-4A34-AF85-BF7E894EBB1C}" type="sibTrans" cxnId="{0AF8CE3B-781F-4B82-9E9B-F65210DF632F}">
      <dgm:prSet/>
      <dgm:spPr/>
      <dgm:t>
        <a:bodyPr/>
        <a:lstStyle/>
        <a:p>
          <a:endParaRPr lang="en-US"/>
        </a:p>
      </dgm:t>
    </dgm:pt>
    <dgm:pt modelId="{17FDE8CA-CBC7-4526-99EA-9F18E01082E6}">
      <dgm:prSet/>
      <dgm:spPr/>
      <dgm:t>
        <a:bodyPr/>
        <a:lstStyle/>
        <a:p>
          <a:r>
            <a:rPr lang="en-US"/>
            <a:t>Naïve Bayes classifier (Reyes et al)</a:t>
          </a:r>
        </a:p>
      </dgm:t>
    </dgm:pt>
    <dgm:pt modelId="{8AD4E858-8296-4690-B1F6-4DC2E38EA17E}" type="parTrans" cxnId="{62E2A815-93C0-4FDA-B772-FED72BE087FC}">
      <dgm:prSet/>
      <dgm:spPr/>
      <dgm:t>
        <a:bodyPr/>
        <a:lstStyle/>
        <a:p>
          <a:endParaRPr lang="en-US"/>
        </a:p>
      </dgm:t>
    </dgm:pt>
    <dgm:pt modelId="{EFA71009-CBC4-401C-831C-D61357FD808B}" type="sibTrans" cxnId="{62E2A815-93C0-4FDA-B772-FED72BE087FC}">
      <dgm:prSet/>
      <dgm:spPr/>
      <dgm:t>
        <a:bodyPr/>
        <a:lstStyle/>
        <a:p>
          <a:endParaRPr lang="en-US"/>
        </a:p>
      </dgm:t>
    </dgm:pt>
    <dgm:pt modelId="{6BA8DB5D-ED4D-4352-A69D-7DFBC25B4542}">
      <dgm:prSet/>
      <dgm:spPr/>
      <dgm:t>
        <a:bodyPr/>
        <a:lstStyle/>
        <a:p>
          <a:pPr>
            <a:defRPr b="1"/>
          </a:pPr>
          <a:r>
            <a:rPr lang="en-US"/>
            <a:t>2014</a:t>
          </a:r>
        </a:p>
      </dgm:t>
    </dgm:pt>
    <dgm:pt modelId="{40935980-C75B-4882-A1E8-D7626DEE444E}" type="parTrans" cxnId="{73EB0C22-CFBB-4F2F-8E91-E139EB9CDDF0}">
      <dgm:prSet/>
      <dgm:spPr/>
      <dgm:t>
        <a:bodyPr/>
        <a:lstStyle/>
        <a:p>
          <a:endParaRPr lang="en-US"/>
        </a:p>
      </dgm:t>
    </dgm:pt>
    <dgm:pt modelId="{09BE514F-171F-4A38-953F-F3C92FBE3FCD}" type="sibTrans" cxnId="{73EB0C22-CFBB-4F2F-8E91-E139EB9CDDF0}">
      <dgm:prSet/>
      <dgm:spPr/>
      <dgm:t>
        <a:bodyPr/>
        <a:lstStyle/>
        <a:p>
          <a:endParaRPr lang="en-US"/>
        </a:p>
      </dgm:t>
    </dgm:pt>
    <dgm:pt modelId="{5A118A9C-2296-4A6E-9E1B-3EF81D4601A1}">
      <dgm:prSet/>
      <dgm:spPr/>
      <dgm:t>
        <a:bodyPr/>
        <a:lstStyle/>
        <a:p>
          <a:r>
            <a:rPr lang="en-US"/>
            <a:t>Random Forest classifier (Barbieri et al)</a:t>
          </a:r>
        </a:p>
      </dgm:t>
    </dgm:pt>
    <dgm:pt modelId="{79B4CA23-0694-445F-9034-8759C76FCD7F}" type="parTrans" cxnId="{E328AF1B-7D46-41E7-9A2E-BC7FBD273342}">
      <dgm:prSet/>
      <dgm:spPr/>
      <dgm:t>
        <a:bodyPr/>
        <a:lstStyle/>
        <a:p>
          <a:endParaRPr lang="en-US"/>
        </a:p>
      </dgm:t>
    </dgm:pt>
    <dgm:pt modelId="{57E2B414-C696-483A-BB61-C711486CD96A}" type="sibTrans" cxnId="{E328AF1B-7D46-41E7-9A2E-BC7FBD273342}">
      <dgm:prSet/>
      <dgm:spPr/>
      <dgm:t>
        <a:bodyPr/>
        <a:lstStyle/>
        <a:p>
          <a:endParaRPr lang="en-US"/>
        </a:p>
      </dgm:t>
    </dgm:pt>
    <dgm:pt modelId="{B6FFA8EC-C17E-4EC3-B0B4-3517ED48E352}">
      <dgm:prSet/>
      <dgm:spPr/>
      <dgm:t>
        <a:bodyPr/>
        <a:lstStyle/>
        <a:p>
          <a:pPr>
            <a:defRPr b="1"/>
          </a:pPr>
          <a:r>
            <a:rPr lang="en-US"/>
            <a:t>2015</a:t>
          </a:r>
        </a:p>
      </dgm:t>
    </dgm:pt>
    <dgm:pt modelId="{E5B1A8A8-1744-48EC-A6D1-7CD02664CD02}" type="parTrans" cxnId="{63CD552E-26D7-46B1-8661-14D6D09DB278}">
      <dgm:prSet/>
      <dgm:spPr/>
      <dgm:t>
        <a:bodyPr/>
        <a:lstStyle/>
        <a:p>
          <a:endParaRPr lang="en-US"/>
        </a:p>
      </dgm:t>
    </dgm:pt>
    <dgm:pt modelId="{3F962668-1E50-4BF9-A1D4-0E4AB0DA9E70}" type="sibTrans" cxnId="{63CD552E-26D7-46B1-8661-14D6D09DB278}">
      <dgm:prSet/>
      <dgm:spPr/>
      <dgm:t>
        <a:bodyPr/>
        <a:lstStyle/>
        <a:p>
          <a:endParaRPr lang="en-US"/>
        </a:p>
      </dgm:t>
    </dgm:pt>
    <dgm:pt modelId="{35B5F404-C138-4326-A9F8-0CAF0BBF78DD}">
      <dgm:prSet/>
      <dgm:spPr>
        <a:solidFill>
          <a:schemeClr val="accent1">
            <a:lumMod val="20000"/>
            <a:lumOff val="80000"/>
            <a:alpha val="90000"/>
          </a:schemeClr>
        </a:solidFill>
        <a:ln>
          <a:noFill/>
        </a:ln>
      </dgm:spPr>
      <dgm:t>
        <a:bodyPr/>
        <a:lstStyle/>
        <a:p>
          <a:r>
            <a:rPr lang="en-US" dirty="0"/>
            <a:t>Recurrent Neural Network (Zhang et al)</a:t>
          </a:r>
        </a:p>
      </dgm:t>
    </dgm:pt>
    <dgm:pt modelId="{09BA77D9-85B2-43DF-A87E-37E1EA48F938}" type="parTrans" cxnId="{E314CE94-C405-4300-A2F9-215ACD33458E}">
      <dgm:prSet/>
      <dgm:spPr/>
      <dgm:t>
        <a:bodyPr/>
        <a:lstStyle/>
        <a:p>
          <a:endParaRPr lang="en-US"/>
        </a:p>
      </dgm:t>
    </dgm:pt>
    <dgm:pt modelId="{6ED73F7A-B792-42ED-9C3E-0FAA7DE1D924}" type="sibTrans" cxnId="{E314CE94-C405-4300-A2F9-215ACD33458E}">
      <dgm:prSet/>
      <dgm:spPr/>
      <dgm:t>
        <a:bodyPr/>
        <a:lstStyle/>
        <a:p>
          <a:endParaRPr lang="en-US"/>
        </a:p>
      </dgm:t>
    </dgm:pt>
    <dgm:pt modelId="{DC1A0463-78EB-4559-8E12-5904A2A0BDB6}">
      <dgm:prSet/>
      <dgm:spPr/>
      <dgm:t>
        <a:bodyPr/>
        <a:lstStyle/>
        <a:p>
          <a:pPr>
            <a:defRPr b="1"/>
          </a:pPr>
          <a:r>
            <a:rPr lang="en-US"/>
            <a:t>2016</a:t>
          </a:r>
        </a:p>
      </dgm:t>
    </dgm:pt>
    <dgm:pt modelId="{3A7233B1-1BFA-4500-A56F-808F26CC5AA9}" type="parTrans" cxnId="{724BAF15-47D4-4A87-A57E-1EA72A9462B3}">
      <dgm:prSet/>
      <dgm:spPr/>
      <dgm:t>
        <a:bodyPr/>
        <a:lstStyle/>
        <a:p>
          <a:endParaRPr lang="en-US"/>
        </a:p>
      </dgm:t>
    </dgm:pt>
    <dgm:pt modelId="{9051A023-5443-44D7-89E3-D851DBC78039}" type="sibTrans" cxnId="{724BAF15-47D4-4A87-A57E-1EA72A9462B3}">
      <dgm:prSet/>
      <dgm:spPr/>
      <dgm:t>
        <a:bodyPr/>
        <a:lstStyle/>
        <a:p>
          <a:endParaRPr lang="en-US"/>
        </a:p>
      </dgm:t>
    </dgm:pt>
    <dgm:pt modelId="{B055CC8D-76FC-420D-BE0B-F39E8ABCB546}">
      <dgm:prSet/>
      <dgm:spPr>
        <a:solidFill>
          <a:schemeClr val="accent1">
            <a:lumMod val="40000"/>
            <a:lumOff val="60000"/>
            <a:alpha val="90000"/>
          </a:schemeClr>
        </a:solidFill>
        <a:ln>
          <a:noFill/>
        </a:ln>
      </dgm:spPr>
      <dgm:t>
        <a:bodyPr/>
        <a:lstStyle/>
        <a:p>
          <a:r>
            <a:rPr lang="en-US" dirty="0"/>
            <a:t>Hierarchical Attention Network (Yang et al)</a:t>
          </a:r>
        </a:p>
      </dgm:t>
    </dgm:pt>
    <dgm:pt modelId="{D69216D9-BEBE-4D40-8A85-149874A36D0D}" type="parTrans" cxnId="{2DF578C0-968A-4003-8723-437D2C6EE171}">
      <dgm:prSet/>
      <dgm:spPr/>
      <dgm:t>
        <a:bodyPr/>
        <a:lstStyle/>
        <a:p>
          <a:endParaRPr lang="en-US"/>
        </a:p>
      </dgm:t>
    </dgm:pt>
    <dgm:pt modelId="{206152CC-E333-4AA2-9D74-BAE993F49095}" type="sibTrans" cxnId="{2DF578C0-968A-4003-8723-437D2C6EE171}">
      <dgm:prSet/>
      <dgm:spPr/>
      <dgm:t>
        <a:bodyPr/>
        <a:lstStyle/>
        <a:p>
          <a:endParaRPr lang="en-US"/>
        </a:p>
      </dgm:t>
    </dgm:pt>
    <dgm:pt modelId="{BF3753DB-E3C7-4FA5-8439-C3430BFBDE18}">
      <dgm:prSet/>
      <dgm:spPr/>
      <dgm:t>
        <a:bodyPr/>
        <a:lstStyle/>
        <a:p>
          <a:pPr>
            <a:defRPr b="1"/>
          </a:pPr>
          <a:r>
            <a:rPr lang="en-US"/>
            <a:t>2017</a:t>
          </a:r>
        </a:p>
      </dgm:t>
    </dgm:pt>
    <dgm:pt modelId="{19FF760D-7D7A-4A9D-9C4E-4B3B7EB90292}" type="parTrans" cxnId="{D3FAFF22-124E-42C3-9997-166D11B9D20D}">
      <dgm:prSet/>
      <dgm:spPr/>
      <dgm:t>
        <a:bodyPr/>
        <a:lstStyle/>
        <a:p>
          <a:endParaRPr lang="en-US"/>
        </a:p>
      </dgm:t>
    </dgm:pt>
    <dgm:pt modelId="{8789CE0F-9BD5-4170-A3D0-28FACCC4438A}" type="sibTrans" cxnId="{D3FAFF22-124E-42C3-9997-166D11B9D20D}">
      <dgm:prSet/>
      <dgm:spPr/>
      <dgm:t>
        <a:bodyPr/>
        <a:lstStyle/>
        <a:p>
          <a:endParaRPr lang="en-US"/>
        </a:p>
      </dgm:t>
    </dgm:pt>
    <dgm:pt modelId="{3F88EC31-1737-486D-9E14-EBF0A4D54FED}">
      <dgm:prSet/>
      <dgm:spPr>
        <a:solidFill>
          <a:schemeClr val="accent5">
            <a:lumMod val="60000"/>
            <a:lumOff val="40000"/>
            <a:alpha val="90000"/>
          </a:schemeClr>
        </a:solidFill>
        <a:ln>
          <a:noFill/>
        </a:ln>
      </dgm:spPr>
      <dgm:t>
        <a:bodyPr/>
        <a:lstStyle/>
        <a:p>
          <a:r>
            <a:rPr lang="en-US" dirty="0"/>
            <a:t>Convolutional Neural Network (</a:t>
          </a:r>
          <a:r>
            <a:rPr lang="en-US" dirty="0" err="1"/>
            <a:t>Poria</a:t>
          </a:r>
          <a:r>
            <a:rPr lang="en-US" dirty="0"/>
            <a:t> et al)</a:t>
          </a:r>
        </a:p>
      </dgm:t>
    </dgm:pt>
    <dgm:pt modelId="{320F6CAD-27DD-4242-A44B-9F2832E8F971}" type="parTrans" cxnId="{25E2E3CF-6BEF-4EEA-8526-E5D9B73F5016}">
      <dgm:prSet/>
      <dgm:spPr/>
      <dgm:t>
        <a:bodyPr/>
        <a:lstStyle/>
        <a:p>
          <a:endParaRPr lang="en-US"/>
        </a:p>
      </dgm:t>
    </dgm:pt>
    <dgm:pt modelId="{3C9084C7-354D-4C6A-BE9A-6646DD5FFEDB}" type="sibTrans" cxnId="{25E2E3CF-6BEF-4EEA-8526-E5D9B73F5016}">
      <dgm:prSet/>
      <dgm:spPr/>
      <dgm:t>
        <a:bodyPr/>
        <a:lstStyle/>
        <a:p>
          <a:endParaRPr lang="en-US"/>
        </a:p>
      </dgm:t>
    </dgm:pt>
    <dgm:pt modelId="{035193EC-10A8-4A9D-A1E7-BCFD25598CFB}">
      <dgm:prSet/>
      <dgm:spPr/>
      <dgm:t>
        <a:bodyPr/>
        <a:lstStyle/>
        <a:p>
          <a:pPr>
            <a:defRPr b="1"/>
          </a:pPr>
          <a:r>
            <a:rPr lang="en-US"/>
            <a:t>2018</a:t>
          </a:r>
        </a:p>
      </dgm:t>
    </dgm:pt>
    <dgm:pt modelId="{3838A536-C1FD-4C1C-968B-70B3B0D8E1FB}" type="parTrans" cxnId="{4CAA66B7-F090-4CBD-8B23-F009971DBD35}">
      <dgm:prSet/>
      <dgm:spPr/>
      <dgm:t>
        <a:bodyPr/>
        <a:lstStyle/>
        <a:p>
          <a:endParaRPr lang="en-US"/>
        </a:p>
      </dgm:t>
    </dgm:pt>
    <dgm:pt modelId="{2AE31631-DF15-470D-ADD0-E3047F2F072C}" type="sibTrans" cxnId="{4CAA66B7-F090-4CBD-8B23-F009971DBD35}">
      <dgm:prSet/>
      <dgm:spPr/>
      <dgm:t>
        <a:bodyPr/>
        <a:lstStyle/>
        <a:p>
          <a:endParaRPr lang="en-US"/>
        </a:p>
      </dgm:t>
    </dgm:pt>
    <dgm:pt modelId="{03A359B8-6247-46A1-A649-EAAD35552903}">
      <dgm:prSet/>
      <dgm:spPr>
        <a:solidFill>
          <a:schemeClr val="accent5">
            <a:lumMod val="60000"/>
            <a:lumOff val="40000"/>
            <a:alpha val="90000"/>
          </a:schemeClr>
        </a:solidFill>
        <a:ln>
          <a:noFill/>
        </a:ln>
      </dgm:spPr>
      <dgm:t>
        <a:bodyPr/>
        <a:lstStyle/>
        <a:p>
          <a:r>
            <a:rPr lang="en-US"/>
            <a:t>Bidirectional Long Short-Term Memory Model “DeepMoji” (Felbo et al)</a:t>
          </a:r>
        </a:p>
      </dgm:t>
    </dgm:pt>
    <dgm:pt modelId="{ECA73175-D1BC-4069-9ED7-991A614AF476}" type="parTrans" cxnId="{EA1E929A-0191-4E3A-B453-C940BD8DFED2}">
      <dgm:prSet/>
      <dgm:spPr/>
      <dgm:t>
        <a:bodyPr/>
        <a:lstStyle/>
        <a:p>
          <a:endParaRPr lang="en-US"/>
        </a:p>
      </dgm:t>
    </dgm:pt>
    <dgm:pt modelId="{312DC081-209D-46CA-AB3C-55AE06CCC666}" type="sibTrans" cxnId="{EA1E929A-0191-4E3A-B453-C940BD8DFED2}">
      <dgm:prSet/>
      <dgm:spPr/>
      <dgm:t>
        <a:bodyPr/>
        <a:lstStyle/>
        <a:p>
          <a:endParaRPr lang="en-US"/>
        </a:p>
      </dgm:t>
    </dgm:pt>
    <dgm:pt modelId="{36FBEA0D-0DA9-43D7-9BB5-2A8B96895AFA}" type="pres">
      <dgm:prSet presAssocID="{076C6F9B-1784-4E9F-800C-35C93BFDD4BB}" presName="root" presStyleCnt="0">
        <dgm:presLayoutVars>
          <dgm:chMax/>
          <dgm:chPref/>
          <dgm:animLvl val="lvl"/>
        </dgm:presLayoutVars>
      </dgm:prSet>
      <dgm:spPr/>
    </dgm:pt>
    <dgm:pt modelId="{27DB559E-3D42-4BF9-9EF7-50494D4B6C32}" type="pres">
      <dgm:prSet presAssocID="{076C6F9B-1784-4E9F-800C-35C93BFDD4BB}" presName="divider" presStyleLbl="node1" presStyleIdx="0" presStyleCnt="1"/>
      <dgm:spPr/>
    </dgm:pt>
    <dgm:pt modelId="{CC89949B-5B24-4267-9C81-4A01DF7FE68F}" type="pres">
      <dgm:prSet presAssocID="{076C6F9B-1784-4E9F-800C-35C93BFDD4BB}" presName="nodes" presStyleCnt="0">
        <dgm:presLayoutVars>
          <dgm:chMax/>
          <dgm:chPref/>
          <dgm:animLvl val="lvl"/>
        </dgm:presLayoutVars>
      </dgm:prSet>
      <dgm:spPr/>
    </dgm:pt>
    <dgm:pt modelId="{0CE66156-F4FB-444C-982B-C666F9A3D295}" type="pres">
      <dgm:prSet presAssocID="{BE87E1E7-867D-4EF0-A315-F2D42E5D2281}" presName="composite" presStyleCnt="0"/>
      <dgm:spPr/>
    </dgm:pt>
    <dgm:pt modelId="{65C65618-1182-4621-9CFB-540C0C66DEA4}" type="pres">
      <dgm:prSet presAssocID="{BE87E1E7-867D-4EF0-A315-F2D42E5D2281}" presName="L1TextContainer" presStyleLbl="revTx" presStyleIdx="0" presStyleCnt="8">
        <dgm:presLayoutVars>
          <dgm:chMax val="1"/>
          <dgm:chPref val="1"/>
          <dgm:bulletEnabled val="1"/>
        </dgm:presLayoutVars>
      </dgm:prSet>
      <dgm:spPr/>
    </dgm:pt>
    <dgm:pt modelId="{2FF7E819-5B67-411F-9F7F-EF41DEF0AC6F}" type="pres">
      <dgm:prSet presAssocID="{BE87E1E7-867D-4EF0-A315-F2D42E5D2281}" presName="L2TextContainerWrapper" presStyleCnt="0">
        <dgm:presLayoutVars>
          <dgm:chMax val="0"/>
          <dgm:chPref val="0"/>
          <dgm:bulletEnabled val="1"/>
        </dgm:presLayoutVars>
      </dgm:prSet>
      <dgm:spPr/>
    </dgm:pt>
    <dgm:pt modelId="{0BE9AC78-EA9E-4745-A86B-149BCF73AB5F}" type="pres">
      <dgm:prSet presAssocID="{BE87E1E7-867D-4EF0-A315-F2D42E5D2281}" presName="L2TextContainer" presStyleLbl="bgAccFollowNode1" presStyleIdx="0" presStyleCnt="8" custScaleX="113761"/>
      <dgm:spPr/>
    </dgm:pt>
    <dgm:pt modelId="{5949CC09-7E40-4555-85D5-CA28370AA4A0}" type="pres">
      <dgm:prSet presAssocID="{BE87E1E7-867D-4EF0-A315-F2D42E5D2281}" presName="FlexibleEmptyPlaceHolder" presStyleCnt="0"/>
      <dgm:spPr/>
    </dgm:pt>
    <dgm:pt modelId="{85AE3BFE-137B-425F-83A8-3AE8E4AFB326}" type="pres">
      <dgm:prSet presAssocID="{BE87E1E7-867D-4EF0-A315-F2D42E5D2281}" presName="ConnectLine" presStyleLbl="alignNode1" presStyleIdx="0" presStyleCnt="8"/>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gm:spPr>
    </dgm:pt>
    <dgm:pt modelId="{C5D34D9A-4C10-4C39-A40C-F008C2EE9633}" type="pres">
      <dgm:prSet presAssocID="{BE87E1E7-867D-4EF0-A315-F2D42E5D2281}" presName="ConnectorPoint" presStyleLbl="fgAcc1" presStyleIdx="0" presStyleCnt="8"/>
      <dgm:spPr>
        <a:solidFill>
          <a:schemeClr val="lt1">
            <a:alpha val="90000"/>
            <a:hueOff val="0"/>
            <a:satOff val="0"/>
            <a:lumOff val="0"/>
            <a:alphaOff val="0"/>
          </a:schemeClr>
        </a:solidFill>
        <a:ln w="12700" cap="flat" cmpd="sng" algn="ctr">
          <a:noFill/>
          <a:prstDash val="solid"/>
        </a:ln>
        <a:effectLst/>
      </dgm:spPr>
    </dgm:pt>
    <dgm:pt modelId="{B141BCAE-4D9C-477A-932A-2649D9951CA2}" type="pres">
      <dgm:prSet presAssocID="{BE87E1E7-867D-4EF0-A315-F2D42E5D2281}" presName="EmptyPlaceHolder" presStyleCnt="0"/>
      <dgm:spPr/>
    </dgm:pt>
    <dgm:pt modelId="{C1DB6841-05A0-4EB9-90A5-C07ABF549DE5}" type="pres">
      <dgm:prSet presAssocID="{5AF3B52B-7981-4190-8C3E-8B7E4394BA9D}" presName="spaceBetweenRectangles" presStyleCnt="0"/>
      <dgm:spPr/>
    </dgm:pt>
    <dgm:pt modelId="{C05F0867-E596-4B75-B7D3-A4D81779ED2D}" type="pres">
      <dgm:prSet presAssocID="{AE951FCA-92E5-46C3-837A-E1483CB977E9}" presName="composite" presStyleCnt="0"/>
      <dgm:spPr/>
    </dgm:pt>
    <dgm:pt modelId="{59588C1B-638D-45A7-8B10-44A7DC656844}" type="pres">
      <dgm:prSet presAssocID="{AE951FCA-92E5-46C3-837A-E1483CB977E9}" presName="L1TextContainer" presStyleLbl="revTx" presStyleIdx="1" presStyleCnt="8">
        <dgm:presLayoutVars>
          <dgm:chMax val="1"/>
          <dgm:chPref val="1"/>
          <dgm:bulletEnabled val="1"/>
        </dgm:presLayoutVars>
      </dgm:prSet>
      <dgm:spPr/>
    </dgm:pt>
    <dgm:pt modelId="{A0D323CC-4A4B-4ABB-AB56-DA6C0A6186C1}" type="pres">
      <dgm:prSet presAssocID="{AE951FCA-92E5-46C3-837A-E1483CB977E9}" presName="L2TextContainerWrapper" presStyleCnt="0">
        <dgm:presLayoutVars>
          <dgm:chMax val="0"/>
          <dgm:chPref val="0"/>
          <dgm:bulletEnabled val="1"/>
        </dgm:presLayoutVars>
      </dgm:prSet>
      <dgm:spPr/>
    </dgm:pt>
    <dgm:pt modelId="{85DBFF49-5C91-4F49-A6F1-DC201C5A2560}" type="pres">
      <dgm:prSet presAssocID="{AE951FCA-92E5-46C3-837A-E1483CB977E9}" presName="L2TextContainer" presStyleLbl="bgAccFollowNode1" presStyleIdx="1" presStyleCnt="8"/>
      <dgm:spPr/>
    </dgm:pt>
    <dgm:pt modelId="{40345C3D-A3BC-49F4-BBDC-4018F0A67EFD}" type="pres">
      <dgm:prSet presAssocID="{AE951FCA-92E5-46C3-837A-E1483CB977E9}" presName="FlexibleEmptyPlaceHolder" presStyleCnt="0"/>
      <dgm:spPr/>
    </dgm:pt>
    <dgm:pt modelId="{81A3A15C-C96A-45BB-8AE0-EFEC56C94AD0}" type="pres">
      <dgm:prSet presAssocID="{AE951FCA-92E5-46C3-837A-E1483CB977E9}" presName="ConnectLine" presStyleLbl="alignNode1" presStyleIdx="1" presStyleCnt="8"/>
      <dgm:spPr>
        <a:solidFill>
          <a:schemeClr val="accent2">
            <a:hueOff val="-207909"/>
            <a:satOff val="-11990"/>
            <a:lumOff val="1233"/>
            <a:alphaOff val="0"/>
          </a:schemeClr>
        </a:solidFill>
        <a:ln w="6350" cap="flat" cmpd="sng" algn="ctr">
          <a:solidFill>
            <a:schemeClr val="accent2">
              <a:hueOff val="-207909"/>
              <a:satOff val="-11990"/>
              <a:lumOff val="1233"/>
              <a:alphaOff val="0"/>
            </a:schemeClr>
          </a:solidFill>
          <a:prstDash val="dash"/>
        </a:ln>
        <a:effectLst/>
      </dgm:spPr>
    </dgm:pt>
    <dgm:pt modelId="{05D9826B-D9C6-497A-87C5-9AB0847CAD5F}" type="pres">
      <dgm:prSet presAssocID="{AE951FCA-92E5-46C3-837A-E1483CB977E9}" presName="ConnectorPoint" presStyleLbl="fgAcc1" presStyleIdx="1" presStyleCnt="8"/>
      <dgm:spPr>
        <a:solidFill>
          <a:schemeClr val="lt1">
            <a:alpha val="90000"/>
            <a:hueOff val="0"/>
            <a:satOff val="0"/>
            <a:lumOff val="0"/>
            <a:alphaOff val="0"/>
          </a:schemeClr>
        </a:solidFill>
        <a:ln w="12700" cap="flat" cmpd="sng" algn="ctr">
          <a:noFill/>
          <a:prstDash val="solid"/>
        </a:ln>
        <a:effectLst/>
      </dgm:spPr>
    </dgm:pt>
    <dgm:pt modelId="{A8DD6AE8-6785-47CD-874D-0326807EE18C}" type="pres">
      <dgm:prSet presAssocID="{AE951FCA-92E5-46C3-837A-E1483CB977E9}" presName="EmptyPlaceHolder" presStyleCnt="0"/>
      <dgm:spPr/>
    </dgm:pt>
    <dgm:pt modelId="{7589BC66-3363-4E52-A22E-E477C011EF5C}" type="pres">
      <dgm:prSet presAssocID="{FB842660-F555-4606-9904-B2BD4247B169}" presName="spaceBetweenRectangles" presStyleCnt="0"/>
      <dgm:spPr/>
    </dgm:pt>
    <dgm:pt modelId="{AA9E96E7-21D9-4921-8225-4AEAD421A466}" type="pres">
      <dgm:prSet presAssocID="{FC042457-3340-4C1C-A270-147ADD0F4AC9}" presName="composite" presStyleCnt="0"/>
      <dgm:spPr/>
    </dgm:pt>
    <dgm:pt modelId="{40EE6475-7A5B-4252-A8DC-A78605AFD94F}" type="pres">
      <dgm:prSet presAssocID="{FC042457-3340-4C1C-A270-147ADD0F4AC9}" presName="L1TextContainer" presStyleLbl="revTx" presStyleIdx="2" presStyleCnt="8">
        <dgm:presLayoutVars>
          <dgm:chMax val="1"/>
          <dgm:chPref val="1"/>
          <dgm:bulletEnabled val="1"/>
        </dgm:presLayoutVars>
      </dgm:prSet>
      <dgm:spPr/>
    </dgm:pt>
    <dgm:pt modelId="{C86E33C0-E595-499E-9D67-3B20E8345293}" type="pres">
      <dgm:prSet presAssocID="{FC042457-3340-4C1C-A270-147ADD0F4AC9}" presName="L2TextContainerWrapper" presStyleCnt="0">
        <dgm:presLayoutVars>
          <dgm:chMax val="0"/>
          <dgm:chPref val="0"/>
          <dgm:bulletEnabled val="1"/>
        </dgm:presLayoutVars>
      </dgm:prSet>
      <dgm:spPr/>
    </dgm:pt>
    <dgm:pt modelId="{61FE5E79-C6DD-46E6-BE88-AA8DDD8F2728}" type="pres">
      <dgm:prSet presAssocID="{FC042457-3340-4C1C-A270-147ADD0F4AC9}" presName="L2TextContainer" presStyleLbl="bgAccFollowNode1" presStyleIdx="2" presStyleCnt="8"/>
      <dgm:spPr/>
    </dgm:pt>
    <dgm:pt modelId="{53F1361C-3AD9-43A8-96C5-8686D3AAC1FD}" type="pres">
      <dgm:prSet presAssocID="{FC042457-3340-4C1C-A270-147ADD0F4AC9}" presName="FlexibleEmptyPlaceHolder" presStyleCnt="0"/>
      <dgm:spPr/>
    </dgm:pt>
    <dgm:pt modelId="{218B30E0-3F2C-43FD-8845-6B4058B23E27}" type="pres">
      <dgm:prSet presAssocID="{FC042457-3340-4C1C-A270-147ADD0F4AC9}" presName="ConnectLine" presStyleLbl="alignNode1" presStyleIdx="2" presStyleCnt="8"/>
      <dgm:spPr>
        <a:solidFill>
          <a:schemeClr val="accent2">
            <a:hueOff val="-415818"/>
            <a:satOff val="-23979"/>
            <a:lumOff val="2465"/>
            <a:alphaOff val="0"/>
          </a:schemeClr>
        </a:solidFill>
        <a:ln w="6350" cap="flat" cmpd="sng" algn="ctr">
          <a:solidFill>
            <a:schemeClr val="accent2">
              <a:hueOff val="-415818"/>
              <a:satOff val="-23979"/>
              <a:lumOff val="2465"/>
              <a:alphaOff val="0"/>
            </a:schemeClr>
          </a:solidFill>
          <a:prstDash val="dash"/>
        </a:ln>
        <a:effectLst/>
      </dgm:spPr>
    </dgm:pt>
    <dgm:pt modelId="{D274283F-A841-4520-9742-7AADACFC1DA4}" type="pres">
      <dgm:prSet presAssocID="{FC042457-3340-4C1C-A270-147ADD0F4AC9}" presName="ConnectorPoint" presStyleLbl="fgAcc1" presStyleIdx="2" presStyleCnt="8"/>
      <dgm:spPr>
        <a:solidFill>
          <a:schemeClr val="lt1">
            <a:alpha val="90000"/>
            <a:hueOff val="0"/>
            <a:satOff val="0"/>
            <a:lumOff val="0"/>
            <a:alphaOff val="0"/>
          </a:schemeClr>
        </a:solidFill>
        <a:ln w="12700" cap="flat" cmpd="sng" algn="ctr">
          <a:noFill/>
          <a:prstDash val="solid"/>
        </a:ln>
        <a:effectLst/>
      </dgm:spPr>
    </dgm:pt>
    <dgm:pt modelId="{7B732847-0AC3-4CFB-8A84-2DE855C48DB4}" type="pres">
      <dgm:prSet presAssocID="{FC042457-3340-4C1C-A270-147ADD0F4AC9}" presName="EmptyPlaceHolder" presStyleCnt="0"/>
      <dgm:spPr/>
    </dgm:pt>
    <dgm:pt modelId="{18A5669E-A239-430F-85D1-21B6652B843B}" type="pres">
      <dgm:prSet presAssocID="{945C7D59-B716-4A34-AF85-BF7E894EBB1C}" presName="spaceBetweenRectangles" presStyleCnt="0"/>
      <dgm:spPr/>
    </dgm:pt>
    <dgm:pt modelId="{485B7697-615B-4B0A-96BF-F8067012060E}" type="pres">
      <dgm:prSet presAssocID="{6BA8DB5D-ED4D-4352-A69D-7DFBC25B4542}" presName="composite" presStyleCnt="0"/>
      <dgm:spPr/>
    </dgm:pt>
    <dgm:pt modelId="{F5C24A61-1F9C-4C1B-A6DB-5802817D3477}" type="pres">
      <dgm:prSet presAssocID="{6BA8DB5D-ED4D-4352-A69D-7DFBC25B4542}" presName="L1TextContainer" presStyleLbl="revTx" presStyleIdx="3" presStyleCnt="8">
        <dgm:presLayoutVars>
          <dgm:chMax val="1"/>
          <dgm:chPref val="1"/>
          <dgm:bulletEnabled val="1"/>
        </dgm:presLayoutVars>
      </dgm:prSet>
      <dgm:spPr/>
    </dgm:pt>
    <dgm:pt modelId="{D6CDE383-95E3-4F9F-BF5E-A49AD345DBF7}" type="pres">
      <dgm:prSet presAssocID="{6BA8DB5D-ED4D-4352-A69D-7DFBC25B4542}" presName="L2TextContainerWrapper" presStyleCnt="0">
        <dgm:presLayoutVars>
          <dgm:chMax val="0"/>
          <dgm:chPref val="0"/>
          <dgm:bulletEnabled val="1"/>
        </dgm:presLayoutVars>
      </dgm:prSet>
      <dgm:spPr/>
    </dgm:pt>
    <dgm:pt modelId="{359DE866-0AB2-40A0-85FC-CC83A1413C11}" type="pres">
      <dgm:prSet presAssocID="{6BA8DB5D-ED4D-4352-A69D-7DFBC25B4542}" presName="L2TextContainer" presStyleLbl="bgAccFollowNode1" presStyleIdx="3" presStyleCnt="8"/>
      <dgm:spPr/>
    </dgm:pt>
    <dgm:pt modelId="{1042A049-EC56-4469-AFA0-4222308AF78C}" type="pres">
      <dgm:prSet presAssocID="{6BA8DB5D-ED4D-4352-A69D-7DFBC25B4542}" presName="FlexibleEmptyPlaceHolder" presStyleCnt="0"/>
      <dgm:spPr/>
    </dgm:pt>
    <dgm:pt modelId="{0724916A-3522-435D-8D92-1C1B0B579671}" type="pres">
      <dgm:prSet presAssocID="{6BA8DB5D-ED4D-4352-A69D-7DFBC25B4542}" presName="ConnectLine" presStyleLbl="alignNode1" presStyleIdx="3" presStyleCnt="8"/>
      <dgm:spPr>
        <a:solidFill>
          <a:schemeClr val="accent2">
            <a:hueOff val="-623727"/>
            <a:satOff val="-35969"/>
            <a:lumOff val="3698"/>
            <a:alphaOff val="0"/>
          </a:schemeClr>
        </a:solidFill>
        <a:ln w="6350" cap="flat" cmpd="sng" algn="ctr">
          <a:solidFill>
            <a:schemeClr val="accent2">
              <a:hueOff val="-623727"/>
              <a:satOff val="-35969"/>
              <a:lumOff val="3698"/>
              <a:alphaOff val="0"/>
            </a:schemeClr>
          </a:solidFill>
          <a:prstDash val="dash"/>
        </a:ln>
        <a:effectLst/>
      </dgm:spPr>
    </dgm:pt>
    <dgm:pt modelId="{2D334C25-D20B-437B-A9BC-DDFD30505B85}" type="pres">
      <dgm:prSet presAssocID="{6BA8DB5D-ED4D-4352-A69D-7DFBC25B4542}" presName="ConnectorPoint" presStyleLbl="fgAcc1" presStyleIdx="3" presStyleCnt="8"/>
      <dgm:spPr>
        <a:solidFill>
          <a:schemeClr val="lt1">
            <a:alpha val="90000"/>
            <a:hueOff val="0"/>
            <a:satOff val="0"/>
            <a:lumOff val="0"/>
            <a:alphaOff val="0"/>
          </a:schemeClr>
        </a:solidFill>
        <a:ln w="12700" cap="flat" cmpd="sng" algn="ctr">
          <a:noFill/>
          <a:prstDash val="solid"/>
        </a:ln>
        <a:effectLst/>
      </dgm:spPr>
    </dgm:pt>
    <dgm:pt modelId="{70751E4E-4F9F-4AB8-AF57-C89DE99EE615}" type="pres">
      <dgm:prSet presAssocID="{6BA8DB5D-ED4D-4352-A69D-7DFBC25B4542}" presName="EmptyPlaceHolder" presStyleCnt="0"/>
      <dgm:spPr/>
    </dgm:pt>
    <dgm:pt modelId="{5A675F0C-B380-4E96-8AE6-E893FE584A2D}" type="pres">
      <dgm:prSet presAssocID="{09BE514F-171F-4A38-953F-F3C92FBE3FCD}" presName="spaceBetweenRectangles" presStyleCnt="0"/>
      <dgm:spPr/>
    </dgm:pt>
    <dgm:pt modelId="{9A8F8DEC-E804-4ED5-B0ED-60602D3EDCDA}" type="pres">
      <dgm:prSet presAssocID="{B6FFA8EC-C17E-4EC3-B0B4-3517ED48E352}" presName="composite" presStyleCnt="0"/>
      <dgm:spPr/>
    </dgm:pt>
    <dgm:pt modelId="{00E8609E-0F63-42B5-AD3D-B9D679369630}" type="pres">
      <dgm:prSet presAssocID="{B6FFA8EC-C17E-4EC3-B0B4-3517ED48E352}" presName="L1TextContainer" presStyleLbl="revTx" presStyleIdx="4" presStyleCnt="8">
        <dgm:presLayoutVars>
          <dgm:chMax val="1"/>
          <dgm:chPref val="1"/>
          <dgm:bulletEnabled val="1"/>
        </dgm:presLayoutVars>
      </dgm:prSet>
      <dgm:spPr/>
    </dgm:pt>
    <dgm:pt modelId="{2C6C1211-AAEF-4388-A8DE-1CD3B4B9705F}" type="pres">
      <dgm:prSet presAssocID="{B6FFA8EC-C17E-4EC3-B0B4-3517ED48E352}" presName="L2TextContainerWrapper" presStyleCnt="0">
        <dgm:presLayoutVars>
          <dgm:chMax val="0"/>
          <dgm:chPref val="0"/>
          <dgm:bulletEnabled val="1"/>
        </dgm:presLayoutVars>
      </dgm:prSet>
      <dgm:spPr/>
    </dgm:pt>
    <dgm:pt modelId="{C8AFE85F-FA67-462A-9CF2-1234C6D48025}" type="pres">
      <dgm:prSet presAssocID="{B6FFA8EC-C17E-4EC3-B0B4-3517ED48E352}" presName="L2TextContainer" presStyleLbl="bgAccFollowNode1" presStyleIdx="4" presStyleCnt="8"/>
      <dgm:spPr/>
    </dgm:pt>
    <dgm:pt modelId="{B40E4D86-C387-449B-9DF4-2E5C19E5C2DA}" type="pres">
      <dgm:prSet presAssocID="{B6FFA8EC-C17E-4EC3-B0B4-3517ED48E352}" presName="FlexibleEmptyPlaceHolder" presStyleCnt="0"/>
      <dgm:spPr/>
    </dgm:pt>
    <dgm:pt modelId="{0530A19B-BC6F-4117-BEEA-6E4DB6FF9E6F}" type="pres">
      <dgm:prSet presAssocID="{B6FFA8EC-C17E-4EC3-B0B4-3517ED48E352}" presName="ConnectLine" presStyleLbl="alignNode1" presStyleIdx="4" presStyleCnt="8"/>
      <dgm:spPr>
        <a:solidFill>
          <a:schemeClr val="accent2">
            <a:hueOff val="-831636"/>
            <a:satOff val="-47959"/>
            <a:lumOff val="4930"/>
            <a:alphaOff val="0"/>
          </a:schemeClr>
        </a:solidFill>
        <a:ln w="6350" cap="flat" cmpd="sng" algn="ctr">
          <a:solidFill>
            <a:schemeClr val="accent2">
              <a:hueOff val="-831636"/>
              <a:satOff val="-47959"/>
              <a:lumOff val="4930"/>
              <a:alphaOff val="0"/>
            </a:schemeClr>
          </a:solidFill>
          <a:prstDash val="dash"/>
        </a:ln>
        <a:effectLst/>
      </dgm:spPr>
    </dgm:pt>
    <dgm:pt modelId="{55B0F39D-0E46-4ED6-93B1-C4D95B57488E}" type="pres">
      <dgm:prSet presAssocID="{B6FFA8EC-C17E-4EC3-B0B4-3517ED48E352}" presName="ConnectorPoint" presStyleLbl="fgAcc1" presStyleIdx="4" presStyleCnt="8"/>
      <dgm:spPr>
        <a:solidFill>
          <a:schemeClr val="lt1">
            <a:alpha val="90000"/>
            <a:hueOff val="0"/>
            <a:satOff val="0"/>
            <a:lumOff val="0"/>
            <a:alphaOff val="0"/>
          </a:schemeClr>
        </a:solidFill>
        <a:ln w="12700" cap="flat" cmpd="sng" algn="ctr">
          <a:noFill/>
          <a:prstDash val="solid"/>
        </a:ln>
        <a:effectLst/>
      </dgm:spPr>
    </dgm:pt>
    <dgm:pt modelId="{A40DE43A-7B68-4D07-96B1-CF541C52D47D}" type="pres">
      <dgm:prSet presAssocID="{B6FFA8EC-C17E-4EC3-B0B4-3517ED48E352}" presName="EmptyPlaceHolder" presStyleCnt="0"/>
      <dgm:spPr/>
    </dgm:pt>
    <dgm:pt modelId="{28650DB0-14A8-4726-B5FA-47FFC0BAB097}" type="pres">
      <dgm:prSet presAssocID="{3F962668-1E50-4BF9-A1D4-0E4AB0DA9E70}" presName="spaceBetweenRectangles" presStyleCnt="0"/>
      <dgm:spPr/>
    </dgm:pt>
    <dgm:pt modelId="{92525DE9-7329-42F3-80F2-5CD3DA77D5D2}" type="pres">
      <dgm:prSet presAssocID="{DC1A0463-78EB-4559-8E12-5904A2A0BDB6}" presName="composite" presStyleCnt="0"/>
      <dgm:spPr/>
    </dgm:pt>
    <dgm:pt modelId="{0D40325F-047C-4F0B-819C-1B0F8C75CE4F}" type="pres">
      <dgm:prSet presAssocID="{DC1A0463-78EB-4559-8E12-5904A2A0BDB6}" presName="L1TextContainer" presStyleLbl="revTx" presStyleIdx="5" presStyleCnt="8">
        <dgm:presLayoutVars>
          <dgm:chMax val="1"/>
          <dgm:chPref val="1"/>
          <dgm:bulletEnabled val="1"/>
        </dgm:presLayoutVars>
      </dgm:prSet>
      <dgm:spPr/>
    </dgm:pt>
    <dgm:pt modelId="{B0545A4C-BBD4-42EB-8CE1-87F84DE5094D}" type="pres">
      <dgm:prSet presAssocID="{DC1A0463-78EB-4559-8E12-5904A2A0BDB6}" presName="L2TextContainerWrapper" presStyleCnt="0">
        <dgm:presLayoutVars>
          <dgm:chMax val="0"/>
          <dgm:chPref val="0"/>
          <dgm:bulletEnabled val="1"/>
        </dgm:presLayoutVars>
      </dgm:prSet>
      <dgm:spPr/>
    </dgm:pt>
    <dgm:pt modelId="{CE6C6A04-87F3-4CBC-ABBD-CBAB9FEE42F3}" type="pres">
      <dgm:prSet presAssocID="{DC1A0463-78EB-4559-8E12-5904A2A0BDB6}" presName="L2TextContainer" presStyleLbl="bgAccFollowNode1" presStyleIdx="5" presStyleCnt="8"/>
      <dgm:spPr/>
    </dgm:pt>
    <dgm:pt modelId="{0D3F0D4D-372D-4C3D-BC9A-7A057AF63BEB}" type="pres">
      <dgm:prSet presAssocID="{DC1A0463-78EB-4559-8E12-5904A2A0BDB6}" presName="FlexibleEmptyPlaceHolder" presStyleCnt="0"/>
      <dgm:spPr/>
    </dgm:pt>
    <dgm:pt modelId="{127B0233-8646-4BC8-AFF7-D244BD0FD312}" type="pres">
      <dgm:prSet presAssocID="{DC1A0463-78EB-4559-8E12-5904A2A0BDB6}" presName="ConnectLine" presStyleLbl="alignNode1" presStyleIdx="5" presStyleCnt="8"/>
      <dgm:spPr>
        <a:solidFill>
          <a:schemeClr val="accent2">
            <a:hueOff val="-1039545"/>
            <a:satOff val="-59949"/>
            <a:lumOff val="6163"/>
            <a:alphaOff val="0"/>
          </a:schemeClr>
        </a:solidFill>
        <a:ln w="6350" cap="flat" cmpd="sng" algn="ctr">
          <a:solidFill>
            <a:schemeClr val="accent2">
              <a:hueOff val="-1039545"/>
              <a:satOff val="-59949"/>
              <a:lumOff val="6163"/>
              <a:alphaOff val="0"/>
            </a:schemeClr>
          </a:solidFill>
          <a:prstDash val="dash"/>
        </a:ln>
        <a:effectLst/>
      </dgm:spPr>
    </dgm:pt>
    <dgm:pt modelId="{A18F7C34-C125-4829-B9D5-0B43EB545FA7}" type="pres">
      <dgm:prSet presAssocID="{DC1A0463-78EB-4559-8E12-5904A2A0BDB6}" presName="ConnectorPoint" presStyleLbl="fgAcc1" presStyleIdx="5" presStyleCnt="8"/>
      <dgm:spPr>
        <a:solidFill>
          <a:schemeClr val="lt1">
            <a:alpha val="90000"/>
            <a:hueOff val="0"/>
            <a:satOff val="0"/>
            <a:lumOff val="0"/>
            <a:alphaOff val="0"/>
          </a:schemeClr>
        </a:solidFill>
        <a:ln w="12700" cap="flat" cmpd="sng" algn="ctr">
          <a:noFill/>
          <a:prstDash val="solid"/>
        </a:ln>
        <a:effectLst/>
      </dgm:spPr>
    </dgm:pt>
    <dgm:pt modelId="{E8E1E6A5-3B77-4AAF-BE1C-EBCE860339AD}" type="pres">
      <dgm:prSet presAssocID="{DC1A0463-78EB-4559-8E12-5904A2A0BDB6}" presName="EmptyPlaceHolder" presStyleCnt="0"/>
      <dgm:spPr/>
    </dgm:pt>
    <dgm:pt modelId="{FEB70380-EA8B-484A-A6A6-656362FE6D81}" type="pres">
      <dgm:prSet presAssocID="{9051A023-5443-44D7-89E3-D851DBC78039}" presName="spaceBetweenRectangles" presStyleCnt="0"/>
      <dgm:spPr/>
    </dgm:pt>
    <dgm:pt modelId="{E30DD729-80E3-427C-B7D5-2E9DDD2CFA49}" type="pres">
      <dgm:prSet presAssocID="{BF3753DB-E3C7-4FA5-8439-C3430BFBDE18}" presName="composite" presStyleCnt="0"/>
      <dgm:spPr/>
    </dgm:pt>
    <dgm:pt modelId="{255BD491-741D-4AFA-907D-DF1D3ED78FFF}" type="pres">
      <dgm:prSet presAssocID="{BF3753DB-E3C7-4FA5-8439-C3430BFBDE18}" presName="L1TextContainer" presStyleLbl="revTx" presStyleIdx="6" presStyleCnt="8">
        <dgm:presLayoutVars>
          <dgm:chMax val="1"/>
          <dgm:chPref val="1"/>
          <dgm:bulletEnabled val="1"/>
        </dgm:presLayoutVars>
      </dgm:prSet>
      <dgm:spPr/>
    </dgm:pt>
    <dgm:pt modelId="{D7F899DE-8E8B-4986-BDBD-28F33150366C}" type="pres">
      <dgm:prSet presAssocID="{BF3753DB-E3C7-4FA5-8439-C3430BFBDE18}" presName="L2TextContainerWrapper" presStyleCnt="0">
        <dgm:presLayoutVars>
          <dgm:chMax val="0"/>
          <dgm:chPref val="0"/>
          <dgm:bulletEnabled val="1"/>
        </dgm:presLayoutVars>
      </dgm:prSet>
      <dgm:spPr/>
    </dgm:pt>
    <dgm:pt modelId="{1B7E9E79-C694-42AC-80A6-5FB1B293A1F7}" type="pres">
      <dgm:prSet presAssocID="{BF3753DB-E3C7-4FA5-8439-C3430BFBDE18}" presName="L2TextContainer" presStyleLbl="bgAccFollowNode1" presStyleIdx="6" presStyleCnt="8"/>
      <dgm:spPr/>
    </dgm:pt>
    <dgm:pt modelId="{C2C37167-302B-4DF3-8683-45877E2591DD}" type="pres">
      <dgm:prSet presAssocID="{BF3753DB-E3C7-4FA5-8439-C3430BFBDE18}" presName="FlexibleEmptyPlaceHolder" presStyleCnt="0"/>
      <dgm:spPr/>
    </dgm:pt>
    <dgm:pt modelId="{7F658A59-B236-4C61-8A34-80671A784A72}" type="pres">
      <dgm:prSet presAssocID="{BF3753DB-E3C7-4FA5-8439-C3430BFBDE18}" presName="ConnectLine" presStyleLbl="alignNode1" presStyleIdx="6" presStyleCnt="8"/>
      <dgm:spPr>
        <a:solidFill>
          <a:schemeClr val="accent2">
            <a:hueOff val="-1247454"/>
            <a:satOff val="-71938"/>
            <a:lumOff val="7395"/>
            <a:alphaOff val="0"/>
          </a:schemeClr>
        </a:solidFill>
        <a:ln w="6350" cap="flat" cmpd="sng" algn="ctr">
          <a:solidFill>
            <a:schemeClr val="accent2">
              <a:hueOff val="-1247454"/>
              <a:satOff val="-71938"/>
              <a:lumOff val="7395"/>
              <a:alphaOff val="0"/>
            </a:schemeClr>
          </a:solidFill>
          <a:prstDash val="dash"/>
        </a:ln>
        <a:effectLst/>
      </dgm:spPr>
    </dgm:pt>
    <dgm:pt modelId="{2B0959A8-9037-44F3-90E6-03AC63BF71C9}" type="pres">
      <dgm:prSet presAssocID="{BF3753DB-E3C7-4FA5-8439-C3430BFBDE18}" presName="ConnectorPoint" presStyleLbl="fgAcc1" presStyleIdx="6" presStyleCnt="8"/>
      <dgm:spPr>
        <a:solidFill>
          <a:schemeClr val="lt1">
            <a:alpha val="90000"/>
            <a:hueOff val="0"/>
            <a:satOff val="0"/>
            <a:lumOff val="0"/>
            <a:alphaOff val="0"/>
          </a:schemeClr>
        </a:solidFill>
        <a:ln w="12700" cap="flat" cmpd="sng" algn="ctr">
          <a:noFill/>
          <a:prstDash val="solid"/>
        </a:ln>
        <a:effectLst/>
      </dgm:spPr>
    </dgm:pt>
    <dgm:pt modelId="{01252541-017F-4595-8298-8CF8309044FD}" type="pres">
      <dgm:prSet presAssocID="{BF3753DB-E3C7-4FA5-8439-C3430BFBDE18}" presName="EmptyPlaceHolder" presStyleCnt="0"/>
      <dgm:spPr/>
    </dgm:pt>
    <dgm:pt modelId="{9309F892-6641-4ABD-8C39-946035823EA0}" type="pres">
      <dgm:prSet presAssocID="{8789CE0F-9BD5-4170-A3D0-28FACCC4438A}" presName="spaceBetweenRectangles" presStyleCnt="0"/>
      <dgm:spPr/>
    </dgm:pt>
    <dgm:pt modelId="{7708DF72-9922-46E4-B555-B916111B2D12}" type="pres">
      <dgm:prSet presAssocID="{035193EC-10A8-4A9D-A1E7-BCFD25598CFB}" presName="composite" presStyleCnt="0"/>
      <dgm:spPr/>
    </dgm:pt>
    <dgm:pt modelId="{6E65193C-5FC7-42D4-8417-B45DF414A6A4}" type="pres">
      <dgm:prSet presAssocID="{035193EC-10A8-4A9D-A1E7-BCFD25598CFB}" presName="L1TextContainer" presStyleLbl="revTx" presStyleIdx="7" presStyleCnt="8">
        <dgm:presLayoutVars>
          <dgm:chMax val="1"/>
          <dgm:chPref val="1"/>
          <dgm:bulletEnabled val="1"/>
        </dgm:presLayoutVars>
      </dgm:prSet>
      <dgm:spPr/>
    </dgm:pt>
    <dgm:pt modelId="{374B8A06-A728-4265-8E59-3A2E7EBB2A74}" type="pres">
      <dgm:prSet presAssocID="{035193EC-10A8-4A9D-A1E7-BCFD25598CFB}" presName="L2TextContainerWrapper" presStyleCnt="0">
        <dgm:presLayoutVars>
          <dgm:chMax val="0"/>
          <dgm:chPref val="0"/>
          <dgm:bulletEnabled val="1"/>
        </dgm:presLayoutVars>
      </dgm:prSet>
      <dgm:spPr/>
    </dgm:pt>
    <dgm:pt modelId="{B02E3CAE-40A4-41E7-A973-C957F2448B48}" type="pres">
      <dgm:prSet presAssocID="{035193EC-10A8-4A9D-A1E7-BCFD25598CFB}" presName="L2TextContainer" presStyleLbl="bgAccFollowNode1" presStyleIdx="7" presStyleCnt="8"/>
      <dgm:spPr/>
    </dgm:pt>
    <dgm:pt modelId="{2122385C-3CA1-4CE6-B4B9-6C45F5088DC0}" type="pres">
      <dgm:prSet presAssocID="{035193EC-10A8-4A9D-A1E7-BCFD25598CFB}" presName="FlexibleEmptyPlaceHolder" presStyleCnt="0"/>
      <dgm:spPr/>
    </dgm:pt>
    <dgm:pt modelId="{9577AB24-E8DB-446B-8C1B-AA02A6675E7E}" type="pres">
      <dgm:prSet presAssocID="{035193EC-10A8-4A9D-A1E7-BCFD25598CFB}" presName="ConnectLine" presStyleLbl="alignNode1" presStyleIdx="7" presStyleCnt="8"/>
      <dgm:spPr>
        <a:solidFill>
          <a:schemeClr val="accent2">
            <a:hueOff val="-1455363"/>
            <a:satOff val="-83928"/>
            <a:lumOff val="8628"/>
            <a:alphaOff val="0"/>
          </a:schemeClr>
        </a:solidFill>
        <a:ln w="6350" cap="flat" cmpd="sng" algn="ctr">
          <a:solidFill>
            <a:schemeClr val="accent2">
              <a:hueOff val="-1455363"/>
              <a:satOff val="-83928"/>
              <a:lumOff val="8628"/>
              <a:alphaOff val="0"/>
            </a:schemeClr>
          </a:solidFill>
          <a:prstDash val="dash"/>
        </a:ln>
        <a:effectLst/>
      </dgm:spPr>
    </dgm:pt>
    <dgm:pt modelId="{B3802C42-035F-4381-8F5F-324CE3AD50BE}" type="pres">
      <dgm:prSet presAssocID="{035193EC-10A8-4A9D-A1E7-BCFD25598CFB}" presName="ConnectorPoint" presStyleLbl="fgAcc1" presStyleIdx="7" presStyleCnt="8"/>
      <dgm:spPr>
        <a:solidFill>
          <a:schemeClr val="lt1">
            <a:alpha val="90000"/>
            <a:hueOff val="0"/>
            <a:satOff val="0"/>
            <a:lumOff val="0"/>
            <a:alphaOff val="0"/>
          </a:schemeClr>
        </a:solidFill>
        <a:ln w="12700" cap="flat" cmpd="sng" algn="ctr">
          <a:noFill/>
          <a:prstDash val="solid"/>
        </a:ln>
        <a:effectLst/>
      </dgm:spPr>
    </dgm:pt>
    <dgm:pt modelId="{5ED6123E-53F7-46FF-865F-0C0C72748000}" type="pres">
      <dgm:prSet presAssocID="{035193EC-10A8-4A9D-A1E7-BCFD25598CFB}" presName="EmptyPlaceHolder" presStyleCnt="0"/>
      <dgm:spPr/>
    </dgm:pt>
  </dgm:ptLst>
  <dgm:cxnLst>
    <dgm:cxn modelId="{0FEFDE03-8D64-4AAB-B26A-7A468751A22A}" type="presOf" srcId="{BF3753DB-E3C7-4FA5-8439-C3430BFBDE18}" destId="{255BD491-741D-4AFA-907D-DF1D3ED78FFF}" srcOrd="0" destOrd="0" presId="urn:microsoft.com/office/officeart/2017/3/layout/HorizontalPathTimeline"/>
    <dgm:cxn modelId="{23643C13-59DD-41FF-BADA-5876BA90CB2A}" type="presOf" srcId="{35B5F404-C138-4326-A9F8-0CAF0BBF78DD}" destId="{C8AFE85F-FA67-462A-9CF2-1234C6D48025}" srcOrd="0" destOrd="0" presId="urn:microsoft.com/office/officeart/2017/3/layout/HorizontalPathTimeline"/>
    <dgm:cxn modelId="{62E2A815-93C0-4FDA-B772-FED72BE087FC}" srcId="{FC042457-3340-4C1C-A270-147ADD0F4AC9}" destId="{17FDE8CA-CBC7-4526-99EA-9F18E01082E6}" srcOrd="0" destOrd="0" parTransId="{8AD4E858-8296-4690-B1F6-4DC2E38EA17E}" sibTransId="{EFA71009-CBC4-401C-831C-D61357FD808B}"/>
    <dgm:cxn modelId="{724BAF15-47D4-4A87-A57E-1EA72A9462B3}" srcId="{076C6F9B-1784-4E9F-800C-35C93BFDD4BB}" destId="{DC1A0463-78EB-4559-8E12-5904A2A0BDB6}" srcOrd="5" destOrd="0" parTransId="{3A7233B1-1BFA-4500-A56F-808F26CC5AA9}" sibTransId="{9051A023-5443-44D7-89E3-D851DBC78039}"/>
    <dgm:cxn modelId="{E328AF1B-7D46-41E7-9A2E-BC7FBD273342}" srcId="{6BA8DB5D-ED4D-4352-A69D-7DFBC25B4542}" destId="{5A118A9C-2296-4A6E-9E1B-3EF81D4601A1}" srcOrd="0" destOrd="0" parTransId="{79B4CA23-0694-445F-9034-8759C76FCD7F}" sibTransId="{57E2B414-C696-483A-BB61-C711486CD96A}"/>
    <dgm:cxn modelId="{B1664B1C-8F7C-4600-9F11-852C0F127B7E}" srcId="{BE87E1E7-867D-4EF0-A315-F2D42E5D2281}" destId="{FE50AF9F-2B44-46EE-8884-D007A9644E7C}" srcOrd="0" destOrd="0" parTransId="{24E7F2C0-F9AF-4521-ADC6-195D47E262BE}" sibTransId="{F1E30D00-CBCD-415C-9C29-EAD0C3AA9B8D}"/>
    <dgm:cxn modelId="{73EB0C22-CFBB-4F2F-8E91-E139EB9CDDF0}" srcId="{076C6F9B-1784-4E9F-800C-35C93BFDD4BB}" destId="{6BA8DB5D-ED4D-4352-A69D-7DFBC25B4542}" srcOrd="3" destOrd="0" parTransId="{40935980-C75B-4882-A1E8-D7626DEE444E}" sibTransId="{09BE514F-171F-4A38-953F-F3C92FBE3FCD}"/>
    <dgm:cxn modelId="{D3FAFF22-124E-42C3-9997-166D11B9D20D}" srcId="{076C6F9B-1784-4E9F-800C-35C93BFDD4BB}" destId="{BF3753DB-E3C7-4FA5-8439-C3430BFBDE18}" srcOrd="6" destOrd="0" parTransId="{19FF760D-7D7A-4A9D-9C4E-4B3B7EB90292}" sibTransId="{8789CE0F-9BD5-4170-A3D0-28FACCC4438A}"/>
    <dgm:cxn modelId="{32AAD723-34F9-4CBC-A111-981B61519E80}" type="presOf" srcId="{3F88EC31-1737-486D-9E14-EBF0A4D54FED}" destId="{1B7E9E79-C694-42AC-80A6-5FB1B293A1F7}" srcOrd="0" destOrd="0" presId="urn:microsoft.com/office/officeart/2017/3/layout/HorizontalPathTimeline"/>
    <dgm:cxn modelId="{5C112E29-B16E-4455-AF04-B4E85A7677A0}" type="presOf" srcId="{17FDE8CA-CBC7-4526-99EA-9F18E01082E6}" destId="{61FE5E79-C6DD-46E6-BE88-AA8DDD8F2728}" srcOrd="0" destOrd="0" presId="urn:microsoft.com/office/officeart/2017/3/layout/HorizontalPathTimeline"/>
    <dgm:cxn modelId="{63CD552E-26D7-46B1-8661-14D6D09DB278}" srcId="{076C6F9B-1784-4E9F-800C-35C93BFDD4BB}" destId="{B6FFA8EC-C17E-4EC3-B0B4-3517ED48E352}" srcOrd="4" destOrd="0" parTransId="{E5B1A8A8-1744-48EC-A6D1-7CD02664CD02}" sibTransId="{3F962668-1E50-4BF9-A1D4-0E4AB0DA9E70}"/>
    <dgm:cxn modelId="{6ACCC82E-7FC5-47E1-9BEB-E85D2DE438FE}" type="presOf" srcId="{35ABE2C0-3EC2-425F-B28D-A0ADF6DC71B0}" destId="{85DBFF49-5C91-4F49-A6F1-DC201C5A2560}" srcOrd="0" destOrd="0" presId="urn:microsoft.com/office/officeart/2017/3/layout/HorizontalPathTimeline"/>
    <dgm:cxn modelId="{9EEA0635-97F0-4519-AAA3-ECE41238AF3E}" type="presOf" srcId="{FC042457-3340-4C1C-A270-147ADD0F4AC9}" destId="{40EE6475-7A5B-4252-A8DC-A78605AFD94F}" srcOrd="0" destOrd="0" presId="urn:microsoft.com/office/officeart/2017/3/layout/HorizontalPathTimeline"/>
    <dgm:cxn modelId="{2B70D237-350E-4954-9DD4-C28665974017}" srcId="{076C6F9B-1784-4E9F-800C-35C93BFDD4BB}" destId="{BE87E1E7-867D-4EF0-A315-F2D42E5D2281}" srcOrd="0" destOrd="0" parTransId="{643C230E-EAB0-40E3-B071-6FD455C292FD}" sibTransId="{5AF3B52B-7981-4190-8C3E-8B7E4394BA9D}"/>
    <dgm:cxn modelId="{0AF8CE3B-781F-4B82-9E9B-F65210DF632F}" srcId="{076C6F9B-1784-4E9F-800C-35C93BFDD4BB}" destId="{FC042457-3340-4C1C-A270-147ADD0F4AC9}" srcOrd="2" destOrd="0" parTransId="{A6C50575-7C82-4CE9-B83E-7E6FF3A26613}" sibTransId="{945C7D59-B716-4A34-AF85-BF7E894EBB1C}"/>
    <dgm:cxn modelId="{C19C0141-C675-4840-8BB4-867693239D6C}" type="presOf" srcId="{DC1A0463-78EB-4559-8E12-5904A2A0BDB6}" destId="{0D40325F-047C-4F0B-819C-1B0F8C75CE4F}" srcOrd="0" destOrd="0" presId="urn:microsoft.com/office/officeart/2017/3/layout/HorizontalPathTimeline"/>
    <dgm:cxn modelId="{55012F44-1AE5-439D-A639-756369357FD0}" type="presOf" srcId="{BE87E1E7-867D-4EF0-A315-F2D42E5D2281}" destId="{65C65618-1182-4621-9CFB-540C0C66DEA4}" srcOrd="0" destOrd="0" presId="urn:microsoft.com/office/officeart/2017/3/layout/HorizontalPathTimeline"/>
    <dgm:cxn modelId="{FDA50885-781F-42D1-AB03-802411359783}" type="presOf" srcId="{076C6F9B-1784-4E9F-800C-35C93BFDD4BB}" destId="{36FBEA0D-0DA9-43D7-9BB5-2A8B96895AFA}" srcOrd="0" destOrd="0" presId="urn:microsoft.com/office/officeart/2017/3/layout/HorizontalPathTimeline"/>
    <dgm:cxn modelId="{E314CE94-C405-4300-A2F9-215ACD33458E}" srcId="{B6FFA8EC-C17E-4EC3-B0B4-3517ED48E352}" destId="{35B5F404-C138-4326-A9F8-0CAF0BBF78DD}" srcOrd="0" destOrd="0" parTransId="{09BA77D9-85B2-43DF-A87E-37E1EA48F938}" sibTransId="{6ED73F7A-B792-42ED-9C3E-0FAA7DE1D924}"/>
    <dgm:cxn modelId="{EA1E929A-0191-4E3A-B453-C940BD8DFED2}" srcId="{035193EC-10A8-4A9D-A1E7-BCFD25598CFB}" destId="{03A359B8-6247-46A1-A649-EAAD35552903}" srcOrd="0" destOrd="0" parTransId="{ECA73175-D1BC-4069-9ED7-991A614AF476}" sibTransId="{312DC081-209D-46CA-AB3C-55AE06CCC666}"/>
    <dgm:cxn modelId="{C8817DA5-FC34-47C0-A1F6-17FD351DBA8D}" type="presOf" srcId="{FE50AF9F-2B44-46EE-8884-D007A9644E7C}" destId="{0BE9AC78-EA9E-4745-A86B-149BCF73AB5F}" srcOrd="0" destOrd="0" presId="urn:microsoft.com/office/officeart/2017/3/layout/HorizontalPathTimeline"/>
    <dgm:cxn modelId="{654644AD-1BD3-48DE-ADA2-D221E633087B}" srcId="{AE951FCA-92E5-46C3-837A-E1483CB977E9}" destId="{35ABE2C0-3EC2-425F-B28D-A0ADF6DC71B0}" srcOrd="0" destOrd="0" parTransId="{4548C357-EACF-4E1E-BB7B-0AA033C8311B}" sibTransId="{9B86BD16-A33F-44E5-8AFF-800D06400118}"/>
    <dgm:cxn modelId="{2BDC48B5-87C1-4B48-9150-1850FFA278DB}" type="presOf" srcId="{5A118A9C-2296-4A6E-9E1B-3EF81D4601A1}" destId="{359DE866-0AB2-40A0-85FC-CC83A1413C11}" srcOrd="0" destOrd="0" presId="urn:microsoft.com/office/officeart/2017/3/layout/HorizontalPathTimeline"/>
    <dgm:cxn modelId="{38FAADB5-121E-4002-B83F-5FF3785722A6}" srcId="{076C6F9B-1784-4E9F-800C-35C93BFDD4BB}" destId="{AE951FCA-92E5-46C3-837A-E1483CB977E9}" srcOrd="1" destOrd="0" parTransId="{033902E0-CD9B-4948-966D-DFF81366ABB4}" sibTransId="{FB842660-F555-4606-9904-B2BD4247B169}"/>
    <dgm:cxn modelId="{C062A7B6-936C-40E9-84A9-343EB02C5854}" type="presOf" srcId="{03A359B8-6247-46A1-A649-EAAD35552903}" destId="{B02E3CAE-40A4-41E7-A973-C957F2448B48}" srcOrd="0" destOrd="0" presId="urn:microsoft.com/office/officeart/2017/3/layout/HorizontalPathTimeline"/>
    <dgm:cxn modelId="{4CAA66B7-F090-4CBD-8B23-F009971DBD35}" srcId="{076C6F9B-1784-4E9F-800C-35C93BFDD4BB}" destId="{035193EC-10A8-4A9D-A1E7-BCFD25598CFB}" srcOrd="7" destOrd="0" parTransId="{3838A536-C1FD-4C1C-968B-70B3B0D8E1FB}" sibTransId="{2AE31631-DF15-470D-ADD0-E3047F2F072C}"/>
    <dgm:cxn modelId="{2DF578C0-968A-4003-8723-437D2C6EE171}" srcId="{DC1A0463-78EB-4559-8E12-5904A2A0BDB6}" destId="{B055CC8D-76FC-420D-BE0B-F39E8ABCB546}" srcOrd="0" destOrd="0" parTransId="{D69216D9-BEBE-4D40-8A85-149874A36D0D}" sibTransId="{206152CC-E333-4AA2-9D74-BAE993F49095}"/>
    <dgm:cxn modelId="{99ED12C8-1999-47A4-889B-E79ED619888E}" type="presOf" srcId="{B055CC8D-76FC-420D-BE0B-F39E8ABCB546}" destId="{CE6C6A04-87F3-4CBC-ABBD-CBAB9FEE42F3}" srcOrd="0" destOrd="0" presId="urn:microsoft.com/office/officeart/2017/3/layout/HorizontalPathTimeline"/>
    <dgm:cxn modelId="{25E2E3CF-6BEF-4EEA-8526-E5D9B73F5016}" srcId="{BF3753DB-E3C7-4FA5-8439-C3430BFBDE18}" destId="{3F88EC31-1737-486D-9E14-EBF0A4D54FED}" srcOrd="0" destOrd="0" parTransId="{320F6CAD-27DD-4242-A44B-9F2832E8F971}" sibTransId="{3C9084C7-354D-4C6A-BE9A-6646DD5FFEDB}"/>
    <dgm:cxn modelId="{A5DC96E0-155F-412C-94AA-43115EE21164}" type="presOf" srcId="{AE951FCA-92E5-46C3-837A-E1483CB977E9}" destId="{59588C1B-638D-45A7-8B10-44A7DC656844}" srcOrd="0" destOrd="0" presId="urn:microsoft.com/office/officeart/2017/3/layout/HorizontalPathTimeline"/>
    <dgm:cxn modelId="{7892BAED-7E1F-4F3B-BF5C-CC520D8CEFBB}" type="presOf" srcId="{B6FFA8EC-C17E-4EC3-B0B4-3517ED48E352}" destId="{00E8609E-0F63-42B5-AD3D-B9D679369630}" srcOrd="0" destOrd="0" presId="urn:microsoft.com/office/officeart/2017/3/layout/HorizontalPathTimeline"/>
    <dgm:cxn modelId="{3C4A09F1-FE71-41A0-AB5A-869C70AF775F}" type="presOf" srcId="{035193EC-10A8-4A9D-A1E7-BCFD25598CFB}" destId="{6E65193C-5FC7-42D4-8417-B45DF414A6A4}" srcOrd="0" destOrd="0" presId="urn:microsoft.com/office/officeart/2017/3/layout/HorizontalPathTimeline"/>
    <dgm:cxn modelId="{71CDF8FD-2F5C-4381-9A0F-DB00A4617D18}" type="presOf" srcId="{6BA8DB5D-ED4D-4352-A69D-7DFBC25B4542}" destId="{F5C24A61-1F9C-4C1B-A6DB-5802817D3477}" srcOrd="0" destOrd="0" presId="urn:microsoft.com/office/officeart/2017/3/layout/HorizontalPathTimeline"/>
    <dgm:cxn modelId="{96945C01-0EB4-4A87-B126-492C431D468A}" type="presParOf" srcId="{36FBEA0D-0DA9-43D7-9BB5-2A8B96895AFA}" destId="{27DB559E-3D42-4BF9-9EF7-50494D4B6C32}" srcOrd="0" destOrd="0" presId="urn:microsoft.com/office/officeart/2017/3/layout/HorizontalPathTimeline"/>
    <dgm:cxn modelId="{E6950544-2441-4014-931E-DEB13F1FB0B2}" type="presParOf" srcId="{36FBEA0D-0DA9-43D7-9BB5-2A8B96895AFA}" destId="{CC89949B-5B24-4267-9C81-4A01DF7FE68F}" srcOrd="1" destOrd="0" presId="urn:microsoft.com/office/officeart/2017/3/layout/HorizontalPathTimeline"/>
    <dgm:cxn modelId="{E3F97C24-EA11-41E4-A096-A6D42933831D}" type="presParOf" srcId="{CC89949B-5B24-4267-9C81-4A01DF7FE68F}" destId="{0CE66156-F4FB-444C-982B-C666F9A3D295}" srcOrd="0" destOrd="0" presId="urn:microsoft.com/office/officeart/2017/3/layout/HorizontalPathTimeline"/>
    <dgm:cxn modelId="{4488E7B7-1EA8-4F98-9AFC-3229E1D80F07}" type="presParOf" srcId="{0CE66156-F4FB-444C-982B-C666F9A3D295}" destId="{65C65618-1182-4621-9CFB-540C0C66DEA4}" srcOrd="0" destOrd="0" presId="urn:microsoft.com/office/officeart/2017/3/layout/HorizontalPathTimeline"/>
    <dgm:cxn modelId="{1F245738-3FE4-433B-B00A-EE0D03B28E75}" type="presParOf" srcId="{0CE66156-F4FB-444C-982B-C666F9A3D295}" destId="{2FF7E819-5B67-411F-9F7F-EF41DEF0AC6F}" srcOrd="1" destOrd="0" presId="urn:microsoft.com/office/officeart/2017/3/layout/HorizontalPathTimeline"/>
    <dgm:cxn modelId="{BB91BFD5-3E5E-41DC-AB5D-67D5EE89488B}" type="presParOf" srcId="{2FF7E819-5B67-411F-9F7F-EF41DEF0AC6F}" destId="{0BE9AC78-EA9E-4745-A86B-149BCF73AB5F}" srcOrd="0" destOrd="0" presId="urn:microsoft.com/office/officeart/2017/3/layout/HorizontalPathTimeline"/>
    <dgm:cxn modelId="{5D544F7B-8963-4B18-9D9C-AA51F018D942}" type="presParOf" srcId="{2FF7E819-5B67-411F-9F7F-EF41DEF0AC6F}" destId="{5949CC09-7E40-4555-85D5-CA28370AA4A0}" srcOrd="1" destOrd="0" presId="urn:microsoft.com/office/officeart/2017/3/layout/HorizontalPathTimeline"/>
    <dgm:cxn modelId="{D533A730-C242-4722-9C34-B36E35A53B66}" type="presParOf" srcId="{0CE66156-F4FB-444C-982B-C666F9A3D295}" destId="{85AE3BFE-137B-425F-83A8-3AE8E4AFB326}" srcOrd="2" destOrd="0" presId="urn:microsoft.com/office/officeart/2017/3/layout/HorizontalPathTimeline"/>
    <dgm:cxn modelId="{94852655-DE02-4F7A-B8FD-58112008E5B4}" type="presParOf" srcId="{0CE66156-F4FB-444C-982B-C666F9A3D295}" destId="{C5D34D9A-4C10-4C39-A40C-F008C2EE9633}" srcOrd="3" destOrd="0" presId="urn:microsoft.com/office/officeart/2017/3/layout/HorizontalPathTimeline"/>
    <dgm:cxn modelId="{9B2B6C28-E80D-4991-9B14-C0D838E480B1}" type="presParOf" srcId="{0CE66156-F4FB-444C-982B-C666F9A3D295}" destId="{B141BCAE-4D9C-477A-932A-2649D9951CA2}" srcOrd="4" destOrd="0" presId="urn:microsoft.com/office/officeart/2017/3/layout/HorizontalPathTimeline"/>
    <dgm:cxn modelId="{0259076D-E1A6-4E69-BE9E-C6A2DD7762C3}" type="presParOf" srcId="{CC89949B-5B24-4267-9C81-4A01DF7FE68F}" destId="{C1DB6841-05A0-4EB9-90A5-C07ABF549DE5}" srcOrd="1" destOrd="0" presId="urn:microsoft.com/office/officeart/2017/3/layout/HorizontalPathTimeline"/>
    <dgm:cxn modelId="{1CFA58F3-AEB4-4A0A-9057-B4FC5E6841FB}" type="presParOf" srcId="{CC89949B-5B24-4267-9C81-4A01DF7FE68F}" destId="{C05F0867-E596-4B75-B7D3-A4D81779ED2D}" srcOrd="2" destOrd="0" presId="urn:microsoft.com/office/officeart/2017/3/layout/HorizontalPathTimeline"/>
    <dgm:cxn modelId="{C0C5B436-92F4-4C25-BA93-9DEF55D17E57}" type="presParOf" srcId="{C05F0867-E596-4B75-B7D3-A4D81779ED2D}" destId="{59588C1B-638D-45A7-8B10-44A7DC656844}" srcOrd="0" destOrd="0" presId="urn:microsoft.com/office/officeart/2017/3/layout/HorizontalPathTimeline"/>
    <dgm:cxn modelId="{F7A82069-537E-435F-8876-49F946702A9A}" type="presParOf" srcId="{C05F0867-E596-4B75-B7D3-A4D81779ED2D}" destId="{A0D323CC-4A4B-4ABB-AB56-DA6C0A6186C1}" srcOrd="1" destOrd="0" presId="urn:microsoft.com/office/officeart/2017/3/layout/HorizontalPathTimeline"/>
    <dgm:cxn modelId="{D539EC2C-113C-4A7E-90DD-627AD3E6EF44}" type="presParOf" srcId="{A0D323CC-4A4B-4ABB-AB56-DA6C0A6186C1}" destId="{85DBFF49-5C91-4F49-A6F1-DC201C5A2560}" srcOrd="0" destOrd="0" presId="urn:microsoft.com/office/officeart/2017/3/layout/HorizontalPathTimeline"/>
    <dgm:cxn modelId="{ECB24DFE-0E32-45F0-8A26-E37AA1A69E50}" type="presParOf" srcId="{A0D323CC-4A4B-4ABB-AB56-DA6C0A6186C1}" destId="{40345C3D-A3BC-49F4-BBDC-4018F0A67EFD}" srcOrd="1" destOrd="0" presId="urn:microsoft.com/office/officeart/2017/3/layout/HorizontalPathTimeline"/>
    <dgm:cxn modelId="{2112B097-8D0E-483B-B7AE-1F099F4E507A}" type="presParOf" srcId="{C05F0867-E596-4B75-B7D3-A4D81779ED2D}" destId="{81A3A15C-C96A-45BB-8AE0-EFEC56C94AD0}" srcOrd="2" destOrd="0" presId="urn:microsoft.com/office/officeart/2017/3/layout/HorizontalPathTimeline"/>
    <dgm:cxn modelId="{DC16CCB3-BEFF-4490-859C-A3AF2272B826}" type="presParOf" srcId="{C05F0867-E596-4B75-B7D3-A4D81779ED2D}" destId="{05D9826B-D9C6-497A-87C5-9AB0847CAD5F}" srcOrd="3" destOrd="0" presId="urn:microsoft.com/office/officeart/2017/3/layout/HorizontalPathTimeline"/>
    <dgm:cxn modelId="{1C5AF4DE-E340-442B-AB50-8E514D4BCA67}" type="presParOf" srcId="{C05F0867-E596-4B75-B7D3-A4D81779ED2D}" destId="{A8DD6AE8-6785-47CD-874D-0326807EE18C}" srcOrd="4" destOrd="0" presId="urn:microsoft.com/office/officeart/2017/3/layout/HorizontalPathTimeline"/>
    <dgm:cxn modelId="{694E9638-023C-4A26-9DE2-42363229B8A5}" type="presParOf" srcId="{CC89949B-5B24-4267-9C81-4A01DF7FE68F}" destId="{7589BC66-3363-4E52-A22E-E477C011EF5C}" srcOrd="3" destOrd="0" presId="urn:microsoft.com/office/officeart/2017/3/layout/HorizontalPathTimeline"/>
    <dgm:cxn modelId="{74406087-2567-408F-A3BE-C91041485497}" type="presParOf" srcId="{CC89949B-5B24-4267-9C81-4A01DF7FE68F}" destId="{AA9E96E7-21D9-4921-8225-4AEAD421A466}" srcOrd="4" destOrd="0" presId="urn:microsoft.com/office/officeart/2017/3/layout/HorizontalPathTimeline"/>
    <dgm:cxn modelId="{52FCEDBB-2F73-49B5-8499-BD515CFB15CB}" type="presParOf" srcId="{AA9E96E7-21D9-4921-8225-4AEAD421A466}" destId="{40EE6475-7A5B-4252-A8DC-A78605AFD94F}" srcOrd="0" destOrd="0" presId="urn:microsoft.com/office/officeart/2017/3/layout/HorizontalPathTimeline"/>
    <dgm:cxn modelId="{AB4952F4-F218-40E8-A9DC-032F0AFCF270}" type="presParOf" srcId="{AA9E96E7-21D9-4921-8225-4AEAD421A466}" destId="{C86E33C0-E595-499E-9D67-3B20E8345293}" srcOrd="1" destOrd="0" presId="urn:microsoft.com/office/officeart/2017/3/layout/HorizontalPathTimeline"/>
    <dgm:cxn modelId="{9EEBC65B-1497-47DB-A673-116864919F03}" type="presParOf" srcId="{C86E33C0-E595-499E-9D67-3B20E8345293}" destId="{61FE5E79-C6DD-46E6-BE88-AA8DDD8F2728}" srcOrd="0" destOrd="0" presId="urn:microsoft.com/office/officeart/2017/3/layout/HorizontalPathTimeline"/>
    <dgm:cxn modelId="{9EBC3574-D2BE-4016-ADAF-85BF58BDB909}" type="presParOf" srcId="{C86E33C0-E595-499E-9D67-3B20E8345293}" destId="{53F1361C-3AD9-43A8-96C5-8686D3AAC1FD}" srcOrd="1" destOrd="0" presId="urn:microsoft.com/office/officeart/2017/3/layout/HorizontalPathTimeline"/>
    <dgm:cxn modelId="{398AB881-ADB5-4C39-82C6-5125FC90358C}" type="presParOf" srcId="{AA9E96E7-21D9-4921-8225-4AEAD421A466}" destId="{218B30E0-3F2C-43FD-8845-6B4058B23E27}" srcOrd="2" destOrd="0" presId="urn:microsoft.com/office/officeart/2017/3/layout/HorizontalPathTimeline"/>
    <dgm:cxn modelId="{4845CB45-950F-4F25-8067-535B6D5B3512}" type="presParOf" srcId="{AA9E96E7-21D9-4921-8225-4AEAD421A466}" destId="{D274283F-A841-4520-9742-7AADACFC1DA4}" srcOrd="3" destOrd="0" presId="urn:microsoft.com/office/officeart/2017/3/layout/HorizontalPathTimeline"/>
    <dgm:cxn modelId="{67BD4C99-5974-457F-93D5-2F6087102292}" type="presParOf" srcId="{AA9E96E7-21D9-4921-8225-4AEAD421A466}" destId="{7B732847-0AC3-4CFB-8A84-2DE855C48DB4}" srcOrd="4" destOrd="0" presId="urn:microsoft.com/office/officeart/2017/3/layout/HorizontalPathTimeline"/>
    <dgm:cxn modelId="{2D589DB6-0FAB-4146-BDCE-BA702AE1EC06}" type="presParOf" srcId="{CC89949B-5B24-4267-9C81-4A01DF7FE68F}" destId="{18A5669E-A239-430F-85D1-21B6652B843B}" srcOrd="5" destOrd="0" presId="urn:microsoft.com/office/officeart/2017/3/layout/HorizontalPathTimeline"/>
    <dgm:cxn modelId="{E9BCF885-916E-4A84-BC6C-0290257B2B27}" type="presParOf" srcId="{CC89949B-5B24-4267-9C81-4A01DF7FE68F}" destId="{485B7697-615B-4B0A-96BF-F8067012060E}" srcOrd="6" destOrd="0" presId="urn:microsoft.com/office/officeart/2017/3/layout/HorizontalPathTimeline"/>
    <dgm:cxn modelId="{CC7670B4-E62B-482F-8407-0F6C7BF06167}" type="presParOf" srcId="{485B7697-615B-4B0A-96BF-F8067012060E}" destId="{F5C24A61-1F9C-4C1B-A6DB-5802817D3477}" srcOrd="0" destOrd="0" presId="urn:microsoft.com/office/officeart/2017/3/layout/HorizontalPathTimeline"/>
    <dgm:cxn modelId="{ED9D3E2B-4AD6-457F-BA6F-00E715840B9B}" type="presParOf" srcId="{485B7697-615B-4B0A-96BF-F8067012060E}" destId="{D6CDE383-95E3-4F9F-BF5E-A49AD345DBF7}" srcOrd="1" destOrd="0" presId="urn:microsoft.com/office/officeart/2017/3/layout/HorizontalPathTimeline"/>
    <dgm:cxn modelId="{F84DC8C8-F71A-4189-8621-361FA43F19D5}" type="presParOf" srcId="{D6CDE383-95E3-4F9F-BF5E-A49AD345DBF7}" destId="{359DE866-0AB2-40A0-85FC-CC83A1413C11}" srcOrd="0" destOrd="0" presId="urn:microsoft.com/office/officeart/2017/3/layout/HorizontalPathTimeline"/>
    <dgm:cxn modelId="{8A5ACE2F-094C-445F-B62D-FC32F265227A}" type="presParOf" srcId="{D6CDE383-95E3-4F9F-BF5E-A49AD345DBF7}" destId="{1042A049-EC56-4469-AFA0-4222308AF78C}" srcOrd="1" destOrd="0" presId="urn:microsoft.com/office/officeart/2017/3/layout/HorizontalPathTimeline"/>
    <dgm:cxn modelId="{3836CC6E-12D4-4448-85BB-4CA323AA729D}" type="presParOf" srcId="{485B7697-615B-4B0A-96BF-F8067012060E}" destId="{0724916A-3522-435D-8D92-1C1B0B579671}" srcOrd="2" destOrd="0" presId="urn:microsoft.com/office/officeart/2017/3/layout/HorizontalPathTimeline"/>
    <dgm:cxn modelId="{3F7BA335-7A32-4222-A0DC-6B8B5137FE4E}" type="presParOf" srcId="{485B7697-615B-4B0A-96BF-F8067012060E}" destId="{2D334C25-D20B-437B-A9BC-DDFD30505B85}" srcOrd="3" destOrd="0" presId="urn:microsoft.com/office/officeart/2017/3/layout/HorizontalPathTimeline"/>
    <dgm:cxn modelId="{EDFFA373-B0CC-45EA-9F90-4EA511D9B6B1}" type="presParOf" srcId="{485B7697-615B-4B0A-96BF-F8067012060E}" destId="{70751E4E-4F9F-4AB8-AF57-C89DE99EE615}" srcOrd="4" destOrd="0" presId="urn:microsoft.com/office/officeart/2017/3/layout/HorizontalPathTimeline"/>
    <dgm:cxn modelId="{4B36A8DB-2406-41CA-9C8F-979323B70077}" type="presParOf" srcId="{CC89949B-5B24-4267-9C81-4A01DF7FE68F}" destId="{5A675F0C-B380-4E96-8AE6-E893FE584A2D}" srcOrd="7" destOrd="0" presId="urn:microsoft.com/office/officeart/2017/3/layout/HorizontalPathTimeline"/>
    <dgm:cxn modelId="{FCB99E23-CF63-4753-88BB-D630D1FFB61D}" type="presParOf" srcId="{CC89949B-5B24-4267-9C81-4A01DF7FE68F}" destId="{9A8F8DEC-E804-4ED5-B0ED-60602D3EDCDA}" srcOrd="8" destOrd="0" presId="urn:microsoft.com/office/officeart/2017/3/layout/HorizontalPathTimeline"/>
    <dgm:cxn modelId="{F43D5AAA-2696-4269-B5CC-044513568BE1}" type="presParOf" srcId="{9A8F8DEC-E804-4ED5-B0ED-60602D3EDCDA}" destId="{00E8609E-0F63-42B5-AD3D-B9D679369630}" srcOrd="0" destOrd="0" presId="urn:microsoft.com/office/officeart/2017/3/layout/HorizontalPathTimeline"/>
    <dgm:cxn modelId="{C7219A2E-38F6-4ECC-9916-99B70B91E00A}" type="presParOf" srcId="{9A8F8DEC-E804-4ED5-B0ED-60602D3EDCDA}" destId="{2C6C1211-AAEF-4388-A8DE-1CD3B4B9705F}" srcOrd="1" destOrd="0" presId="urn:microsoft.com/office/officeart/2017/3/layout/HorizontalPathTimeline"/>
    <dgm:cxn modelId="{2A933DCA-FD08-4F76-8C91-749097ABB972}" type="presParOf" srcId="{2C6C1211-AAEF-4388-A8DE-1CD3B4B9705F}" destId="{C8AFE85F-FA67-462A-9CF2-1234C6D48025}" srcOrd="0" destOrd="0" presId="urn:microsoft.com/office/officeart/2017/3/layout/HorizontalPathTimeline"/>
    <dgm:cxn modelId="{E88B8EFA-1C0F-46FE-9BA1-CBEA24C281E4}" type="presParOf" srcId="{2C6C1211-AAEF-4388-A8DE-1CD3B4B9705F}" destId="{B40E4D86-C387-449B-9DF4-2E5C19E5C2DA}" srcOrd="1" destOrd="0" presId="urn:microsoft.com/office/officeart/2017/3/layout/HorizontalPathTimeline"/>
    <dgm:cxn modelId="{9E707958-386A-43E7-9ED3-E01D76AFA301}" type="presParOf" srcId="{9A8F8DEC-E804-4ED5-B0ED-60602D3EDCDA}" destId="{0530A19B-BC6F-4117-BEEA-6E4DB6FF9E6F}" srcOrd="2" destOrd="0" presId="urn:microsoft.com/office/officeart/2017/3/layout/HorizontalPathTimeline"/>
    <dgm:cxn modelId="{1630DE8C-1675-4155-98C8-53614BD05BD1}" type="presParOf" srcId="{9A8F8DEC-E804-4ED5-B0ED-60602D3EDCDA}" destId="{55B0F39D-0E46-4ED6-93B1-C4D95B57488E}" srcOrd="3" destOrd="0" presId="urn:microsoft.com/office/officeart/2017/3/layout/HorizontalPathTimeline"/>
    <dgm:cxn modelId="{AC0E8DD5-11A4-4518-9D69-C450E9FAE0BC}" type="presParOf" srcId="{9A8F8DEC-E804-4ED5-B0ED-60602D3EDCDA}" destId="{A40DE43A-7B68-4D07-96B1-CF541C52D47D}" srcOrd="4" destOrd="0" presId="urn:microsoft.com/office/officeart/2017/3/layout/HorizontalPathTimeline"/>
    <dgm:cxn modelId="{5C170F88-F260-4848-95B7-0356CD773E23}" type="presParOf" srcId="{CC89949B-5B24-4267-9C81-4A01DF7FE68F}" destId="{28650DB0-14A8-4726-B5FA-47FFC0BAB097}" srcOrd="9" destOrd="0" presId="urn:microsoft.com/office/officeart/2017/3/layout/HorizontalPathTimeline"/>
    <dgm:cxn modelId="{D96D0E6B-EB26-47FC-B60C-92F8D9FD71AC}" type="presParOf" srcId="{CC89949B-5B24-4267-9C81-4A01DF7FE68F}" destId="{92525DE9-7329-42F3-80F2-5CD3DA77D5D2}" srcOrd="10" destOrd="0" presId="urn:microsoft.com/office/officeart/2017/3/layout/HorizontalPathTimeline"/>
    <dgm:cxn modelId="{0B2B23D5-8F18-4F04-8DD8-EEC00E07DD7E}" type="presParOf" srcId="{92525DE9-7329-42F3-80F2-5CD3DA77D5D2}" destId="{0D40325F-047C-4F0B-819C-1B0F8C75CE4F}" srcOrd="0" destOrd="0" presId="urn:microsoft.com/office/officeart/2017/3/layout/HorizontalPathTimeline"/>
    <dgm:cxn modelId="{B4E11F28-F72E-43F4-A128-AD0AA4F650A1}" type="presParOf" srcId="{92525DE9-7329-42F3-80F2-5CD3DA77D5D2}" destId="{B0545A4C-BBD4-42EB-8CE1-87F84DE5094D}" srcOrd="1" destOrd="0" presId="urn:microsoft.com/office/officeart/2017/3/layout/HorizontalPathTimeline"/>
    <dgm:cxn modelId="{6FB09C69-4E16-46FE-8CC6-F654065D182D}" type="presParOf" srcId="{B0545A4C-BBD4-42EB-8CE1-87F84DE5094D}" destId="{CE6C6A04-87F3-4CBC-ABBD-CBAB9FEE42F3}" srcOrd="0" destOrd="0" presId="urn:microsoft.com/office/officeart/2017/3/layout/HorizontalPathTimeline"/>
    <dgm:cxn modelId="{F9B94E91-C8DE-4614-9812-75640CB90205}" type="presParOf" srcId="{B0545A4C-BBD4-42EB-8CE1-87F84DE5094D}" destId="{0D3F0D4D-372D-4C3D-BC9A-7A057AF63BEB}" srcOrd="1" destOrd="0" presId="urn:microsoft.com/office/officeart/2017/3/layout/HorizontalPathTimeline"/>
    <dgm:cxn modelId="{C1A3BA0F-B356-420E-BFE6-8670C1B98484}" type="presParOf" srcId="{92525DE9-7329-42F3-80F2-5CD3DA77D5D2}" destId="{127B0233-8646-4BC8-AFF7-D244BD0FD312}" srcOrd="2" destOrd="0" presId="urn:microsoft.com/office/officeart/2017/3/layout/HorizontalPathTimeline"/>
    <dgm:cxn modelId="{DB580462-1AA8-4C7C-8ECC-74CFB222AFC9}" type="presParOf" srcId="{92525DE9-7329-42F3-80F2-5CD3DA77D5D2}" destId="{A18F7C34-C125-4829-B9D5-0B43EB545FA7}" srcOrd="3" destOrd="0" presId="urn:microsoft.com/office/officeart/2017/3/layout/HorizontalPathTimeline"/>
    <dgm:cxn modelId="{BCE90DEC-733C-47F2-A177-4BB2C3C0352D}" type="presParOf" srcId="{92525DE9-7329-42F3-80F2-5CD3DA77D5D2}" destId="{E8E1E6A5-3B77-4AAF-BE1C-EBCE860339AD}" srcOrd="4" destOrd="0" presId="urn:microsoft.com/office/officeart/2017/3/layout/HorizontalPathTimeline"/>
    <dgm:cxn modelId="{C657BA99-AD16-48B7-B75C-F21C6E10BD6E}" type="presParOf" srcId="{CC89949B-5B24-4267-9C81-4A01DF7FE68F}" destId="{FEB70380-EA8B-484A-A6A6-656362FE6D81}" srcOrd="11" destOrd="0" presId="urn:microsoft.com/office/officeart/2017/3/layout/HorizontalPathTimeline"/>
    <dgm:cxn modelId="{49109290-9C78-40C5-822A-F3A741A3D075}" type="presParOf" srcId="{CC89949B-5B24-4267-9C81-4A01DF7FE68F}" destId="{E30DD729-80E3-427C-B7D5-2E9DDD2CFA49}" srcOrd="12" destOrd="0" presId="urn:microsoft.com/office/officeart/2017/3/layout/HorizontalPathTimeline"/>
    <dgm:cxn modelId="{1421B216-0EA6-4B2D-B1A2-5E741F819A0B}" type="presParOf" srcId="{E30DD729-80E3-427C-B7D5-2E9DDD2CFA49}" destId="{255BD491-741D-4AFA-907D-DF1D3ED78FFF}" srcOrd="0" destOrd="0" presId="urn:microsoft.com/office/officeart/2017/3/layout/HorizontalPathTimeline"/>
    <dgm:cxn modelId="{5E1F47E5-D15B-4864-8841-E68962ABAFDF}" type="presParOf" srcId="{E30DD729-80E3-427C-B7D5-2E9DDD2CFA49}" destId="{D7F899DE-8E8B-4986-BDBD-28F33150366C}" srcOrd="1" destOrd="0" presId="urn:microsoft.com/office/officeart/2017/3/layout/HorizontalPathTimeline"/>
    <dgm:cxn modelId="{C648D6FF-4E43-4725-B2D9-75FF8C06B30C}" type="presParOf" srcId="{D7F899DE-8E8B-4986-BDBD-28F33150366C}" destId="{1B7E9E79-C694-42AC-80A6-5FB1B293A1F7}" srcOrd="0" destOrd="0" presId="urn:microsoft.com/office/officeart/2017/3/layout/HorizontalPathTimeline"/>
    <dgm:cxn modelId="{93198234-09C5-4B66-8FE5-32C5369E0143}" type="presParOf" srcId="{D7F899DE-8E8B-4986-BDBD-28F33150366C}" destId="{C2C37167-302B-4DF3-8683-45877E2591DD}" srcOrd="1" destOrd="0" presId="urn:microsoft.com/office/officeart/2017/3/layout/HorizontalPathTimeline"/>
    <dgm:cxn modelId="{026FE526-3FB0-4351-9BCB-3DC478D7BA6E}" type="presParOf" srcId="{E30DD729-80E3-427C-B7D5-2E9DDD2CFA49}" destId="{7F658A59-B236-4C61-8A34-80671A784A72}" srcOrd="2" destOrd="0" presId="urn:microsoft.com/office/officeart/2017/3/layout/HorizontalPathTimeline"/>
    <dgm:cxn modelId="{3AB64355-9EEC-42B7-933C-AB363B67DD2F}" type="presParOf" srcId="{E30DD729-80E3-427C-B7D5-2E9DDD2CFA49}" destId="{2B0959A8-9037-44F3-90E6-03AC63BF71C9}" srcOrd="3" destOrd="0" presId="urn:microsoft.com/office/officeart/2017/3/layout/HorizontalPathTimeline"/>
    <dgm:cxn modelId="{AF3B3BC5-E61B-4762-9B5C-F90D78EA8AC5}" type="presParOf" srcId="{E30DD729-80E3-427C-B7D5-2E9DDD2CFA49}" destId="{01252541-017F-4595-8298-8CF8309044FD}" srcOrd="4" destOrd="0" presId="urn:microsoft.com/office/officeart/2017/3/layout/HorizontalPathTimeline"/>
    <dgm:cxn modelId="{6F88AA52-0B4A-4F65-95C1-45C582EC5EEA}" type="presParOf" srcId="{CC89949B-5B24-4267-9C81-4A01DF7FE68F}" destId="{9309F892-6641-4ABD-8C39-946035823EA0}" srcOrd="13" destOrd="0" presId="urn:microsoft.com/office/officeart/2017/3/layout/HorizontalPathTimeline"/>
    <dgm:cxn modelId="{CAA1AD5E-228C-4140-95F9-597FF4E9FABB}" type="presParOf" srcId="{CC89949B-5B24-4267-9C81-4A01DF7FE68F}" destId="{7708DF72-9922-46E4-B555-B916111B2D12}" srcOrd="14" destOrd="0" presId="urn:microsoft.com/office/officeart/2017/3/layout/HorizontalPathTimeline"/>
    <dgm:cxn modelId="{7EEDAD3B-AA1D-4B3F-95B0-09B0C43F285A}" type="presParOf" srcId="{7708DF72-9922-46E4-B555-B916111B2D12}" destId="{6E65193C-5FC7-42D4-8417-B45DF414A6A4}" srcOrd="0" destOrd="0" presId="urn:microsoft.com/office/officeart/2017/3/layout/HorizontalPathTimeline"/>
    <dgm:cxn modelId="{25532B69-EF3F-4CE5-BAB9-BBEE6EE83727}" type="presParOf" srcId="{7708DF72-9922-46E4-B555-B916111B2D12}" destId="{374B8A06-A728-4265-8E59-3A2E7EBB2A74}" srcOrd="1" destOrd="0" presId="urn:microsoft.com/office/officeart/2017/3/layout/HorizontalPathTimeline"/>
    <dgm:cxn modelId="{16ADAB28-71BF-408B-B89A-9A3585E0B224}" type="presParOf" srcId="{374B8A06-A728-4265-8E59-3A2E7EBB2A74}" destId="{B02E3CAE-40A4-41E7-A973-C957F2448B48}" srcOrd="0" destOrd="0" presId="urn:microsoft.com/office/officeart/2017/3/layout/HorizontalPathTimeline"/>
    <dgm:cxn modelId="{289EEF9C-22CF-4EED-8F7A-B663A3F66DC0}" type="presParOf" srcId="{374B8A06-A728-4265-8E59-3A2E7EBB2A74}" destId="{2122385C-3CA1-4CE6-B4B9-6C45F5088DC0}" srcOrd="1" destOrd="0" presId="urn:microsoft.com/office/officeart/2017/3/layout/HorizontalPathTimeline"/>
    <dgm:cxn modelId="{66AF6786-0BEF-40B5-B767-3C5ACEB25175}" type="presParOf" srcId="{7708DF72-9922-46E4-B555-B916111B2D12}" destId="{9577AB24-E8DB-446B-8C1B-AA02A6675E7E}" srcOrd="2" destOrd="0" presId="urn:microsoft.com/office/officeart/2017/3/layout/HorizontalPathTimeline"/>
    <dgm:cxn modelId="{331E7458-2A73-4A4E-8C23-254B4F685A9E}" type="presParOf" srcId="{7708DF72-9922-46E4-B555-B916111B2D12}" destId="{B3802C42-035F-4381-8F5F-324CE3AD50BE}" srcOrd="3" destOrd="0" presId="urn:microsoft.com/office/officeart/2017/3/layout/HorizontalPathTimeline"/>
    <dgm:cxn modelId="{F410FFD6-0574-4C62-8DC5-95052B636E33}" type="presParOf" srcId="{7708DF72-9922-46E4-B555-B916111B2D12}" destId="{5ED6123E-53F7-46FF-865F-0C0C72748000}"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65618-1182-4621-9CFB-540C0C66DEA4}">
      <dsp:nvSpPr>
        <dsp:cNvPr id="0" name=""/>
        <dsp:cNvSpPr/>
      </dsp:nvSpPr>
      <dsp:spPr>
        <a:xfrm>
          <a:off x="229552" y="2189561"/>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2010</a:t>
          </a:r>
        </a:p>
      </dsp:txBody>
      <dsp:txXfrm>
        <a:off x="229552" y="2189561"/>
        <a:ext cx="1826385" cy="460745"/>
      </dsp:txXfrm>
    </dsp:sp>
    <dsp:sp modelId="{27DB559E-3D42-4BF9-9EF7-50494D4B6C32}">
      <dsp:nvSpPr>
        <dsp:cNvPr id="0" name=""/>
        <dsp:cNvSpPr/>
      </dsp:nvSpPr>
      <dsp:spPr>
        <a:xfrm>
          <a:off x="0" y="1957149"/>
          <a:ext cx="10275928" cy="1630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E9AC78-EA9E-4745-A86B-149BCF73AB5F}">
      <dsp:nvSpPr>
        <dsp:cNvPr id="0" name=""/>
        <dsp:cNvSpPr/>
      </dsp:nvSpPr>
      <dsp:spPr>
        <a:xfrm>
          <a:off x="2" y="126399"/>
          <a:ext cx="2285486" cy="113759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Semi-Supervised Approach using syntactic and pattern-based features (</a:t>
          </a:r>
          <a:r>
            <a:rPr lang="en-US" sz="1500" kern="1200" dirty="0" err="1"/>
            <a:t>Tsur</a:t>
          </a:r>
          <a:r>
            <a:rPr lang="en-US" sz="1500" kern="1200" dirty="0"/>
            <a:t> et al.)</a:t>
          </a:r>
        </a:p>
      </dsp:txBody>
      <dsp:txXfrm>
        <a:off x="2" y="126399"/>
        <a:ext cx="2285486" cy="1137593"/>
      </dsp:txXfrm>
    </dsp:sp>
    <dsp:sp modelId="{85AE3BFE-137B-425F-83A8-3AE8E4AFB326}">
      <dsp:nvSpPr>
        <dsp:cNvPr id="0" name=""/>
        <dsp:cNvSpPr/>
      </dsp:nvSpPr>
      <dsp:spPr>
        <a:xfrm>
          <a:off x="1142745" y="1263992"/>
          <a:ext cx="0" cy="693157"/>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9588C1B-638D-45A7-8B10-44A7DC656844}">
      <dsp:nvSpPr>
        <dsp:cNvPr id="0" name=""/>
        <dsp:cNvSpPr/>
      </dsp:nvSpPr>
      <dsp:spPr>
        <a:xfrm>
          <a:off x="1372295" y="1427088"/>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2011</a:t>
          </a:r>
        </a:p>
      </dsp:txBody>
      <dsp:txXfrm>
        <a:off x="1372295" y="1427088"/>
        <a:ext cx="1826385" cy="460745"/>
      </dsp:txXfrm>
    </dsp:sp>
    <dsp:sp modelId="{85DBFF49-5C91-4F49-A6F1-DC201C5A2560}">
      <dsp:nvSpPr>
        <dsp:cNvPr id="0" name=""/>
        <dsp:cNvSpPr/>
      </dsp:nvSpPr>
      <dsp:spPr>
        <a:xfrm>
          <a:off x="1280976" y="2813402"/>
          <a:ext cx="2009024" cy="924294"/>
        </a:xfrm>
        <a:prstGeom prst="rect">
          <a:avLst/>
        </a:prstGeom>
        <a:solidFill>
          <a:schemeClr val="accent2">
            <a:tint val="40000"/>
            <a:alpha val="90000"/>
            <a:hueOff val="-121318"/>
            <a:satOff val="-10764"/>
            <a:lumOff val="-110"/>
            <a:alphaOff val="0"/>
          </a:schemeClr>
        </a:solidFill>
        <a:ln w="12700" cap="flat" cmpd="sng" algn="ctr">
          <a:solidFill>
            <a:schemeClr val="accent2">
              <a:tint val="40000"/>
              <a:alpha val="90000"/>
              <a:hueOff val="-121318"/>
              <a:satOff val="-10764"/>
              <a:lumOff val="-1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Support Vector machine (González-Ibánez et al)</a:t>
          </a:r>
        </a:p>
      </dsp:txBody>
      <dsp:txXfrm>
        <a:off x="1280976" y="2813402"/>
        <a:ext cx="2009024" cy="924294"/>
      </dsp:txXfrm>
    </dsp:sp>
    <dsp:sp modelId="{81A3A15C-C96A-45BB-8AE0-EFEC56C94AD0}">
      <dsp:nvSpPr>
        <dsp:cNvPr id="0" name=""/>
        <dsp:cNvSpPr/>
      </dsp:nvSpPr>
      <dsp:spPr>
        <a:xfrm>
          <a:off x="2285488" y="2120245"/>
          <a:ext cx="0" cy="693157"/>
        </a:xfrm>
        <a:prstGeom prst="line">
          <a:avLst/>
        </a:prstGeom>
        <a:solidFill>
          <a:schemeClr val="accent2">
            <a:hueOff val="-207909"/>
            <a:satOff val="-11990"/>
            <a:lumOff val="1233"/>
            <a:alphaOff val="0"/>
          </a:schemeClr>
        </a:solidFill>
        <a:ln w="6350" cap="flat" cmpd="sng" algn="ctr">
          <a:solidFill>
            <a:schemeClr val="accent2">
              <a:hueOff val="-207909"/>
              <a:satOff val="-11990"/>
              <a:lumOff val="1233"/>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5D34D9A-4C10-4C39-A40C-F008C2EE9633}">
      <dsp:nvSpPr>
        <dsp:cNvPr id="0" name=""/>
        <dsp:cNvSpPr/>
      </dsp:nvSpPr>
      <dsp:spPr>
        <a:xfrm>
          <a:off x="1091777"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05D9826B-D9C6-497A-87C5-9AB0847CAD5F}">
      <dsp:nvSpPr>
        <dsp:cNvPr id="0" name=""/>
        <dsp:cNvSpPr/>
      </dsp:nvSpPr>
      <dsp:spPr>
        <a:xfrm>
          <a:off x="2234520"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40EE6475-7A5B-4252-A8DC-A78605AFD94F}">
      <dsp:nvSpPr>
        <dsp:cNvPr id="0" name=""/>
        <dsp:cNvSpPr/>
      </dsp:nvSpPr>
      <dsp:spPr>
        <a:xfrm>
          <a:off x="2513786" y="2189561"/>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2013</a:t>
          </a:r>
        </a:p>
      </dsp:txBody>
      <dsp:txXfrm>
        <a:off x="2513786" y="2189561"/>
        <a:ext cx="1826385" cy="460745"/>
      </dsp:txXfrm>
    </dsp:sp>
    <dsp:sp modelId="{61FE5E79-C6DD-46E6-BE88-AA8DDD8F2728}">
      <dsp:nvSpPr>
        <dsp:cNvPr id="0" name=""/>
        <dsp:cNvSpPr/>
      </dsp:nvSpPr>
      <dsp:spPr>
        <a:xfrm>
          <a:off x="2422467" y="552996"/>
          <a:ext cx="2009024" cy="710995"/>
        </a:xfrm>
        <a:prstGeom prst="rect">
          <a:avLst/>
        </a:prstGeom>
        <a:solidFill>
          <a:schemeClr val="accent2">
            <a:tint val="40000"/>
            <a:alpha val="90000"/>
            <a:hueOff val="-242636"/>
            <a:satOff val="-21527"/>
            <a:lumOff val="-220"/>
            <a:alphaOff val="0"/>
          </a:schemeClr>
        </a:solidFill>
        <a:ln w="12700" cap="flat" cmpd="sng" algn="ctr">
          <a:solidFill>
            <a:schemeClr val="accent2">
              <a:tint val="40000"/>
              <a:alpha val="90000"/>
              <a:hueOff val="-242636"/>
              <a:satOff val="-21527"/>
              <a:lumOff val="-2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Naïve Bayes classifier (Reyes et al)</a:t>
          </a:r>
        </a:p>
      </dsp:txBody>
      <dsp:txXfrm>
        <a:off x="2422467" y="552996"/>
        <a:ext cx="2009024" cy="710995"/>
      </dsp:txXfrm>
    </dsp:sp>
    <dsp:sp modelId="{218B30E0-3F2C-43FD-8845-6B4058B23E27}">
      <dsp:nvSpPr>
        <dsp:cNvPr id="0" name=""/>
        <dsp:cNvSpPr/>
      </dsp:nvSpPr>
      <dsp:spPr>
        <a:xfrm>
          <a:off x="3426979" y="1263992"/>
          <a:ext cx="0" cy="693157"/>
        </a:xfrm>
        <a:prstGeom prst="line">
          <a:avLst/>
        </a:prstGeom>
        <a:solidFill>
          <a:schemeClr val="accent2">
            <a:hueOff val="-415818"/>
            <a:satOff val="-23979"/>
            <a:lumOff val="2465"/>
            <a:alphaOff val="0"/>
          </a:schemeClr>
        </a:solidFill>
        <a:ln w="6350" cap="flat" cmpd="sng" algn="ctr">
          <a:solidFill>
            <a:schemeClr val="accent2">
              <a:hueOff val="-415818"/>
              <a:satOff val="-23979"/>
              <a:lumOff val="2465"/>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5C24A61-1F9C-4C1B-A6DB-5802817D3477}">
      <dsp:nvSpPr>
        <dsp:cNvPr id="0" name=""/>
        <dsp:cNvSpPr/>
      </dsp:nvSpPr>
      <dsp:spPr>
        <a:xfrm>
          <a:off x="3655277" y="1427088"/>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2014</a:t>
          </a:r>
        </a:p>
      </dsp:txBody>
      <dsp:txXfrm>
        <a:off x="3655277" y="1427088"/>
        <a:ext cx="1826385" cy="460745"/>
      </dsp:txXfrm>
    </dsp:sp>
    <dsp:sp modelId="{359DE866-0AB2-40A0-85FC-CC83A1413C11}">
      <dsp:nvSpPr>
        <dsp:cNvPr id="0" name=""/>
        <dsp:cNvSpPr/>
      </dsp:nvSpPr>
      <dsp:spPr>
        <a:xfrm>
          <a:off x="3563958" y="2813402"/>
          <a:ext cx="2009024" cy="924294"/>
        </a:xfrm>
        <a:prstGeom prst="rect">
          <a:avLst/>
        </a:prstGeom>
        <a:solidFill>
          <a:schemeClr val="accent2">
            <a:tint val="40000"/>
            <a:alpha val="90000"/>
            <a:hueOff val="-363954"/>
            <a:satOff val="-32291"/>
            <a:lumOff val="-330"/>
            <a:alphaOff val="0"/>
          </a:schemeClr>
        </a:solidFill>
        <a:ln w="12700" cap="flat" cmpd="sng" algn="ctr">
          <a:solidFill>
            <a:schemeClr val="accent2">
              <a:tint val="40000"/>
              <a:alpha val="90000"/>
              <a:hueOff val="-363954"/>
              <a:satOff val="-32291"/>
              <a:lumOff val="-3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Random Forest classifier (Barbieri et al)</a:t>
          </a:r>
        </a:p>
      </dsp:txBody>
      <dsp:txXfrm>
        <a:off x="3563958" y="2813402"/>
        <a:ext cx="2009024" cy="924294"/>
      </dsp:txXfrm>
    </dsp:sp>
    <dsp:sp modelId="{0724916A-3522-435D-8D92-1C1B0B579671}">
      <dsp:nvSpPr>
        <dsp:cNvPr id="0" name=""/>
        <dsp:cNvSpPr/>
      </dsp:nvSpPr>
      <dsp:spPr>
        <a:xfrm>
          <a:off x="4568470" y="2120245"/>
          <a:ext cx="0" cy="693157"/>
        </a:xfrm>
        <a:prstGeom prst="line">
          <a:avLst/>
        </a:prstGeom>
        <a:solidFill>
          <a:schemeClr val="accent2">
            <a:hueOff val="-623727"/>
            <a:satOff val="-35969"/>
            <a:lumOff val="3698"/>
            <a:alphaOff val="0"/>
          </a:schemeClr>
        </a:solidFill>
        <a:ln w="6350" cap="flat" cmpd="sng" algn="ctr">
          <a:solidFill>
            <a:schemeClr val="accent2">
              <a:hueOff val="-623727"/>
              <a:satOff val="-35969"/>
              <a:lumOff val="3698"/>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D274283F-A841-4520-9742-7AADACFC1DA4}">
      <dsp:nvSpPr>
        <dsp:cNvPr id="0" name=""/>
        <dsp:cNvSpPr/>
      </dsp:nvSpPr>
      <dsp:spPr>
        <a:xfrm>
          <a:off x="3376012"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2D334C25-D20B-437B-A9BC-DDFD30505B85}">
      <dsp:nvSpPr>
        <dsp:cNvPr id="0" name=""/>
        <dsp:cNvSpPr/>
      </dsp:nvSpPr>
      <dsp:spPr>
        <a:xfrm>
          <a:off x="4517503"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00E8609E-0F63-42B5-AD3D-B9D679369630}">
      <dsp:nvSpPr>
        <dsp:cNvPr id="0" name=""/>
        <dsp:cNvSpPr/>
      </dsp:nvSpPr>
      <dsp:spPr>
        <a:xfrm>
          <a:off x="4796768" y="2189561"/>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2015</a:t>
          </a:r>
        </a:p>
      </dsp:txBody>
      <dsp:txXfrm>
        <a:off x="4796768" y="2189561"/>
        <a:ext cx="1826385" cy="460745"/>
      </dsp:txXfrm>
    </dsp:sp>
    <dsp:sp modelId="{C8AFE85F-FA67-462A-9CF2-1234C6D48025}">
      <dsp:nvSpPr>
        <dsp:cNvPr id="0" name=""/>
        <dsp:cNvSpPr/>
      </dsp:nvSpPr>
      <dsp:spPr>
        <a:xfrm>
          <a:off x="4705449" y="552996"/>
          <a:ext cx="2009024" cy="710995"/>
        </a:xfrm>
        <a:prstGeom prst="rect">
          <a:avLst/>
        </a:prstGeom>
        <a:solidFill>
          <a:schemeClr val="accent1">
            <a:lumMod val="20000"/>
            <a:lumOff val="8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Recurrent Neural Network (Zhang et al)</a:t>
          </a:r>
        </a:p>
      </dsp:txBody>
      <dsp:txXfrm>
        <a:off x="4705449" y="552996"/>
        <a:ext cx="2009024" cy="710995"/>
      </dsp:txXfrm>
    </dsp:sp>
    <dsp:sp modelId="{0530A19B-BC6F-4117-BEEA-6E4DB6FF9E6F}">
      <dsp:nvSpPr>
        <dsp:cNvPr id="0" name=""/>
        <dsp:cNvSpPr/>
      </dsp:nvSpPr>
      <dsp:spPr>
        <a:xfrm>
          <a:off x="5709961" y="1263992"/>
          <a:ext cx="0" cy="693157"/>
        </a:xfrm>
        <a:prstGeom prst="line">
          <a:avLst/>
        </a:prstGeom>
        <a:solidFill>
          <a:schemeClr val="accent2">
            <a:hueOff val="-831636"/>
            <a:satOff val="-47959"/>
            <a:lumOff val="4930"/>
            <a:alphaOff val="0"/>
          </a:schemeClr>
        </a:solidFill>
        <a:ln w="6350" cap="flat" cmpd="sng" algn="ctr">
          <a:solidFill>
            <a:schemeClr val="accent2">
              <a:hueOff val="-831636"/>
              <a:satOff val="-47959"/>
              <a:lumOff val="493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0D40325F-047C-4F0B-819C-1B0F8C75CE4F}">
      <dsp:nvSpPr>
        <dsp:cNvPr id="0" name=""/>
        <dsp:cNvSpPr/>
      </dsp:nvSpPr>
      <dsp:spPr>
        <a:xfrm>
          <a:off x="5938259" y="1427088"/>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2016</a:t>
          </a:r>
        </a:p>
      </dsp:txBody>
      <dsp:txXfrm>
        <a:off x="5938259" y="1427088"/>
        <a:ext cx="1826385" cy="460745"/>
      </dsp:txXfrm>
    </dsp:sp>
    <dsp:sp modelId="{CE6C6A04-87F3-4CBC-ABBD-CBAB9FEE42F3}">
      <dsp:nvSpPr>
        <dsp:cNvPr id="0" name=""/>
        <dsp:cNvSpPr/>
      </dsp:nvSpPr>
      <dsp:spPr>
        <a:xfrm>
          <a:off x="5846940" y="2813402"/>
          <a:ext cx="2009024" cy="710995"/>
        </a:xfrm>
        <a:prstGeom prst="rect">
          <a:avLst/>
        </a:prstGeom>
        <a:solidFill>
          <a:schemeClr val="accent1">
            <a:lumMod val="40000"/>
            <a:lumOff val="6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Hierarchical Attention Network (Yang et al)</a:t>
          </a:r>
        </a:p>
      </dsp:txBody>
      <dsp:txXfrm>
        <a:off x="5846940" y="2813402"/>
        <a:ext cx="2009024" cy="710995"/>
      </dsp:txXfrm>
    </dsp:sp>
    <dsp:sp modelId="{127B0233-8646-4BC8-AFF7-D244BD0FD312}">
      <dsp:nvSpPr>
        <dsp:cNvPr id="0" name=""/>
        <dsp:cNvSpPr/>
      </dsp:nvSpPr>
      <dsp:spPr>
        <a:xfrm>
          <a:off x="6851452" y="2120245"/>
          <a:ext cx="0" cy="693157"/>
        </a:xfrm>
        <a:prstGeom prst="line">
          <a:avLst/>
        </a:prstGeom>
        <a:solidFill>
          <a:schemeClr val="accent2">
            <a:hueOff val="-1039545"/>
            <a:satOff val="-59949"/>
            <a:lumOff val="6163"/>
            <a:alphaOff val="0"/>
          </a:schemeClr>
        </a:solidFill>
        <a:ln w="6350" cap="flat" cmpd="sng" algn="ctr">
          <a:solidFill>
            <a:schemeClr val="accent2">
              <a:hueOff val="-1039545"/>
              <a:satOff val="-59949"/>
              <a:lumOff val="6163"/>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55B0F39D-0E46-4ED6-93B1-C4D95B57488E}">
      <dsp:nvSpPr>
        <dsp:cNvPr id="0" name=""/>
        <dsp:cNvSpPr/>
      </dsp:nvSpPr>
      <dsp:spPr>
        <a:xfrm>
          <a:off x="5658994"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A18F7C34-C125-4829-B9D5-0B43EB545FA7}">
      <dsp:nvSpPr>
        <dsp:cNvPr id="0" name=""/>
        <dsp:cNvSpPr/>
      </dsp:nvSpPr>
      <dsp:spPr>
        <a:xfrm>
          <a:off x="6800485"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255BD491-741D-4AFA-907D-DF1D3ED78FFF}">
      <dsp:nvSpPr>
        <dsp:cNvPr id="0" name=""/>
        <dsp:cNvSpPr/>
      </dsp:nvSpPr>
      <dsp:spPr>
        <a:xfrm>
          <a:off x="7079750" y="2189561"/>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2017</a:t>
          </a:r>
        </a:p>
      </dsp:txBody>
      <dsp:txXfrm>
        <a:off x="7079750" y="2189561"/>
        <a:ext cx="1826385" cy="460745"/>
      </dsp:txXfrm>
    </dsp:sp>
    <dsp:sp modelId="{1B7E9E79-C694-42AC-80A6-5FB1B293A1F7}">
      <dsp:nvSpPr>
        <dsp:cNvPr id="0" name=""/>
        <dsp:cNvSpPr/>
      </dsp:nvSpPr>
      <dsp:spPr>
        <a:xfrm>
          <a:off x="6988431" y="552996"/>
          <a:ext cx="2009024" cy="710995"/>
        </a:xfrm>
        <a:prstGeom prst="rect">
          <a:avLst/>
        </a:prstGeom>
        <a:solidFill>
          <a:schemeClr val="accent5">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Convolutional Neural Network (</a:t>
          </a:r>
          <a:r>
            <a:rPr lang="en-US" sz="1500" kern="1200" dirty="0" err="1"/>
            <a:t>Poria</a:t>
          </a:r>
          <a:r>
            <a:rPr lang="en-US" sz="1500" kern="1200" dirty="0"/>
            <a:t> et al)</a:t>
          </a:r>
        </a:p>
      </dsp:txBody>
      <dsp:txXfrm>
        <a:off x="6988431" y="552996"/>
        <a:ext cx="2009024" cy="710995"/>
      </dsp:txXfrm>
    </dsp:sp>
    <dsp:sp modelId="{7F658A59-B236-4C61-8A34-80671A784A72}">
      <dsp:nvSpPr>
        <dsp:cNvPr id="0" name=""/>
        <dsp:cNvSpPr/>
      </dsp:nvSpPr>
      <dsp:spPr>
        <a:xfrm>
          <a:off x="7992943" y="1263992"/>
          <a:ext cx="0" cy="693157"/>
        </a:xfrm>
        <a:prstGeom prst="line">
          <a:avLst/>
        </a:prstGeom>
        <a:solidFill>
          <a:schemeClr val="accent2">
            <a:hueOff val="-1247454"/>
            <a:satOff val="-71938"/>
            <a:lumOff val="7395"/>
            <a:alphaOff val="0"/>
          </a:schemeClr>
        </a:solidFill>
        <a:ln w="6350" cap="flat" cmpd="sng" algn="ctr">
          <a:solidFill>
            <a:schemeClr val="accent2">
              <a:hueOff val="-1247454"/>
              <a:satOff val="-71938"/>
              <a:lumOff val="7395"/>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E65193C-5FC7-42D4-8417-B45DF414A6A4}">
      <dsp:nvSpPr>
        <dsp:cNvPr id="0" name=""/>
        <dsp:cNvSpPr/>
      </dsp:nvSpPr>
      <dsp:spPr>
        <a:xfrm>
          <a:off x="8221241" y="1427088"/>
          <a:ext cx="1826385" cy="460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2018</a:t>
          </a:r>
        </a:p>
      </dsp:txBody>
      <dsp:txXfrm>
        <a:off x="8221241" y="1427088"/>
        <a:ext cx="1826385" cy="460745"/>
      </dsp:txXfrm>
    </dsp:sp>
    <dsp:sp modelId="{B02E3CAE-40A4-41E7-A973-C957F2448B48}">
      <dsp:nvSpPr>
        <dsp:cNvPr id="0" name=""/>
        <dsp:cNvSpPr/>
      </dsp:nvSpPr>
      <dsp:spPr>
        <a:xfrm>
          <a:off x="8129922" y="2813402"/>
          <a:ext cx="2009024" cy="1137593"/>
        </a:xfrm>
        <a:prstGeom prst="rect">
          <a:avLst/>
        </a:prstGeom>
        <a:solidFill>
          <a:schemeClr val="accent5">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Bidirectional Long Short-Term Memory Model “DeepMoji” (Felbo et al)</a:t>
          </a:r>
        </a:p>
      </dsp:txBody>
      <dsp:txXfrm>
        <a:off x="8129922" y="2813402"/>
        <a:ext cx="2009024" cy="1137593"/>
      </dsp:txXfrm>
    </dsp:sp>
    <dsp:sp modelId="{9577AB24-E8DB-446B-8C1B-AA02A6675E7E}">
      <dsp:nvSpPr>
        <dsp:cNvPr id="0" name=""/>
        <dsp:cNvSpPr/>
      </dsp:nvSpPr>
      <dsp:spPr>
        <a:xfrm>
          <a:off x="9134434" y="2120245"/>
          <a:ext cx="0" cy="693157"/>
        </a:xfrm>
        <a:prstGeom prst="line">
          <a:avLst/>
        </a:prstGeom>
        <a:solidFill>
          <a:schemeClr val="accent2">
            <a:hueOff val="-1455363"/>
            <a:satOff val="-83928"/>
            <a:lumOff val="8628"/>
            <a:alphaOff val="0"/>
          </a:schemeClr>
        </a:solidFill>
        <a:ln w="6350" cap="flat" cmpd="sng" algn="ctr">
          <a:solidFill>
            <a:schemeClr val="accent2">
              <a:hueOff val="-1455363"/>
              <a:satOff val="-83928"/>
              <a:lumOff val="8628"/>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B0959A8-9037-44F3-90E6-03AC63BF71C9}">
      <dsp:nvSpPr>
        <dsp:cNvPr id="0" name=""/>
        <dsp:cNvSpPr/>
      </dsp:nvSpPr>
      <dsp:spPr>
        <a:xfrm>
          <a:off x="7941976"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B3802C42-035F-4381-8F5F-324CE3AD50BE}">
      <dsp:nvSpPr>
        <dsp:cNvPr id="0" name=""/>
        <dsp:cNvSpPr/>
      </dsp:nvSpPr>
      <dsp:spPr>
        <a:xfrm>
          <a:off x="9083467" y="1987730"/>
          <a:ext cx="101934" cy="101934"/>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F17581-0313-42C8-9C73-D520521703BD}"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A444F-D540-4795-AF4D-743478486BEA}" type="slidenum">
              <a:rPr lang="en-US" smtClean="0"/>
              <a:t>‹#›</a:t>
            </a:fld>
            <a:endParaRPr lang="en-US"/>
          </a:p>
        </p:txBody>
      </p:sp>
    </p:spTree>
    <p:extLst>
      <p:ext uri="{BB962C8B-B14F-4D97-AF65-F5344CB8AC3E}">
        <p14:creationId xmlns:p14="http://schemas.microsoft.com/office/powerpoint/2010/main" val="3650942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p>
          <a:p>
            <a:pPr marL="171450" indent="-171450">
              <a:buFontTx/>
              <a:buChar char="-"/>
            </a:pPr>
            <a:r>
              <a:rPr lang="en-GB" dirty="0"/>
              <a:t>Introduce myself</a:t>
            </a:r>
          </a:p>
          <a:p>
            <a:pPr marL="171450" indent="-171450">
              <a:buFontTx/>
              <a:buChar char="-"/>
            </a:pPr>
            <a:r>
              <a:rPr lang="en-GB" dirty="0"/>
              <a:t>Level 3 Computer Science student and my project is on machine learning and deep learning approaches to detecting sarcasm in online text</a:t>
            </a:r>
          </a:p>
          <a:p>
            <a:pPr marL="171450" indent="-171450">
              <a:buFontTx/>
              <a:buChar char="-"/>
            </a:pPr>
            <a:r>
              <a:rPr lang="en-GB" dirty="0"/>
              <a:t>Solving a classification problem of determining whether a snippet of text is sarcastic or non-sarcastic</a:t>
            </a:r>
          </a:p>
          <a:p>
            <a:pPr marL="0" indent="0">
              <a:buFontTx/>
              <a:buNone/>
            </a:pPr>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1</a:t>
            </a:fld>
            <a:endParaRPr lang="en-US"/>
          </a:p>
        </p:txBody>
      </p:sp>
    </p:spTree>
    <p:extLst>
      <p:ext uri="{BB962C8B-B14F-4D97-AF65-F5344CB8AC3E}">
        <p14:creationId xmlns:p14="http://schemas.microsoft.com/office/powerpoint/2010/main" val="1535573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Once the data has been sufficiently cleaned, we begin extracting features</a:t>
            </a:r>
          </a:p>
          <a:p>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10</a:t>
            </a:fld>
            <a:endParaRPr lang="en-US"/>
          </a:p>
        </p:txBody>
      </p:sp>
    </p:spTree>
    <p:extLst>
      <p:ext uri="{BB962C8B-B14F-4D97-AF65-F5344CB8AC3E}">
        <p14:creationId xmlns:p14="http://schemas.microsoft.com/office/powerpoint/2010/main" val="338433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Once the data has been sufficiently cleaned, we begin extracting features</a:t>
            </a:r>
          </a:p>
          <a:p>
            <a:r>
              <a:rPr lang="en-GB" dirty="0"/>
              <a:t>Key thing to note is that in Natural language processing, we need to convert textual </a:t>
            </a:r>
            <a:r>
              <a:rPr lang="en-GB" dirty="0" err="1"/>
              <a:t>represetnations</a:t>
            </a:r>
            <a:r>
              <a:rPr lang="en-GB" dirty="0"/>
              <a:t> of data into numerical representations</a:t>
            </a:r>
          </a:p>
        </p:txBody>
      </p:sp>
      <p:sp>
        <p:nvSpPr>
          <p:cNvPr id="4" name="Slide Number Placeholder 3"/>
          <p:cNvSpPr>
            <a:spLocks noGrp="1"/>
          </p:cNvSpPr>
          <p:nvPr>
            <p:ph type="sldNum" sz="quarter" idx="5"/>
          </p:nvPr>
        </p:nvSpPr>
        <p:spPr/>
        <p:txBody>
          <a:bodyPr/>
          <a:lstStyle/>
          <a:p>
            <a:fld id="{4DD13470-59C7-4FF9-AB6B-85612E8D96ED}" type="slidenum">
              <a:rPr lang="en-US" smtClean="0"/>
              <a:t>11</a:t>
            </a:fld>
            <a:endParaRPr lang="en-US"/>
          </a:p>
        </p:txBody>
      </p:sp>
    </p:spTree>
    <p:extLst>
      <p:ext uri="{BB962C8B-B14F-4D97-AF65-F5344CB8AC3E}">
        <p14:creationId xmlns:p14="http://schemas.microsoft.com/office/powerpoint/2010/main" val="3187480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Once the data has been sufficiently cleaned, we begin extracting features</a:t>
            </a:r>
          </a:p>
          <a:p>
            <a:pPr marL="171450" indent="-171450">
              <a:buFontTx/>
              <a:buChar char="-"/>
            </a:pPr>
            <a:r>
              <a:rPr lang="en-GB" dirty="0"/>
              <a:t>We need to model text as numerical vectors in a process known as vectorization</a:t>
            </a:r>
          </a:p>
          <a:p>
            <a:pPr marL="171450" indent="-171450">
              <a:buFontTx/>
              <a:buChar char="-"/>
            </a:pPr>
            <a:endParaRPr lang="en-GB" dirty="0"/>
          </a:p>
          <a:p>
            <a:pPr marL="171450" indent="-171450">
              <a:buFontTx/>
              <a:buChar char="-"/>
            </a:pPr>
            <a:r>
              <a:rPr lang="en-GB" dirty="0"/>
              <a:t>Bag of Words model</a:t>
            </a:r>
          </a:p>
          <a:p>
            <a:pPr marL="171450" indent="-171450">
              <a:buFontTx/>
              <a:buChar char="-"/>
            </a:pPr>
            <a:r>
              <a:rPr lang="en-GB" dirty="0"/>
              <a:t>Bag of N-grams (captures a window of context around characters</a:t>
            </a:r>
          </a:p>
        </p:txBody>
      </p:sp>
      <p:sp>
        <p:nvSpPr>
          <p:cNvPr id="4" name="Slide Number Placeholder 3"/>
          <p:cNvSpPr>
            <a:spLocks noGrp="1"/>
          </p:cNvSpPr>
          <p:nvPr>
            <p:ph type="sldNum" sz="quarter" idx="5"/>
          </p:nvPr>
        </p:nvSpPr>
        <p:spPr/>
        <p:txBody>
          <a:bodyPr/>
          <a:lstStyle/>
          <a:p>
            <a:fld id="{4DD13470-59C7-4FF9-AB6B-85612E8D96ED}" type="slidenum">
              <a:rPr lang="en-US" smtClean="0"/>
              <a:t>12</a:t>
            </a:fld>
            <a:endParaRPr lang="en-US"/>
          </a:p>
        </p:txBody>
      </p:sp>
    </p:spTree>
    <p:extLst>
      <p:ext uri="{BB962C8B-B14F-4D97-AF65-F5344CB8AC3E}">
        <p14:creationId xmlns:p14="http://schemas.microsoft.com/office/powerpoint/2010/main" val="361333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With Word2Vec, words that share a similar context tend to have colinear vectors (meaning they are clustered together in the feature space)</a:t>
            </a:r>
          </a:p>
          <a:p>
            <a:pPr marL="171450" indent="-171450">
              <a:buFontTx/>
              <a:buChar char="-"/>
            </a:pPr>
            <a:r>
              <a:rPr lang="en-GB" dirty="0"/>
              <a:t>Preserves the semantic relationships between words</a:t>
            </a:r>
          </a:p>
          <a:p>
            <a:pPr marL="171450" indent="-171450">
              <a:buFontTx/>
              <a:buChar char="-"/>
            </a:pPr>
            <a:r>
              <a:rPr lang="en-GB" dirty="0"/>
              <a:t>Compose vectors to construct analogies, and capture syntactic regularities</a:t>
            </a:r>
          </a:p>
          <a:p>
            <a:pPr marL="171450" indent="-171450">
              <a:buFontTx/>
              <a:buChar char="-"/>
            </a:pPr>
            <a:endParaRPr lang="en-GB" dirty="0"/>
          </a:p>
          <a:p>
            <a:pPr marL="171450" indent="-171450">
              <a:buFontTx/>
              <a:buChar char="-"/>
            </a:pPr>
            <a:endParaRPr lang="en-GB" dirty="0"/>
          </a:p>
          <a:p>
            <a:pPr marL="0" indent="0">
              <a:buFontTx/>
              <a:buNone/>
            </a:pPr>
            <a:r>
              <a:rPr lang="en-GB" dirty="0"/>
              <a:t>Neither of these approaches capture polysemy </a:t>
            </a:r>
            <a:r>
              <a:rPr lang="en-GB" dirty="0">
                <a:sym typeface="Wingdings" panose="05000000000000000000" pitchFamily="2" charset="2"/>
              </a:rPr>
              <a:t> the idea that one word can have two meanings</a:t>
            </a:r>
            <a:endParaRPr lang="en-GB" dirty="0"/>
          </a:p>
          <a:p>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13</a:t>
            </a:fld>
            <a:endParaRPr lang="en-US"/>
          </a:p>
        </p:txBody>
      </p:sp>
    </p:spTree>
    <p:extLst>
      <p:ext uri="{BB962C8B-B14F-4D97-AF65-F5344CB8AC3E}">
        <p14:creationId xmlns:p14="http://schemas.microsoft.com/office/powerpoint/2010/main" val="3489971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ELMo</a:t>
            </a:r>
            <a:r>
              <a:rPr lang="en-GB" dirty="0"/>
              <a:t> (Embeddings from language models)</a:t>
            </a:r>
          </a:p>
          <a:p>
            <a:r>
              <a:rPr lang="en-GB" dirty="0"/>
              <a:t>In </a:t>
            </a:r>
            <a:r>
              <a:rPr lang="en-GB" dirty="0" err="1"/>
              <a:t>ELMo</a:t>
            </a:r>
            <a:r>
              <a:rPr lang="en-GB" dirty="0"/>
              <a:t>, vectors are produced on the fly</a:t>
            </a:r>
          </a:p>
          <a:p>
            <a:r>
              <a:rPr lang="en-GB" dirty="0"/>
              <a:t>Rather than starting with a database of pre-computed vectors, we begin with a pre-trained </a:t>
            </a:r>
            <a:r>
              <a:rPr lang="en-GB" dirty="0" err="1"/>
              <a:t>ELMo</a:t>
            </a:r>
            <a:r>
              <a:rPr lang="en-GB" dirty="0"/>
              <a:t> model</a:t>
            </a:r>
          </a:p>
          <a:p>
            <a:r>
              <a:rPr lang="en-GB" dirty="0"/>
              <a:t>We run our data through the model, and vectors are produced</a:t>
            </a:r>
          </a:p>
          <a:p>
            <a:r>
              <a:rPr lang="en-GB" dirty="0"/>
              <a:t>Character-based – therefore robust representations can be constructed for out-of-vocabulary tokens</a:t>
            </a:r>
          </a:p>
          <a:p>
            <a:endParaRPr lang="en-GB" dirty="0"/>
          </a:p>
          <a:p>
            <a:endParaRPr lang="en-GB" dirty="0"/>
          </a:p>
          <a:p>
            <a:r>
              <a:rPr lang="en-GB" dirty="0"/>
              <a:t>They are slower in practice, (60 sec glove, 8 hour </a:t>
            </a:r>
            <a:r>
              <a:rPr lang="en-GB" dirty="0" err="1"/>
              <a:t>ELMo</a:t>
            </a:r>
            <a:r>
              <a:rPr lang="en-GB" dirty="0"/>
              <a:t>). This is a one-time cost if we pre-compute vectors and store them in a database (like in </a:t>
            </a:r>
            <a:r>
              <a:rPr lang="en-GB" dirty="0" err="1"/>
              <a:t>GloVe</a:t>
            </a:r>
            <a:r>
              <a:rPr lang="en-GB" dirty="0"/>
              <a:t>)</a:t>
            </a:r>
          </a:p>
        </p:txBody>
      </p:sp>
      <p:sp>
        <p:nvSpPr>
          <p:cNvPr id="4" name="Slide Number Placeholder 3"/>
          <p:cNvSpPr>
            <a:spLocks noGrp="1"/>
          </p:cNvSpPr>
          <p:nvPr>
            <p:ph type="sldNum" sz="quarter" idx="5"/>
          </p:nvPr>
        </p:nvSpPr>
        <p:spPr/>
        <p:txBody>
          <a:bodyPr/>
          <a:lstStyle/>
          <a:p>
            <a:fld id="{4DD13470-59C7-4FF9-AB6B-85612E8D96ED}" type="slidenum">
              <a:rPr lang="en-US" smtClean="0"/>
              <a:t>14</a:t>
            </a:fld>
            <a:endParaRPr lang="en-US"/>
          </a:p>
        </p:txBody>
      </p:sp>
    </p:spTree>
    <p:extLst>
      <p:ext uri="{BB962C8B-B14F-4D97-AF65-F5344CB8AC3E}">
        <p14:creationId xmlns:p14="http://schemas.microsoft.com/office/powerpoint/2010/main" val="144510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15</a:t>
            </a:fld>
            <a:endParaRPr lang="en-US"/>
          </a:p>
        </p:txBody>
      </p:sp>
    </p:spTree>
    <p:extLst>
      <p:ext uri="{BB962C8B-B14F-4D97-AF65-F5344CB8AC3E}">
        <p14:creationId xmlns:p14="http://schemas.microsoft.com/office/powerpoint/2010/main" val="399238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main categories of models:</a:t>
            </a:r>
          </a:p>
          <a:p>
            <a:pPr marL="171450" indent="-171450">
              <a:buFontTx/>
              <a:buChar char="-"/>
            </a:pPr>
            <a:r>
              <a:rPr lang="en-GB" dirty="0"/>
              <a:t>Machine learning and deep learning models</a:t>
            </a:r>
          </a:p>
          <a:p>
            <a:pPr marL="171450" indent="-171450">
              <a:buFontTx/>
              <a:buChar char="-"/>
            </a:pPr>
            <a:endParaRPr lang="en-GB" dirty="0"/>
          </a:p>
          <a:p>
            <a:pPr marL="0" indent="0">
              <a:buFontTx/>
              <a:buNone/>
            </a:pPr>
            <a:r>
              <a:rPr lang="en-GB" dirty="0"/>
              <a:t>For both types of model, we have train the model on the training set, so that can learn the underlying patterns in the data</a:t>
            </a:r>
          </a:p>
          <a:p>
            <a:pPr marL="0" indent="0">
              <a:buFontTx/>
              <a:buNone/>
            </a:pPr>
            <a:endParaRPr lang="en-GB" dirty="0"/>
          </a:p>
          <a:p>
            <a:pPr marL="171450" indent="-171450">
              <a:buFontTx/>
              <a:buChar char="-"/>
            </a:pPr>
            <a:endParaRPr lang="en-GB" dirty="0"/>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16</a:t>
            </a:fld>
            <a:endParaRPr lang="en-US"/>
          </a:p>
        </p:txBody>
      </p:sp>
    </p:spTree>
    <p:extLst>
      <p:ext uri="{BB962C8B-B14F-4D97-AF65-F5344CB8AC3E}">
        <p14:creationId xmlns:p14="http://schemas.microsoft.com/office/powerpoint/2010/main" val="892538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Finally, we can evaluate the model by running the test set through the model, and comparing the predictions to their ground truth labels</a:t>
            </a:r>
          </a:p>
          <a:p>
            <a:pPr marL="0" indent="0">
              <a:buFontTx/>
              <a:buNone/>
            </a:pPr>
            <a:endParaRPr lang="en-GB" dirty="0"/>
          </a:p>
          <a:p>
            <a:pPr marL="0" indent="0">
              <a:buFontTx/>
              <a:buNone/>
            </a:pPr>
            <a:r>
              <a:rPr lang="en-GB" dirty="0"/>
              <a:t>- These predictions are later used for evaluation</a:t>
            </a:r>
          </a:p>
          <a:p>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17</a:t>
            </a:fld>
            <a:endParaRPr lang="en-US"/>
          </a:p>
        </p:txBody>
      </p:sp>
    </p:spTree>
    <p:extLst>
      <p:ext uri="{BB962C8B-B14F-4D97-AF65-F5344CB8AC3E}">
        <p14:creationId xmlns:p14="http://schemas.microsoft.com/office/powerpoint/2010/main" val="287474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classifiers use labelled training data in order to learn patterns that are associated with each category of data</a:t>
            </a:r>
          </a:p>
          <a:p>
            <a:r>
              <a:rPr lang="en-GB" dirty="0"/>
              <a:t>This allows it to classify unseen text into categories without the need for a static linguistic rule set</a:t>
            </a:r>
          </a:p>
          <a:p>
            <a:r>
              <a:rPr lang="en-GB" dirty="0"/>
              <a:t>If the data is high-quality and plentiful, the model can begin to make accurate predictions</a:t>
            </a:r>
          </a:p>
          <a:p>
            <a:endParaRPr lang="en-GB" dirty="0"/>
          </a:p>
          <a:p>
            <a:r>
              <a:rPr lang="en-GB" dirty="0"/>
              <a:t>Combine with topic modelling (Latent Dirichlet Allocation LDA) </a:t>
            </a:r>
          </a:p>
          <a:p>
            <a:endParaRPr lang="en-GB" dirty="0"/>
          </a:p>
          <a:p>
            <a:r>
              <a:rPr lang="en-GB" dirty="0"/>
              <a:t>Sci-kit learn has an excellent library of machine learning classifiers, (support vector machines, logistic regression, naïve </a:t>
            </a:r>
            <a:r>
              <a:rPr lang="en-GB" dirty="0" err="1"/>
              <a:t>bayes</a:t>
            </a:r>
            <a:r>
              <a:rPr lang="en-GB" dirty="0"/>
              <a:t>, random tree classifier)</a:t>
            </a:r>
          </a:p>
          <a:p>
            <a:r>
              <a:rPr lang="en-GB" dirty="0"/>
              <a:t>We can tweak the parameters and see what work best for our model</a:t>
            </a:r>
          </a:p>
        </p:txBody>
      </p:sp>
      <p:sp>
        <p:nvSpPr>
          <p:cNvPr id="4" name="Slide Number Placeholder 3"/>
          <p:cNvSpPr>
            <a:spLocks noGrp="1"/>
          </p:cNvSpPr>
          <p:nvPr>
            <p:ph type="sldNum" sz="quarter" idx="5"/>
          </p:nvPr>
        </p:nvSpPr>
        <p:spPr/>
        <p:txBody>
          <a:bodyPr/>
          <a:lstStyle/>
          <a:p>
            <a:fld id="{4DD13470-59C7-4FF9-AB6B-85612E8D96ED}" type="slidenum">
              <a:rPr lang="en-US" smtClean="0"/>
              <a:t>18</a:t>
            </a:fld>
            <a:endParaRPr lang="en-US"/>
          </a:p>
        </p:txBody>
      </p:sp>
    </p:spTree>
    <p:extLst>
      <p:ext uri="{BB962C8B-B14F-4D97-AF65-F5344CB8AC3E}">
        <p14:creationId xmlns:p14="http://schemas.microsoft.com/office/powerpoint/2010/main" val="224994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Finally, one our model has been trained, it must be evaluated</a:t>
            </a:r>
          </a:p>
          <a:p>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19</a:t>
            </a:fld>
            <a:endParaRPr lang="en-US"/>
          </a:p>
        </p:txBody>
      </p:sp>
    </p:spTree>
    <p:extLst>
      <p:ext uri="{BB962C8B-B14F-4D97-AF65-F5344CB8AC3E}">
        <p14:creationId xmlns:p14="http://schemas.microsoft.com/office/powerpoint/2010/main" val="260168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did I choose this project, why is this work necessary?</a:t>
            </a:r>
          </a:p>
          <a:p>
            <a:r>
              <a:rPr lang="en-GB" dirty="0"/>
              <a:t>What has been achieved in this domain already, and what </a:t>
            </a:r>
            <a:r>
              <a:rPr lang="en-GB" i="1" dirty="0"/>
              <a:t>my</a:t>
            </a:r>
            <a:r>
              <a:rPr lang="en-GB" dirty="0"/>
              <a:t> project aims to achieve</a:t>
            </a:r>
          </a:p>
          <a:p>
            <a:r>
              <a:rPr lang="en-GB" dirty="0"/>
              <a:t>What is my approach to this problem? Discussing the model pipeline</a:t>
            </a:r>
          </a:p>
          <a:p>
            <a:r>
              <a:rPr lang="en-GB" dirty="0"/>
              <a:t>Finally, we will discuss project deliverables and what has been accomplished so far</a:t>
            </a:r>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2</a:t>
            </a:fld>
            <a:endParaRPr lang="en-US"/>
          </a:p>
        </p:txBody>
      </p:sp>
    </p:spTree>
    <p:extLst>
      <p:ext uri="{BB962C8B-B14F-4D97-AF65-F5344CB8AC3E}">
        <p14:creationId xmlns:p14="http://schemas.microsoft.com/office/powerpoint/2010/main" val="2429387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1" dirty="0"/>
              <a:t>Accuracy</a:t>
            </a:r>
          </a:p>
          <a:p>
            <a:pPr marL="0" indent="0">
              <a:buFontTx/>
              <a:buNone/>
            </a:pPr>
            <a:r>
              <a:rPr lang="en-GB" dirty="0"/>
              <a:t>Sarcasm is a minority class</a:t>
            </a:r>
          </a:p>
          <a:p>
            <a:pPr marL="0" indent="0">
              <a:buFontTx/>
              <a:buNone/>
            </a:pPr>
            <a:r>
              <a:rPr lang="en-GB" dirty="0"/>
              <a:t>If we train our model on an unbalanced dataset, where we have more negative examples than positive examples</a:t>
            </a:r>
          </a:p>
          <a:p>
            <a:pPr marL="171450" indent="-171450">
              <a:buFontTx/>
              <a:buChar char="-"/>
            </a:pPr>
            <a:r>
              <a:rPr lang="en-GB" dirty="0"/>
              <a:t>e.g. 90% non-sarcastic and 10% sarcastic, we can achieve 90% accuracy simply by labelling everything as non-sarcastic</a:t>
            </a:r>
          </a:p>
          <a:p>
            <a:pPr marL="171450" indent="-171450">
              <a:buFontTx/>
              <a:buChar char="-"/>
            </a:pPr>
            <a:r>
              <a:rPr lang="en-GB" dirty="0"/>
              <a:t>Accuracy does not take overfitting into account</a:t>
            </a:r>
          </a:p>
          <a:p>
            <a:endParaRPr lang="en-GB" dirty="0"/>
          </a:p>
          <a:p>
            <a:r>
              <a:rPr lang="en-GB" b="1" dirty="0"/>
              <a:t>Precision:</a:t>
            </a:r>
            <a:r>
              <a:rPr lang="en-GB" dirty="0"/>
              <a:t> How many items labelled sarcastic, are truly sarcastic</a:t>
            </a:r>
          </a:p>
          <a:p>
            <a:r>
              <a:rPr lang="en-GB" b="1" dirty="0"/>
              <a:t>Recall:</a:t>
            </a:r>
            <a:r>
              <a:rPr lang="en-GB" dirty="0"/>
              <a:t> How many of the sarcastic items are labelled as such</a:t>
            </a:r>
          </a:p>
        </p:txBody>
      </p:sp>
      <p:sp>
        <p:nvSpPr>
          <p:cNvPr id="4" name="Slide Number Placeholder 3"/>
          <p:cNvSpPr>
            <a:spLocks noGrp="1"/>
          </p:cNvSpPr>
          <p:nvPr>
            <p:ph type="sldNum" sz="quarter" idx="5"/>
          </p:nvPr>
        </p:nvSpPr>
        <p:spPr/>
        <p:txBody>
          <a:bodyPr/>
          <a:lstStyle/>
          <a:p>
            <a:fld id="{4DD13470-59C7-4FF9-AB6B-85612E8D96ED}" type="slidenum">
              <a:rPr lang="en-US" smtClean="0"/>
              <a:t>20</a:t>
            </a:fld>
            <a:endParaRPr lang="en-US"/>
          </a:p>
        </p:txBody>
      </p:sp>
    </p:spTree>
    <p:extLst>
      <p:ext uri="{BB962C8B-B14F-4D97-AF65-F5344CB8AC3E}">
        <p14:creationId xmlns:p14="http://schemas.microsoft.com/office/powerpoint/2010/main" val="2870882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F1 Score: Harmonic mean of precision and recall</a:t>
            </a:r>
          </a:p>
          <a:p>
            <a:pPr marL="0" indent="0">
              <a:buFontTx/>
              <a:buNone/>
            </a:pPr>
            <a:r>
              <a:rPr lang="en-GB" dirty="0"/>
              <a:t>Considers precision and recall, allowing it to account for overfitting</a:t>
            </a:r>
          </a:p>
        </p:txBody>
      </p:sp>
      <p:sp>
        <p:nvSpPr>
          <p:cNvPr id="4" name="Slide Number Placeholder 3"/>
          <p:cNvSpPr>
            <a:spLocks noGrp="1"/>
          </p:cNvSpPr>
          <p:nvPr>
            <p:ph type="sldNum" sz="quarter" idx="5"/>
          </p:nvPr>
        </p:nvSpPr>
        <p:spPr/>
        <p:txBody>
          <a:bodyPr/>
          <a:lstStyle/>
          <a:p>
            <a:fld id="{4DD13470-59C7-4FF9-AB6B-85612E8D96ED}" type="slidenum">
              <a:rPr lang="en-US" smtClean="0"/>
              <a:t>21</a:t>
            </a:fld>
            <a:endParaRPr lang="en-US"/>
          </a:p>
        </p:txBody>
      </p:sp>
    </p:spTree>
    <p:extLst>
      <p:ext uri="{BB962C8B-B14F-4D97-AF65-F5344CB8AC3E}">
        <p14:creationId xmlns:p14="http://schemas.microsoft.com/office/powerpoint/2010/main" val="2242010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Once the data has been sufficiently cleaned, we begin extracting features</a:t>
            </a:r>
          </a:p>
          <a:p>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22</a:t>
            </a:fld>
            <a:endParaRPr lang="en-US"/>
          </a:p>
        </p:txBody>
      </p:sp>
    </p:spTree>
    <p:extLst>
      <p:ext uri="{BB962C8B-B14F-4D97-AF65-F5344CB8AC3E}">
        <p14:creationId xmlns:p14="http://schemas.microsoft.com/office/powerpoint/2010/main" val="393242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1000" kern="1200" dirty="0">
                <a:solidFill>
                  <a:schemeClr val="tx1"/>
                </a:solidFill>
                <a:latin typeface="+mn-lt"/>
                <a:ea typeface="+mn-ea"/>
                <a:cs typeface="+mn-cs"/>
              </a:rPr>
              <a:t>Experimented with various combinations of data cleaning techniques</a:t>
            </a:r>
          </a:p>
          <a:p>
            <a:pPr marL="285750" indent="-285750">
              <a:buFont typeface="Arial" panose="020B0604020202020204" pitchFamily="34" charset="0"/>
              <a:buChar char="•"/>
            </a:pPr>
            <a:r>
              <a:rPr lang="en-GB" sz="1000" kern="1200" dirty="0">
                <a:solidFill>
                  <a:schemeClr val="tx1"/>
                </a:solidFill>
                <a:latin typeface="+mn-lt"/>
                <a:ea typeface="+mn-ea"/>
                <a:cs typeface="+mn-cs"/>
              </a:rPr>
              <a:t>Found that data cleaning is more effective when paired with non-contextualised word vectors</a:t>
            </a:r>
          </a:p>
          <a:p>
            <a:pPr marL="285750" indent="-285750">
              <a:buFont typeface="Arial" panose="020B0604020202020204" pitchFamily="34" charset="0"/>
              <a:buChar char="•"/>
            </a:pPr>
            <a:r>
              <a:rPr lang="en-GB" sz="1000" kern="1200" dirty="0">
                <a:solidFill>
                  <a:schemeClr val="tx1"/>
                </a:solidFill>
                <a:latin typeface="+mn-lt"/>
                <a:ea typeface="+mn-ea"/>
                <a:cs typeface="+mn-cs"/>
              </a:rPr>
              <a:t>Less cleaning </a:t>
            </a:r>
            <a:r>
              <a:rPr lang="en-GB" sz="1000" kern="1200" dirty="0">
                <a:solidFill>
                  <a:schemeClr val="tx1"/>
                </a:solidFill>
                <a:latin typeface="+mn-lt"/>
                <a:ea typeface="+mn-ea"/>
                <a:cs typeface="+mn-cs"/>
                <a:sym typeface="Wingdings" panose="05000000000000000000" pitchFamily="2" charset="2"/>
              </a:rPr>
              <a:t> Contextualized word vectors</a:t>
            </a:r>
            <a:endParaRPr lang="en-GB" sz="1000" kern="1200" dirty="0">
              <a:solidFill>
                <a:schemeClr val="tx1"/>
              </a:solidFill>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23</a:t>
            </a:fld>
            <a:endParaRPr lang="en-US"/>
          </a:p>
        </p:txBody>
      </p:sp>
    </p:spTree>
    <p:extLst>
      <p:ext uri="{BB962C8B-B14F-4D97-AF65-F5344CB8AC3E}">
        <p14:creationId xmlns:p14="http://schemas.microsoft.com/office/powerpoint/2010/main" val="3067739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24</a:t>
            </a:fld>
            <a:endParaRPr lang="en-US"/>
          </a:p>
        </p:txBody>
      </p:sp>
    </p:spTree>
    <p:extLst>
      <p:ext uri="{BB962C8B-B14F-4D97-AF65-F5344CB8AC3E}">
        <p14:creationId xmlns:p14="http://schemas.microsoft.com/office/powerpoint/2010/main" val="617422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success of the project will be judged on the completion of these deliverables, as well as the </a:t>
            </a:r>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25</a:t>
            </a:fld>
            <a:endParaRPr lang="en-US"/>
          </a:p>
        </p:txBody>
      </p:sp>
    </p:spTree>
    <p:extLst>
      <p:ext uri="{BB962C8B-B14F-4D97-AF65-F5344CB8AC3E}">
        <p14:creationId xmlns:p14="http://schemas.microsoft.com/office/powerpoint/2010/main" val="3748588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26</a:t>
            </a:fld>
            <a:endParaRPr lang="en-US"/>
          </a:p>
        </p:txBody>
      </p:sp>
    </p:spTree>
    <p:extLst>
      <p:ext uri="{BB962C8B-B14F-4D97-AF65-F5344CB8AC3E}">
        <p14:creationId xmlns:p14="http://schemas.microsoft.com/office/powerpoint/2010/main" val="3441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1" dirty="0"/>
              <a:t>Sentiment Analysis is big business</a:t>
            </a:r>
          </a:p>
          <a:p>
            <a:pPr marL="228600" indent="-228600">
              <a:buAutoNum type="arabicPeriod"/>
            </a:pPr>
            <a:r>
              <a:rPr lang="en-GB" dirty="0"/>
              <a:t>To better explain why this work is necessary, I will first talk about Sentiment analysis</a:t>
            </a:r>
          </a:p>
          <a:p>
            <a:pPr marL="228600" indent="-228600">
              <a:buAutoNum type="arabicPeriod"/>
            </a:pPr>
            <a:r>
              <a:rPr lang="en-GB" dirty="0"/>
              <a:t>Sentiment analysis is a task within natural language processing, where snippets of text are assigned a sentiment polarity score, or simply a label of negative, neutral, or positive.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Graph shows that interest in sentiment analysis has been growing steadily since 2004, and its popularity is usually attributed to its applications in opinion mining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This is where companies used automated tools to scrape social media platforms for posts that refer to their products, then score them to determine whether the author likes or dislikes their product</a:t>
            </a:r>
          </a:p>
          <a:p>
            <a:endParaRPr lang="en-US" dirty="0"/>
          </a:p>
          <a:p>
            <a:pPr marL="171450" indent="-171450">
              <a:buFontTx/>
              <a:buChar char="-"/>
            </a:pPr>
            <a:endParaRPr lang="en-GB" dirty="0"/>
          </a:p>
          <a:p>
            <a:r>
              <a:rPr lang="en-GB" dirty="0"/>
              <a:t>- We have long seen companies sending out surveys and asking for feedback, spending money to gauge public opinion on their products and services</a:t>
            </a:r>
          </a:p>
          <a:p>
            <a:pPr marL="171450" indent="-171450">
              <a:buFontTx/>
              <a:buChar char="-"/>
            </a:pPr>
            <a:r>
              <a:rPr lang="en-GB" dirty="0"/>
              <a:t>However, on social media, we often publish our opinions online for the world to see, presenting a unique opportunity for organisations to harness this information on a much larger scale, and for a lot less money</a:t>
            </a:r>
          </a:p>
          <a:p>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3</a:t>
            </a:fld>
            <a:endParaRPr lang="en-US"/>
          </a:p>
        </p:txBody>
      </p:sp>
    </p:spTree>
    <p:extLst>
      <p:ext uri="{BB962C8B-B14F-4D97-AF65-F5344CB8AC3E}">
        <p14:creationId xmlns:p14="http://schemas.microsoft.com/office/powerpoint/2010/main" val="214747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The issue here, is that sentiment analysers wrongly classify sarcastic statements, because they often contain words with opposite sentiment</a:t>
            </a:r>
          </a:p>
          <a:p>
            <a:pPr marL="0" indent="0">
              <a:buFontTx/>
              <a:buNone/>
            </a:pPr>
            <a:endParaRPr lang="en-GB" dirty="0"/>
          </a:p>
          <a:p>
            <a:pPr marL="0" indent="0">
              <a:buFontTx/>
              <a:buNone/>
            </a:pPr>
            <a:r>
              <a:rPr lang="en-GB" dirty="0"/>
              <a:t>- If we take a look at some real examples of sarcastic tweets</a:t>
            </a:r>
          </a:p>
          <a:p>
            <a:pPr marL="0" indent="0">
              <a:buFontTx/>
              <a:buNone/>
            </a:pPr>
            <a:r>
              <a:rPr lang="en-GB" dirty="0"/>
              <a:t>- They often contain words of opposite sentiment polarity</a:t>
            </a:r>
          </a:p>
          <a:p>
            <a:r>
              <a:rPr lang="en-GB" dirty="0"/>
              <a:t>- We observe that people are more inclined to be sarcastic about subjects such as weather and work.</a:t>
            </a:r>
            <a:endParaRPr lang="en-US" dirty="0"/>
          </a:p>
          <a:p>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4</a:t>
            </a:fld>
            <a:endParaRPr lang="en-US"/>
          </a:p>
        </p:txBody>
      </p:sp>
    </p:spTree>
    <p:extLst>
      <p:ext uri="{BB962C8B-B14F-4D97-AF65-F5344CB8AC3E}">
        <p14:creationId xmlns:p14="http://schemas.microsoft.com/office/powerpoint/2010/main" val="348790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 If we take a look at some real examples of sarcastic tweets</a:t>
            </a:r>
          </a:p>
          <a:p>
            <a:pPr marL="0" indent="0">
              <a:buFontTx/>
              <a:buNone/>
            </a:pPr>
            <a:r>
              <a:rPr lang="en-GB" dirty="0"/>
              <a:t>- They often contain words of opposite sentiment polarity</a:t>
            </a:r>
          </a:p>
          <a:p>
            <a:pPr marL="171450" indent="-171450">
              <a:buFontTx/>
              <a:buChar char="-"/>
            </a:pPr>
            <a:r>
              <a:rPr lang="en-GB" dirty="0"/>
              <a:t>We observe that people are more inclined to be sarcastic about subjects such as weather and work.</a:t>
            </a:r>
          </a:p>
          <a:p>
            <a:pPr marL="171450" indent="-171450">
              <a:buFontTx/>
              <a:buChar char="-"/>
            </a:pPr>
            <a:endParaRPr lang="en-GB" dirty="0"/>
          </a:p>
          <a:p>
            <a:pPr marL="0" indent="0">
              <a:buFontTx/>
              <a:buNone/>
            </a:pPr>
            <a:r>
              <a:rPr lang="en-GB" b="1" dirty="0"/>
              <a:t>Sarcasm detection is difficult for humans</a:t>
            </a:r>
          </a:p>
          <a:p>
            <a:pPr marL="228600" indent="-228600">
              <a:buFontTx/>
              <a:buAutoNum type="arabicPeriod"/>
            </a:pPr>
            <a:r>
              <a:rPr lang="en-GB" b="0" dirty="0"/>
              <a:t>Human agreement rates are low – 72% in a 2011 study by Gonzalez-Ibanez</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5</a:t>
            </a:fld>
            <a:endParaRPr lang="en-US"/>
          </a:p>
        </p:txBody>
      </p:sp>
    </p:spTree>
    <p:extLst>
      <p:ext uri="{BB962C8B-B14F-4D97-AF65-F5344CB8AC3E}">
        <p14:creationId xmlns:p14="http://schemas.microsoft.com/office/powerpoint/2010/main" val="591005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 If we take a look at some real examples of sarcastic tweets</a:t>
            </a:r>
          </a:p>
          <a:p>
            <a:pPr marL="0" indent="0">
              <a:buFontTx/>
              <a:buNone/>
            </a:pPr>
            <a:r>
              <a:rPr lang="en-GB" dirty="0"/>
              <a:t>- They often contain words of opposite sentiment polarity</a:t>
            </a:r>
          </a:p>
          <a:p>
            <a:pPr marL="171450" indent="-171450">
              <a:buFontTx/>
              <a:buChar char="-"/>
            </a:pPr>
            <a:r>
              <a:rPr lang="en-GB" dirty="0"/>
              <a:t>We observe that people are more inclined to be sarcastic about subjects such as weather and work.</a:t>
            </a:r>
          </a:p>
          <a:p>
            <a:pPr marL="171450" indent="-171450">
              <a:buFontTx/>
              <a:buChar char="-"/>
            </a:pPr>
            <a:endParaRPr lang="en-GB" dirty="0"/>
          </a:p>
          <a:p>
            <a:pPr marL="0" indent="0">
              <a:buFontTx/>
              <a:buNone/>
            </a:pPr>
            <a:r>
              <a:rPr lang="en-GB" b="1" dirty="0"/>
              <a:t>Sarcasm detection is difficult for humans</a:t>
            </a:r>
          </a:p>
          <a:p>
            <a:pPr marL="228600" indent="-228600">
              <a:buFontTx/>
              <a:buAutoNum type="arabicPeriod"/>
            </a:pPr>
            <a:r>
              <a:rPr lang="en-GB" b="0" dirty="0"/>
              <a:t>Human agreement rates are low – 72% in a 2011 study by Gonzalez-Ibanez</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8D8A444F-D540-4795-AF4D-743478486BEA}" type="slidenum">
              <a:rPr lang="en-US" smtClean="0"/>
              <a:t>6</a:t>
            </a:fld>
            <a:endParaRPr lang="en-US"/>
          </a:p>
        </p:txBody>
      </p:sp>
    </p:spTree>
    <p:extLst>
      <p:ext uri="{BB962C8B-B14F-4D97-AF65-F5344CB8AC3E}">
        <p14:creationId xmlns:p14="http://schemas.microsoft.com/office/powerpoint/2010/main" val="65117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Seeing which techniques work, trying to determine why</a:t>
            </a:r>
          </a:p>
          <a:p>
            <a:pPr marL="228600" indent="-228600">
              <a:buAutoNum type="arabicPeriod"/>
            </a:pPr>
            <a:r>
              <a:rPr lang="en-GB" dirty="0"/>
              <a:t>Include visualisation of attention weights, showing which words and phrases likely lead to the sarcastic or non-sarcastic conclusion</a:t>
            </a:r>
          </a:p>
          <a:p>
            <a:pPr marL="228600" indent="-228600">
              <a:buAutoNum type="arabicPeriod"/>
            </a:pPr>
            <a:r>
              <a:rPr lang="en-US" dirty="0"/>
              <a:t>Determine whether it is viable to apply sarcasm detection as a pre-step to sentiment analysis, reversing the polarity of sarcastic phrases</a:t>
            </a:r>
          </a:p>
        </p:txBody>
      </p:sp>
      <p:sp>
        <p:nvSpPr>
          <p:cNvPr id="4" name="Slide Number Placeholder 3"/>
          <p:cNvSpPr>
            <a:spLocks noGrp="1"/>
          </p:cNvSpPr>
          <p:nvPr>
            <p:ph type="sldNum" sz="quarter" idx="5"/>
          </p:nvPr>
        </p:nvSpPr>
        <p:spPr/>
        <p:txBody>
          <a:bodyPr/>
          <a:lstStyle/>
          <a:p>
            <a:fld id="{8D8A444F-D540-4795-AF4D-743478486BEA}" type="slidenum">
              <a:rPr lang="en-US" smtClean="0"/>
              <a:t>7</a:t>
            </a:fld>
            <a:endParaRPr lang="en-US"/>
          </a:p>
        </p:txBody>
      </p:sp>
    </p:spTree>
    <p:extLst>
      <p:ext uri="{BB962C8B-B14F-4D97-AF65-F5344CB8AC3E}">
        <p14:creationId xmlns:p14="http://schemas.microsoft.com/office/powerpoint/2010/main" val="302844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First, the data is obtained and pre-processed, removing clutter and “bad” data</a:t>
            </a:r>
          </a:p>
          <a:p>
            <a:pPr marL="0" indent="0">
              <a:buFontTx/>
              <a:buNone/>
            </a:pPr>
            <a:r>
              <a:rPr lang="en-GB" dirty="0"/>
              <a:t>- Next, the text is transformed into numerical vectors, or features, which are then used to train a classifier</a:t>
            </a:r>
          </a:p>
          <a:p>
            <a:pPr marL="171450" indent="-171450">
              <a:buFontTx/>
              <a:buChar char="-"/>
            </a:pPr>
            <a:r>
              <a:rPr lang="en-GB" dirty="0"/>
              <a:t>Finally, the performance of the model is evaluated</a:t>
            </a:r>
          </a:p>
          <a:p>
            <a:pPr marL="171450" indent="-171450">
              <a:buFontTx/>
              <a:buChar char="-"/>
            </a:pPr>
            <a:r>
              <a:rPr lang="en-GB" dirty="0"/>
              <a:t>We will now delve deeper into each of these stages</a:t>
            </a:r>
          </a:p>
          <a:p>
            <a:pPr marL="171450" indent="-171450">
              <a:buFontTx/>
              <a:buChar char="-"/>
            </a:pPr>
            <a:endParaRPr lang="en-GB" dirty="0"/>
          </a:p>
          <a:p>
            <a:endParaRPr lang="en-GB" dirty="0"/>
          </a:p>
        </p:txBody>
      </p:sp>
      <p:sp>
        <p:nvSpPr>
          <p:cNvPr id="4" name="Slide Number Placeholder 3"/>
          <p:cNvSpPr>
            <a:spLocks noGrp="1"/>
          </p:cNvSpPr>
          <p:nvPr>
            <p:ph type="sldNum" sz="quarter" idx="5"/>
          </p:nvPr>
        </p:nvSpPr>
        <p:spPr/>
        <p:txBody>
          <a:bodyPr/>
          <a:lstStyle/>
          <a:p>
            <a:fld id="{4DD13470-59C7-4FF9-AB6B-85612E8D96ED}" type="slidenum">
              <a:rPr lang="en-US" smtClean="0"/>
              <a:t>8</a:t>
            </a:fld>
            <a:endParaRPr lang="en-US"/>
          </a:p>
        </p:txBody>
      </p:sp>
    </p:spTree>
    <p:extLst>
      <p:ext uri="{BB962C8B-B14F-4D97-AF65-F5344CB8AC3E}">
        <p14:creationId xmlns:p14="http://schemas.microsoft.com/office/powerpoint/2010/main" val="323252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domain, datasets are inherently messy because the content is generated by users</a:t>
            </a:r>
          </a:p>
          <a:p>
            <a:r>
              <a:rPr lang="en-GB" dirty="0"/>
              <a:t>Data cleaning helps to reduce sparsity in the dataset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User mentions</a:t>
            </a:r>
          </a:p>
          <a:p>
            <a:pPr marL="171450" indent="-171450">
              <a:buFontTx/>
              <a:buChar char="-"/>
            </a:pPr>
            <a:r>
              <a:rPr lang="en-GB" dirty="0"/>
              <a:t>Spelling errors</a:t>
            </a:r>
          </a:p>
          <a:p>
            <a:pPr marL="171450" indent="-171450">
              <a:buFontTx/>
              <a:buChar char="-"/>
            </a:pPr>
            <a:r>
              <a:rPr lang="en-GB" dirty="0"/>
              <a:t>Hashtags</a:t>
            </a:r>
          </a:p>
          <a:p>
            <a:pPr marL="171450" indent="-171450">
              <a:buFontTx/>
              <a:buChar char="-"/>
            </a:pPr>
            <a:r>
              <a:rPr lang="en-GB" dirty="0"/>
              <a:t>URLs</a:t>
            </a:r>
          </a:p>
          <a:p>
            <a:pPr marL="171450" indent="-171450">
              <a:buFontTx/>
              <a:buChar char="-"/>
            </a:pPr>
            <a:r>
              <a:rPr lang="en-GB" dirty="0"/>
              <a:t>Punctuation</a:t>
            </a:r>
          </a:p>
          <a:p>
            <a:pPr marL="171450" indent="-171450">
              <a:buFontTx/>
              <a:buChar char="-"/>
            </a:pPr>
            <a:r>
              <a:rPr lang="en-GB" dirty="0" err="1"/>
              <a:t>Stopwords</a:t>
            </a:r>
            <a:endParaRPr lang="en-GB" dirty="0"/>
          </a:p>
          <a:p>
            <a:pPr marL="171450" indent="-171450">
              <a:buFontTx/>
              <a:buChar char="-"/>
            </a:pPr>
            <a:endParaRPr lang="en-GB" dirty="0"/>
          </a:p>
          <a:p>
            <a:pPr marL="0" indent="0">
              <a:buFontTx/>
              <a:buNone/>
            </a:pPr>
            <a:r>
              <a:rPr lang="en-GB" dirty="0"/>
              <a:t>Remove user mentions, punctuation and hashtags</a:t>
            </a:r>
          </a:p>
          <a:p>
            <a:pPr marL="0" indent="0">
              <a:buFontTx/>
              <a:buNone/>
            </a:pPr>
            <a:r>
              <a:rPr lang="en-GB" dirty="0"/>
              <a:t>Convert to lowercase</a:t>
            </a:r>
          </a:p>
          <a:p>
            <a:pPr marL="0" indent="0">
              <a:buFontTx/>
              <a:buNone/>
            </a:pPr>
            <a:r>
              <a:rPr lang="en-GB" dirty="0"/>
              <a:t>Remove repeated letters (attempt to correct spelling is never perfect)</a:t>
            </a:r>
          </a:p>
          <a:p>
            <a:pPr marL="0" indent="0">
              <a:buFontTx/>
              <a:buNone/>
            </a:pPr>
            <a:r>
              <a:rPr lang="en-GB" dirty="0"/>
              <a:t>Remove </a:t>
            </a:r>
            <a:r>
              <a:rPr lang="en-GB" dirty="0" err="1"/>
              <a:t>stopwords</a:t>
            </a:r>
            <a:r>
              <a:rPr lang="en-GB" dirty="0"/>
              <a:t> (useless words)</a:t>
            </a:r>
          </a:p>
          <a:p>
            <a:pPr marL="0" indent="0">
              <a:buFontTx/>
              <a:buNone/>
            </a:pPr>
            <a:r>
              <a:rPr lang="en-GB" dirty="0"/>
              <a:t>This makes the sentiment incongruity very apparent</a:t>
            </a:r>
          </a:p>
          <a:p>
            <a:endParaRPr lang="en-GB" dirty="0"/>
          </a:p>
          <a:p>
            <a:r>
              <a:rPr lang="en-GB" b="1" dirty="0"/>
              <a:t>Problem</a:t>
            </a:r>
            <a:r>
              <a:rPr lang="en-GB" b="0" dirty="0"/>
              <a:t>: These steps could remove useful features</a:t>
            </a:r>
            <a:endParaRPr lang="en-GB" b="1" dirty="0"/>
          </a:p>
          <a:p>
            <a:r>
              <a:rPr lang="en-GB" dirty="0"/>
              <a:t>- Sentiment can be expressed in hashtags</a:t>
            </a:r>
          </a:p>
          <a:p>
            <a:r>
              <a:rPr lang="en-GB" dirty="0"/>
              <a:t>- Context could arise from user mentions</a:t>
            </a:r>
          </a:p>
          <a:p>
            <a:pPr marL="171450" indent="-171450">
              <a:buFontTx/>
              <a:buChar char="-"/>
            </a:pPr>
            <a:r>
              <a:rPr lang="en-GB" dirty="0"/>
              <a:t>Capitalisation could be used for emphasis</a:t>
            </a:r>
          </a:p>
          <a:p>
            <a:pPr marL="171450" indent="-171450">
              <a:buFontTx/>
              <a:buChar char="-"/>
            </a:pPr>
            <a:endParaRPr lang="en-GB" dirty="0"/>
          </a:p>
          <a:p>
            <a:pPr marL="0" indent="0">
              <a:buFontTx/>
              <a:buNone/>
            </a:pPr>
            <a:r>
              <a:rPr lang="en-GB" dirty="0"/>
              <a:t>There is a </a:t>
            </a:r>
            <a:r>
              <a:rPr lang="en-GB" dirty="0" err="1"/>
              <a:t>tradeoff</a:t>
            </a:r>
            <a:r>
              <a:rPr lang="en-GB" dirty="0"/>
              <a:t> to be made between reducing sparsity and removing features</a:t>
            </a:r>
          </a:p>
          <a:p>
            <a:endParaRPr lang="en-GB" dirty="0"/>
          </a:p>
          <a:p>
            <a:r>
              <a:rPr lang="en-GB" dirty="0"/>
              <a:t>Garbage in = Garbage out</a:t>
            </a:r>
          </a:p>
          <a:p>
            <a:r>
              <a:rPr lang="en-GB" dirty="0"/>
              <a:t>We have to be careful not to remove useful features</a:t>
            </a:r>
          </a:p>
        </p:txBody>
      </p:sp>
      <p:sp>
        <p:nvSpPr>
          <p:cNvPr id="4" name="Slide Number Placeholder 3"/>
          <p:cNvSpPr>
            <a:spLocks noGrp="1"/>
          </p:cNvSpPr>
          <p:nvPr>
            <p:ph type="sldNum" sz="quarter" idx="5"/>
          </p:nvPr>
        </p:nvSpPr>
        <p:spPr/>
        <p:txBody>
          <a:bodyPr/>
          <a:lstStyle/>
          <a:p>
            <a:fld id="{4DD13470-59C7-4FF9-AB6B-85612E8D96ED}" type="slidenum">
              <a:rPr lang="en-US" smtClean="0"/>
              <a:t>9</a:t>
            </a:fld>
            <a:endParaRPr lang="en-US"/>
          </a:p>
        </p:txBody>
      </p:sp>
    </p:spTree>
    <p:extLst>
      <p:ext uri="{BB962C8B-B14F-4D97-AF65-F5344CB8AC3E}">
        <p14:creationId xmlns:p14="http://schemas.microsoft.com/office/powerpoint/2010/main" val="388973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3421C990-E65C-4731-9936-EE371F58753B}" type="datetimeFigureOut">
              <a:rPr lang="en-US" smtClean="0"/>
              <a:t>1/26/2020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E828123B-6BD7-4DC1-9D05-4F79833A8F90}"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55485980"/>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1C990-E65C-4731-9936-EE371F58753B}"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123B-6BD7-4DC1-9D05-4F79833A8F90}" type="slidenum">
              <a:rPr lang="en-US" smtClean="0"/>
              <a:t>‹#›</a:t>
            </a:fld>
            <a:endParaRPr lang="en-US"/>
          </a:p>
        </p:txBody>
      </p:sp>
    </p:spTree>
    <p:extLst>
      <p:ext uri="{BB962C8B-B14F-4D97-AF65-F5344CB8AC3E}">
        <p14:creationId xmlns:p14="http://schemas.microsoft.com/office/powerpoint/2010/main" val="268343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3421C990-E65C-4731-9936-EE371F58753B}" type="datetimeFigureOut">
              <a:rPr lang="en-US" smtClean="0"/>
              <a:t>1/26/2020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E828123B-6BD7-4DC1-9D05-4F79833A8F90}"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38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1C990-E65C-4731-9936-EE371F58753B}"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123B-6BD7-4DC1-9D05-4F79833A8F90}" type="slidenum">
              <a:rPr lang="en-US" smtClean="0"/>
              <a:t>‹#›</a:t>
            </a:fld>
            <a:endParaRPr lang="en-US"/>
          </a:p>
        </p:txBody>
      </p:sp>
    </p:spTree>
    <p:extLst>
      <p:ext uri="{BB962C8B-B14F-4D97-AF65-F5344CB8AC3E}">
        <p14:creationId xmlns:p14="http://schemas.microsoft.com/office/powerpoint/2010/main" val="86646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3421C990-E65C-4731-9936-EE371F58753B}" type="datetimeFigureOut">
              <a:rPr lang="en-US" smtClean="0"/>
              <a:t>1/26/2020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E828123B-6BD7-4DC1-9D05-4F79833A8F90}"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8447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1C990-E65C-4731-9936-EE371F58753B}"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123B-6BD7-4DC1-9D05-4F79833A8F90}" type="slidenum">
              <a:rPr lang="en-US" smtClean="0"/>
              <a:t>‹#›</a:t>
            </a:fld>
            <a:endParaRPr lang="en-US"/>
          </a:p>
        </p:txBody>
      </p:sp>
    </p:spTree>
    <p:extLst>
      <p:ext uri="{BB962C8B-B14F-4D97-AF65-F5344CB8AC3E}">
        <p14:creationId xmlns:p14="http://schemas.microsoft.com/office/powerpoint/2010/main" val="415699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1C990-E65C-4731-9936-EE371F58753B}"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8123B-6BD7-4DC1-9D05-4F79833A8F90}" type="slidenum">
              <a:rPr lang="en-US" smtClean="0"/>
              <a:t>‹#›</a:t>
            </a:fld>
            <a:endParaRPr lang="en-US"/>
          </a:p>
        </p:txBody>
      </p:sp>
    </p:spTree>
    <p:extLst>
      <p:ext uri="{BB962C8B-B14F-4D97-AF65-F5344CB8AC3E}">
        <p14:creationId xmlns:p14="http://schemas.microsoft.com/office/powerpoint/2010/main" val="381357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1C990-E65C-4731-9936-EE371F58753B}"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8123B-6BD7-4DC1-9D05-4F79833A8F90}" type="slidenum">
              <a:rPr lang="en-US" smtClean="0"/>
              <a:t>‹#›</a:t>
            </a:fld>
            <a:endParaRPr lang="en-US"/>
          </a:p>
        </p:txBody>
      </p:sp>
    </p:spTree>
    <p:extLst>
      <p:ext uri="{BB962C8B-B14F-4D97-AF65-F5344CB8AC3E}">
        <p14:creationId xmlns:p14="http://schemas.microsoft.com/office/powerpoint/2010/main" val="167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3421C990-E65C-4731-9936-EE371F58753B}"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8123B-6BD7-4DC1-9D05-4F79833A8F90}" type="slidenum">
              <a:rPr lang="en-US" smtClean="0"/>
              <a:t>‹#›</a:t>
            </a:fld>
            <a:endParaRPr lang="en-US"/>
          </a:p>
        </p:txBody>
      </p:sp>
    </p:spTree>
    <p:extLst>
      <p:ext uri="{BB962C8B-B14F-4D97-AF65-F5344CB8AC3E}">
        <p14:creationId xmlns:p14="http://schemas.microsoft.com/office/powerpoint/2010/main" val="229848024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3421C990-E65C-4731-9936-EE371F58753B}" type="datetimeFigureOut">
              <a:rPr lang="en-US" smtClean="0"/>
              <a:t>1/26/2020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E828123B-6BD7-4DC1-9D05-4F79833A8F90}" type="slidenum">
              <a:rPr lang="en-US" smtClean="0"/>
              <a:t>‹#›</a:t>
            </a:fld>
            <a:endParaRPr lang="en-US"/>
          </a:p>
        </p:txBody>
      </p:sp>
    </p:spTree>
    <p:extLst>
      <p:ext uri="{BB962C8B-B14F-4D97-AF65-F5344CB8AC3E}">
        <p14:creationId xmlns:p14="http://schemas.microsoft.com/office/powerpoint/2010/main" val="13550619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3421C990-E65C-4731-9936-EE371F58753B}" type="datetimeFigureOut">
              <a:rPr lang="en-US" smtClean="0"/>
              <a:t>1/26/2020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E828123B-6BD7-4DC1-9D05-4F79833A8F90}" type="slidenum">
              <a:rPr lang="en-US" smtClean="0"/>
              <a:t>‹#›</a:t>
            </a:fld>
            <a:endParaRPr lang="en-US"/>
          </a:p>
        </p:txBody>
      </p:sp>
    </p:spTree>
    <p:extLst>
      <p:ext uri="{BB962C8B-B14F-4D97-AF65-F5344CB8AC3E}">
        <p14:creationId xmlns:p14="http://schemas.microsoft.com/office/powerpoint/2010/main" val="313798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3421C990-E65C-4731-9936-EE371F58753B}" type="datetimeFigureOut">
              <a:rPr lang="en-US" smtClean="0"/>
              <a:t>1/26/2020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E828123B-6BD7-4DC1-9D05-4F79833A8F90}"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42618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7" r:id="rId5"/>
    <p:sldLayoutId id="2147483661" r:id="rId6"/>
    <p:sldLayoutId id="2147483662" r:id="rId7"/>
    <p:sldLayoutId id="2147483663" r:id="rId8"/>
    <p:sldLayoutId id="2147483664" r:id="rId9"/>
    <p:sldLayoutId id="2147483665" r:id="rId10"/>
    <p:sldLayoutId id="214748366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image" Target="../media/image15.sv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8.svg"/><Relationship Id="rId4" Type="http://schemas.microsoft.com/office/2007/relationships/hdphoto" Target="../media/hdphoto1.wdp"/><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21.gif"/></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sv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sv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jpe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image" Target="../media/image15.sv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6881CB0-1221-43BE-BE77-866AB4D55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24" name="Freeform 5">
              <a:extLst>
                <a:ext uri="{FF2B5EF4-FFF2-40B4-BE49-F238E27FC236}">
                  <a16:creationId xmlns:a16="http://schemas.microsoft.com/office/drawing/2014/main" id="{CBD77A15-12B8-4FAB-A167-E0D60E5C9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25" name="Freeform 9">
              <a:extLst>
                <a:ext uri="{FF2B5EF4-FFF2-40B4-BE49-F238E27FC236}">
                  <a16:creationId xmlns:a16="http://schemas.microsoft.com/office/drawing/2014/main" id="{A5D0DD1E-3DFD-459C-AF93-74007A3D12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6" name="Freeform 13">
              <a:extLst>
                <a:ext uri="{FF2B5EF4-FFF2-40B4-BE49-F238E27FC236}">
                  <a16:creationId xmlns:a16="http://schemas.microsoft.com/office/drawing/2014/main" id="{C1E32EF0-93A9-42DF-953A-1574E58C58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28"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30" name="Group 29">
            <a:extLst>
              <a:ext uri="{FF2B5EF4-FFF2-40B4-BE49-F238E27FC236}">
                <a16:creationId xmlns:a16="http://schemas.microsoft.com/office/drawing/2014/main" id="{173F2476-AF66-478D-98AC-4E572A85CC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31" name="Freeform 206">
              <a:extLst>
                <a:ext uri="{FF2B5EF4-FFF2-40B4-BE49-F238E27FC236}">
                  <a16:creationId xmlns:a16="http://schemas.microsoft.com/office/drawing/2014/main" id="{C1FF5215-F946-48D6-BA7C-5BCEBE2D1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32" name="Freeform 211">
              <a:extLst>
                <a:ext uri="{FF2B5EF4-FFF2-40B4-BE49-F238E27FC236}">
                  <a16:creationId xmlns:a16="http://schemas.microsoft.com/office/drawing/2014/main" id="{E9B1CB7D-F5B1-40C6-9E55-F1314B9B5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33" name="Straight Connector 32">
              <a:extLst>
                <a:ext uri="{FF2B5EF4-FFF2-40B4-BE49-F238E27FC236}">
                  <a16:creationId xmlns:a16="http://schemas.microsoft.com/office/drawing/2014/main" id="{BA0F5362-ECD6-4C1D-9DFE-15BF70945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36E27C40-104A-4C05-A382-21A40999A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C1D78633-7222-4BD8-9B43-C5A3FE3FB1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38" name="Freeform 5">
              <a:extLst>
                <a:ext uri="{FF2B5EF4-FFF2-40B4-BE49-F238E27FC236}">
                  <a16:creationId xmlns:a16="http://schemas.microsoft.com/office/drawing/2014/main" id="{64A62ED5-69F8-4A9A-959F-BDFA4CB006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39" name="Freeform 9">
              <a:extLst>
                <a:ext uri="{FF2B5EF4-FFF2-40B4-BE49-F238E27FC236}">
                  <a16:creationId xmlns:a16="http://schemas.microsoft.com/office/drawing/2014/main" id="{1E1E0581-3B45-45FA-909D-956C5BA8C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40" name="Freeform 13">
              <a:extLst>
                <a:ext uri="{FF2B5EF4-FFF2-40B4-BE49-F238E27FC236}">
                  <a16:creationId xmlns:a16="http://schemas.microsoft.com/office/drawing/2014/main" id="{05474103-4A93-4198-B2FA-45EC74FD52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grpSp>
        <p:nvGrpSpPr>
          <p:cNvPr id="42" name="Group 41">
            <a:extLst>
              <a:ext uri="{FF2B5EF4-FFF2-40B4-BE49-F238E27FC236}">
                <a16:creationId xmlns:a16="http://schemas.microsoft.com/office/drawing/2014/main" id="{AD746CED-0567-4DF8-AB5A-955539059A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43" name="Freeform 159">
              <a:extLst>
                <a:ext uri="{FF2B5EF4-FFF2-40B4-BE49-F238E27FC236}">
                  <a16:creationId xmlns:a16="http://schemas.microsoft.com/office/drawing/2014/main" id="{ADA5E076-A7C5-4275-A6C5-D0949C89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44" name="Freeform 164">
              <a:extLst>
                <a:ext uri="{FF2B5EF4-FFF2-40B4-BE49-F238E27FC236}">
                  <a16:creationId xmlns:a16="http://schemas.microsoft.com/office/drawing/2014/main" id="{8DA0B687-0059-4D26-A341-3533C07D8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2">
                <a:lumMod val="75000"/>
                <a:lumOff val="25000"/>
              </a:schemeClr>
            </a:solidFill>
            <a:ln w="0">
              <a:noFill/>
              <a:prstDash val="solid"/>
              <a:round/>
              <a:headEnd/>
              <a:tailEnd/>
            </a:ln>
          </p:spPr>
        </p:sp>
        <p:cxnSp>
          <p:nvCxnSpPr>
            <p:cNvPr id="45" name="Straight Connector 44">
              <a:extLst>
                <a:ext uri="{FF2B5EF4-FFF2-40B4-BE49-F238E27FC236}">
                  <a16:creationId xmlns:a16="http://schemas.microsoft.com/office/drawing/2014/main" id="{B3CFF822-5B88-4257-86DB-464E3C755F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9727D2B-506E-4FFD-ACA1-DD75A15447FC}"/>
              </a:ext>
            </a:extLst>
          </p:cNvPr>
          <p:cNvSpPr txBox="1"/>
          <p:nvPr/>
        </p:nvSpPr>
        <p:spPr>
          <a:xfrm>
            <a:off x="3165589" y="1755494"/>
            <a:ext cx="5860821" cy="1829015"/>
          </a:xfrm>
          <a:prstGeom prst="rect">
            <a:avLst/>
          </a:prstGeom>
        </p:spPr>
        <p:txBody>
          <a:bodyPr vert="horz" lIns="91440" tIns="45720" rIns="91440" bIns="45720" rtlCol="0" anchor="ctr">
            <a:normAutofit/>
          </a:bodyPr>
          <a:lstStyle/>
          <a:p>
            <a:pPr algn="ctr" defTabSz="914400">
              <a:lnSpc>
                <a:spcPct val="95000"/>
              </a:lnSpc>
              <a:spcBef>
                <a:spcPct val="0"/>
              </a:spcBef>
              <a:spcAft>
                <a:spcPts val="600"/>
              </a:spcAft>
            </a:pPr>
            <a:r>
              <a:rPr lang="en-US" sz="2800" b="1" dirty="0">
                <a:solidFill>
                  <a:schemeClr val="tx2">
                    <a:lumMod val="75000"/>
                    <a:lumOff val="25000"/>
                  </a:schemeClr>
                </a:solidFill>
                <a:latin typeface="+mj-lt"/>
                <a:ea typeface="+mj-ea"/>
                <a:cs typeface="+mj-cs"/>
              </a:rPr>
              <a:t>An Analysis of Machine Learning and Deep Learning approaches to Sarcasm Detection in Online Text</a:t>
            </a:r>
          </a:p>
        </p:txBody>
      </p:sp>
      <p:sp>
        <p:nvSpPr>
          <p:cNvPr id="2" name="Title 1" hidden="1">
            <a:extLst>
              <a:ext uri="{FF2B5EF4-FFF2-40B4-BE49-F238E27FC236}">
                <a16:creationId xmlns:a16="http://schemas.microsoft.com/office/drawing/2014/main" id="{08BF5B17-0813-468C-9581-230A5A7C9C53}"/>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414796B8-5DE1-4DF8-BE41-71125EC51809}"/>
              </a:ext>
            </a:extLst>
          </p:cNvPr>
          <p:cNvSpPr txBox="1"/>
          <p:nvPr/>
        </p:nvSpPr>
        <p:spPr>
          <a:xfrm>
            <a:off x="2799563" y="4829511"/>
            <a:ext cx="5750560" cy="400110"/>
          </a:xfrm>
          <a:prstGeom prst="rect">
            <a:avLst/>
          </a:prstGeom>
          <a:noFill/>
        </p:spPr>
        <p:txBody>
          <a:bodyPr wrap="square" rtlCol="0">
            <a:spAutoFit/>
          </a:bodyPr>
          <a:lstStyle/>
          <a:p>
            <a:pPr>
              <a:spcAft>
                <a:spcPts val="600"/>
              </a:spcAft>
            </a:pPr>
            <a:r>
              <a:rPr lang="en-GB" sz="2000" b="1" dirty="0">
                <a:latin typeface="Calisto MT" panose="02040603050505030304" pitchFamily="18" charset="0"/>
              </a:rPr>
              <a:t>Supervisor:</a:t>
            </a:r>
            <a:r>
              <a:rPr lang="en-GB" sz="2000" dirty="0">
                <a:latin typeface="Calisto MT" panose="02040603050505030304" pitchFamily="18" charset="0"/>
              </a:rPr>
              <a:t> Noura Al-</a:t>
            </a:r>
            <a:r>
              <a:rPr lang="en-GB" sz="2000" dirty="0" err="1">
                <a:latin typeface="Calisto MT" panose="02040603050505030304" pitchFamily="18" charset="0"/>
              </a:rPr>
              <a:t>Moubayed</a:t>
            </a:r>
            <a:endParaRPr lang="en-US" sz="2000" dirty="0">
              <a:latin typeface="Calisto MT" panose="02040603050505030304" pitchFamily="18" charset="0"/>
            </a:endParaRPr>
          </a:p>
        </p:txBody>
      </p:sp>
      <p:sp>
        <p:nvSpPr>
          <p:cNvPr id="18" name="TextBox 17">
            <a:extLst>
              <a:ext uri="{FF2B5EF4-FFF2-40B4-BE49-F238E27FC236}">
                <a16:creationId xmlns:a16="http://schemas.microsoft.com/office/drawing/2014/main" id="{9A4DB022-1484-4ADF-AB67-F82A63B89988}"/>
              </a:ext>
            </a:extLst>
          </p:cNvPr>
          <p:cNvSpPr txBox="1"/>
          <p:nvPr/>
        </p:nvSpPr>
        <p:spPr>
          <a:xfrm>
            <a:off x="2799563" y="4443360"/>
            <a:ext cx="5750560" cy="400110"/>
          </a:xfrm>
          <a:prstGeom prst="rect">
            <a:avLst/>
          </a:prstGeom>
          <a:noFill/>
        </p:spPr>
        <p:txBody>
          <a:bodyPr wrap="square" rtlCol="0">
            <a:spAutoFit/>
          </a:bodyPr>
          <a:lstStyle/>
          <a:p>
            <a:pPr>
              <a:spcAft>
                <a:spcPts val="600"/>
              </a:spcAft>
            </a:pPr>
            <a:r>
              <a:rPr lang="en-GB" sz="2000" b="1" dirty="0">
                <a:latin typeface="Calisto MT" panose="02040603050505030304" pitchFamily="18" charset="0"/>
              </a:rPr>
              <a:t>Student:</a:t>
            </a:r>
            <a:r>
              <a:rPr lang="en-GB" sz="2000" dirty="0">
                <a:latin typeface="Calisto MT" panose="02040603050505030304" pitchFamily="18" charset="0"/>
              </a:rPr>
              <a:t> Molly Hayward</a:t>
            </a:r>
            <a:endParaRPr lang="en-US" sz="2000" dirty="0">
              <a:latin typeface="Calisto MT" panose="02040603050505030304" pitchFamily="18" charset="0"/>
            </a:endParaRPr>
          </a:p>
        </p:txBody>
      </p:sp>
      <p:sp>
        <p:nvSpPr>
          <p:cNvPr id="27" name="TextBox 26">
            <a:extLst>
              <a:ext uri="{FF2B5EF4-FFF2-40B4-BE49-F238E27FC236}">
                <a16:creationId xmlns:a16="http://schemas.microsoft.com/office/drawing/2014/main" id="{C32B5036-55EB-4E9F-9D24-1B1D56CF08B2}"/>
              </a:ext>
            </a:extLst>
          </p:cNvPr>
          <p:cNvSpPr txBox="1"/>
          <p:nvPr/>
        </p:nvSpPr>
        <p:spPr>
          <a:xfrm>
            <a:off x="2643188" y="5737257"/>
            <a:ext cx="2131661" cy="369332"/>
          </a:xfrm>
          <a:prstGeom prst="rect">
            <a:avLst/>
          </a:prstGeom>
          <a:solidFill>
            <a:schemeClr val="accent1">
              <a:lumMod val="20000"/>
              <a:lumOff val="80000"/>
            </a:schemeClr>
          </a:solidFill>
        </p:spPr>
        <p:txBody>
          <a:bodyPr wrap="square" rtlCol="0">
            <a:spAutoFit/>
          </a:bodyPr>
          <a:lstStyle/>
          <a:p>
            <a:pPr algn="ctr"/>
            <a:r>
              <a:rPr lang="en-GB" dirty="0"/>
              <a:t>27</a:t>
            </a:r>
            <a:r>
              <a:rPr lang="en-GB" baseline="30000" dirty="0"/>
              <a:t>th</a:t>
            </a:r>
            <a:r>
              <a:rPr lang="en-GB" dirty="0"/>
              <a:t> January 2020</a:t>
            </a:r>
            <a:endParaRPr lang="en-US" dirty="0"/>
          </a:p>
        </p:txBody>
      </p:sp>
      <p:sp>
        <p:nvSpPr>
          <p:cNvPr id="29" name="TextBox 28">
            <a:extLst>
              <a:ext uri="{FF2B5EF4-FFF2-40B4-BE49-F238E27FC236}">
                <a16:creationId xmlns:a16="http://schemas.microsoft.com/office/drawing/2014/main" id="{07BF05F6-8CB8-4B4A-8A33-ED99B8D98343}"/>
              </a:ext>
            </a:extLst>
          </p:cNvPr>
          <p:cNvSpPr txBox="1"/>
          <p:nvPr/>
        </p:nvSpPr>
        <p:spPr>
          <a:xfrm>
            <a:off x="5026721" y="5732873"/>
            <a:ext cx="4488045" cy="369332"/>
          </a:xfrm>
          <a:prstGeom prst="rect">
            <a:avLst/>
          </a:prstGeom>
          <a:solidFill>
            <a:schemeClr val="accent1">
              <a:lumMod val="20000"/>
              <a:lumOff val="80000"/>
            </a:schemeClr>
          </a:solidFill>
        </p:spPr>
        <p:txBody>
          <a:bodyPr wrap="square" rtlCol="0">
            <a:spAutoFit/>
          </a:bodyPr>
          <a:lstStyle/>
          <a:p>
            <a:pPr algn="ctr"/>
            <a:r>
              <a:rPr lang="en-GB" dirty="0"/>
              <a:t>Level 3 Computer Science (G400)</a:t>
            </a:r>
            <a:endParaRPr lang="en-US" dirty="0"/>
          </a:p>
        </p:txBody>
      </p:sp>
    </p:spTree>
    <p:extLst>
      <p:ext uri="{BB962C8B-B14F-4D97-AF65-F5344CB8AC3E}">
        <p14:creationId xmlns:p14="http://schemas.microsoft.com/office/powerpoint/2010/main" val="163651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ACCD473C-B5FB-4797-B8DB-E387501E1A82}"/>
              </a:ext>
            </a:extLst>
          </p:cNvPr>
          <p:cNvGrpSpPr/>
          <p:nvPr/>
        </p:nvGrpSpPr>
        <p:grpSpPr>
          <a:xfrm>
            <a:off x="4133298" y="2975559"/>
            <a:ext cx="1696422" cy="1748791"/>
            <a:chOff x="4133298" y="2975559"/>
            <a:chExt cx="1696422" cy="1748791"/>
          </a:xfrm>
        </p:grpSpPr>
        <p:sp>
          <p:nvSpPr>
            <p:cNvPr id="26" name="Freeform: Shape 25">
              <a:extLst>
                <a:ext uri="{FF2B5EF4-FFF2-40B4-BE49-F238E27FC236}">
                  <a16:creationId xmlns:a16="http://schemas.microsoft.com/office/drawing/2014/main" id="{27327C17-CF71-4BB7-AE28-783BB7D733F4}"/>
                </a:ext>
              </a:extLst>
            </p:cNvPr>
            <p:cNvSpPr/>
            <p:nvPr/>
          </p:nvSpPr>
          <p:spPr>
            <a:xfrm>
              <a:off x="4133298" y="2975559"/>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4463" y="3108911"/>
              <a:ext cx="1273408" cy="1394942"/>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88334" y="3428505"/>
              <a:ext cx="962932" cy="1054831"/>
            </a:xfrm>
            <a:prstGeom prst="rect">
              <a:avLst/>
            </a:prstGeom>
          </p:spPr>
        </p:pic>
      </p:grpSp>
      <p:sp>
        <p:nvSpPr>
          <p:cNvPr id="50" name="TextBox 49">
            <a:extLst>
              <a:ext uri="{FF2B5EF4-FFF2-40B4-BE49-F238E27FC236}">
                <a16:creationId xmlns:a16="http://schemas.microsoft.com/office/drawing/2014/main" id="{0A18648A-EA64-47D3-8E47-6BC6B078E306}"/>
              </a:ext>
            </a:extLst>
          </p:cNvPr>
          <p:cNvSpPr txBox="1"/>
          <p:nvPr/>
        </p:nvSpPr>
        <p:spPr>
          <a:xfrm>
            <a:off x="3977230" y="2228544"/>
            <a:ext cx="1991966" cy="338554"/>
          </a:xfrm>
          <a:prstGeom prst="rect">
            <a:avLst/>
          </a:prstGeom>
          <a:solidFill>
            <a:schemeClr val="accent2">
              <a:lumMod val="60000"/>
              <a:lumOff val="40000"/>
            </a:schemeClr>
          </a:solidFill>
        </p:spPr>
        <p:txBody>
          <a:bodyPr wrap="square" rtlCol="0">
            <a:spAutoFit/>
          </a:bodyPr>
          <a:lstStyle/>
          <a:p>
            <a:pPr algn="ctr"/>
            <a:r>
              <a:rPr lang="en-GB" sz="1600" dirty="0"/>
              <a:t>Feature Extraction</a:t>
            </a:r>
            <a:endParaRPr lang="en-US" sz="1600" dirty="0"/>
          </a:p>
        </p:txBody>
      </p:sp>
      <p:grpSp>
        <p:nvGrpSpPr>
          <p:cNvPr id="160" name="Group 159">
            <a:extLst>
              <a:ext uri="{FF2B5EF4-FFF2-40B4-BE49-F238E27FC236}">
                <a16:creationId xmlns:a16="http://schemas.microsoft.com/office/drawing/2014/main" id="{1C83F361-3573-4599-A2D0-6A34C6CFC79A}"/>
              </a:ext>
            </a:extLst>
          </p:cNvPr>
          <p:cNvGrpSpPr/>
          <p:nvPr/>
        </p:nvGrpSpPr>
        <p:grpSpPr>
          <a:xfrm>
            <a:off x="6400061" y="2237450"/>
            <a:ext cx="2053672" cy="2470398"/>
            <a:chOff x="5775025" y="2237450"/>
            <a:chExt cx="2053672" cy="2470398"/>
          </a:xfrm>
        </p:grpSpPr>
        <p:sp>
          <p:nvSpPr>
            <p:cNvPr id="37" name="Freeform: Shape 36">
              <a:extLst>
                <a:ext uri="{FF2B5EF4-FFF2-40B4-BE49-F238E27FC236}">
                  <a16:creationId xmlns:a16="http://schemas.microsoft.com/office/drawing/2014/main" id="{F1AD3CF7-68A6-42D1-BA7F-5D7A9010D567}"/>
                </a:ext>
              </a:extLst>
            </p:cNvPr>
            <p:cNvSpPr/>
            <p:nvPr/>
          </p:nvSpPr>
          <p:spPr>
            <a:xfrm>
              <a:off x="5966118"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59157" y="3060682"/>
              <a:ext cx="1491879" cy="1538075"/>
            </a:xfrm>
            <a:prstGeom prst="rect">
              <a:avLst/>
            </a:prstGeom>
          </p:spPr>
        </p:pic>
        <p:sp>
          <p:nvSpPr>
            <p:cNvPr id="51" name="TextBox 50">
              <a:extLst>
                <a:ext uri="{FF2B5EF4-FFF2-40B4-BE49-F238E27FC236}">
                  <a16:creationId xmlns:a16="http://schemas.microsoft.com/office/drawing/2014/main" id="{A623C6C4-C760-4A39-A032-208953B3E97A}"/>
                </a:ext>
              </a:extLst>
            </p:cNvPr>
            <p:cNvSpPr txBox="1"/>
            <p:nvPr/>
          </p:nvSpPr>
          <p:spPr>
            <a:xfrm>
              <a:off x="5775025" y="2237450"/>
              <a:ext cx="2053672" cy="338554"/>
            </a:xfrm>
            <a:prstGeom prst="rect">
              <a:avLst/>
            </a:prstGeom>
            <a:solidFill>
              <a:schemeClr val="accent3">
                <a:lumMod val="60000"/>
                <a:lumOff val="40000"/>
              </a:schemeClr>
            </a:solidFill>
          </p:spPr>
          <p:txBody>
            <a:bodyPr wrap="square" rtlCol="0">
              <a:spAutoFit/>
            </a:bodyPr>
            <a:lstStyle/>
            <a:p>
              <a:pPr algn="ctr"/>
              <a:r>
                <a:rPr lang="en-GB" sz="1600" dirty="0"/>
                <a:t>Classification</a:t>
              </a:r>
              <a:endParaRPr lang="en-US" sz="1600" dirty="0"/>
            </a:p>
          </p:txBody>
        </p:sp>
      </p:grpSp>
      <p:grpSp>
        <p:nvGrpSpPr>
          <p:cNvPr id="161" name="Group 160">
            <a:extLst>
              <a:ext uri="{FF2B5EF4-FFF2-40B4-BE49-F238E27FC236}">
                <a16:creationId xmlns:a16="http://schemas.microsoft.com/office/drawing/2014/main" id="{4479C97F-B0B2-4A84-AD0C-A35F8779C536}"/>
              </a:ext>
            </a:extLst>
          </p:cNvPr>
          <p:cNvGrpSpPr/>
          <p:nvPr/>
        </p:nvGrpSpPr>
        <p:grpSpPr>
          <a:xfrm>
            <a:off x="8911704" y="2235393"/>
            <a:ext cx="2053672" cy="2481605"/>
            <a:chOff x="8286668" y="2235393"/>
            <a:chExt cx="2053672" cy="2481605"/>
          </a:xfrm>
        </p:grpSpPr>
        <p:sp>
          <p:nvSpPr>
            <p:cNvPr id="59" name="Freeform: Shape 58">
              <a:extLst>
                <a:ext uri="{FF2B5EF4-FFF2-40B4-BE49-F238E27FC236}">
                  <a16:creationId xmlns:a16="http://schemas.microsoft.com/office/drawing/2014/main" id="{EEDE11ED-8142-421A-A59A-BB7A2DEF641B}"/>
                </a:ext>
              </a:extLst>
            </p:cNvPr>
            <p:cNvSpPr/>
            <p:nvPr/>
          </p:nvSpPr>
          <p:spPr>
            <a:xfrm>
              <a:off x="8423974" y="296820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3" name="Graphic 42" descr="Bar graph with upward trend">
              <a:extLst>
                <a:ext uri="{FF2B5EF4-FFF2-40B4-BE49-F238E27FC236}">
                  <a16:creationId xmlns:a16="http://schemas.microsoft.com/office/drawing/2014/main" id="{F09B3BF8-47D7-4C73-A558-516A371EB12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47567" y="3211915"/>
              <a:ext cx="1268411" cy="1307687"/>
            </a:xfrm>
            <a:prstGeom prst="rect">
              <a:avLst/>
            </a:prstGeom>
          </p:spPr>
        </p:pic>
        <p:sp>
          <p:nvSpPr>
            <p:cNvPr id="52" name="TextBox 51">
              <a:extLst>
                <a:ext uri="{FF2B5EF4-FFF2-40B4-BE49-F238E27FC236}">
                  <a16:creationId xmlns:a16="http://schemas.microsoft.com/office/drawing/2014/main" id="{F2133EC2-1E16-400C-8054-D553876C5168}"/>
                </a:ext>
              </a:extLst>
            </p:cNvPr>
            <p:cNvSpPr txBox="1"/>
            <p:nvPr/>
          </p:nvSpPr>
          <p:spPr>
            <a:xfrm>
              <a:off x="8286668" y="2235393"/>
              <a:ext cx="2053672" cy="338554"/>
            </a:xfrm>
            <a:prstGeom prst="rect">
              <a:avLst/>
            </a:prstGeom>
            <a:solidFill>
              <a:schemeClr val="tx2">
                <a:lumMod val="20000"/>
                <a:lumOff val="80000"/>
              </a:schemeClr>
            </a:solidFill>
          </p:spPr>
          <p:txBody>
            <a:bodyPr wrap="square" rtlCol="0">
              <a:spAutoFit/>
            </a:bodyPr>
            <a:lstStyle/>
            <a:p>
              <a:pPr algn="ctr"/>
              <a:r>
                <a:rPr lang="en-GB" sz="1600" dirty="0"/>
                <a:t>Evaluation</a:t>
              </a:r>
              <a:endParaRPr lang="en-US" sz="1600" dirty="0"/>
            </a:p>
          </p:txBody>
        </p:sp>
      </p:grpSp>
      <p:sp>
        <p:nvSpPr>
          <p:cNvPr id="4" name="Arrow: Right 3">
            <a:extLst>
              <a:ext uri="{FF2B5EF4-FFF2-40B4-BE49-F238E27FC236}">
                <a16:creationId xmlns:a16="http://schemas.microsoft.com/office/drawing/2014/main" id="{9CB30917-5319-4D60-8088-477867B18844}"/>
              </a:ext>
            </a:extLst>
          </p:cNvPr>
          <p:cNvSpPr/>
          <p:nvPr/>
        </p:nvSpPr>
        <p:spPr>
          <a:xfrm>
            <a:off x="3290290" y="3535680"/>
            <a:ext cx="842324" cy="594360"/>
          </a:xfrm>
          <a:prstGeom prst="rightArrow">
            <a:avLst>
              <a:gd name="adj1" fmla="val 34615"/>
              <a:gd name="adj2"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DC02641-B9A2-46F4-9DC4-E67355EC9F4D}"/>
              </a:ext>
            </a:extLst>
          </p:cNvPr>
          <p:cNvGrpSpPr/>
          <p:nvPr/>
        </p:nvGrpSpPr>
        <p:grpSpPr>
          <a:xfrm>
            <a:off x="1593867" y="2942997"/>
            <a:ext cx="1696423" cy="1748791"/>
            <a:chOff x="1593867" y="2942997"/>
            <a:chExt cx="1696423" cy="1748791"/>
          </a:xfrm>
        </p:grpSpPr>
        <p:sp>
          <p:nvSpPr>
            <p:cNvPr id="14" name="Freeform: Shape 13">
              <a:extLst>
                <a:ext uri="{FF2B5EF4-FFF2-40B4-BE49-F238E27FC236}">
                  <a16:creationId xmlns:a16="http://schemas.microsoft.com/office/drawing/2014/main" id="{BCB531A9-5A75-4014-B1D0-F083A40B3A1F}"/>
                </a:ext>
              </a:extLst>
            </p:cNvPr>
            <p:cNvSpPr/>
            <p:nvPr/>
          </p:nvSpPr>
          <p:spPr>
            <a:xfrm>
              <a:off x="1593867" y="2942997"/>
              <a:ext cx="1696423"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338457"/>
                <a:satOff val="-19518"/>
                <a:lumOff val="2007"/>
                <a:alphaOff val="0"/>
              </a:schemeClr>
            </a:lnRef>
            <a:fillRef idx="1">
              <a:schemeClr val="accent2">
                <a:hueOff val="-338457"/>
                <a:satOff val="-19518"/>
                <a:lumOff val="2007"/>
                <a:alphaOff val="0"/>
              </a:schemeClr>
            </a:fillRef>
            <a:effectRef idx="1">
              <a:schemeClr val="accent2">
                <a:hueOff val="-338457"/>
                <a:satOff val="-19518"/>
                <a:lumOff val="2007"/>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38" name="Graphic 37" descr="Database">
              <a:extLst>
                <a:ext uri="{FF2B5EF4-FFF2-40B4-BE49-F238E27FC236}">
                  <a16:creationId xmlns:a16="http://schemas.microsoft.com/office/drawing/2014/main" id="{A01B0CF5-2AC9-44B8-A7CE-5228F6120A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3825" y="3127447"/>
              <a:ext cx="1303483" cy="1343845"/>
            </a:xfrm>
            <a:prstGeom prst="rect">
              <a:avLst/>
            </a:prstGeom>
          </p:spPr>
        </p:pic>
      </p:grpSp>
      <p:sp>
        <p:nvSpPr>
          <p:cNvPr id="24" name="TextBox 23">
            <a:extLst>
              <a:ext uri="{FF2B5EF4-FFF2-40B4-BE49-F238E27FC236}">
                <a16:creationId xmlns:a16="http://schemas.microsoft.com/office/drawing/2014/main" id="{3B3E7987-7BFC-4CFD-B5B7-60067347641A}"/>
              </a:ext>
            </a:extLst>
          </p:cNvPr>
          <p:cNvSpPr txBox="1"/>
          <p:nvPr/>
        </p:nvSpPr>
        <p:spPr>
          <a:xfrm>
            <a:off x="1327374" y="2237450"/>
            <a:ext cx="2130178" cy="338554"/>
          </a:xfrm>
          <a:prstGeom prst="rect">
            <a:avLst/>
          </a:prstGeom>
          <a:solidFill>
            <a:srgbClr val="FFC000"/>
          </a:solidFill>
        </p:spPr>
        <p:txBody>
          <a:bodyPr wrap="square" rtlCol="0">
            <a:spAutoFit/>
          </a:bodyPr>
          <a:lstStyle/>
          <a:p>
            <a:pPr algn="ctr"/>
            <a:r>
              <a:rPr lang="en-GB" sz="1600" dirty="0"/>
              <a:t>Data Pre-processing</a:t>
            </a:r>
            <a:endParaRPr lang="en-US" sz="1600" dirty="0"/>
          </a:p>
        </p:txBody>
      </p:sp>
      <p:cxnSp>
        <p:nvCxnSpPr>
          <p:cNvPr id="7" name="Straight Connector 6">
            <a:extLst>
              <a:ext uri="{FF2B5EF4-FFF2-40B4-BE49-F238E27FC236}">
                <a16:creationId xmlns:a16="http://schemas.microsoft.com/office/drawing/2014/main" id="{C6856323-1759-4638-AB79-059D3D1890EA}"/>
              </a:ext>
            </a:extLst>
          </p:cNvPr>
          <p:cNvCxnSpPr>
            <a:cxnSpLocks/>
          </p:cNvCxnSpPr>
          <p:nvPr/>
        </p:nvCxnSpPr>
        <p:spPr>
          <a:xfrm flipH="1">
            <a:off x="3251200" y="3933394"/>
            <a:ext cx="498543" cy="9230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EABCC0-21FF-41A6-8104-B11F9AA36839}"/>
              </a:ext>
            </a:extLst>
          </p:cNvPr>
          <p:cNvSpPr txBox="1"/>
          <p:nvPr/>
        </p:nvSpPr>
        <p:spPr>
          <a:xfrm>
            <a:off x="2169397" y="4876238"/>
            <a:ext cx="2163606" cy="584775"/>
          </a:xfrm>
          <a:prstGeom prst="rect">
            <a:avLst/>
          </a:prstGeom>
          <a:noFill/>
        </p:spPr>
        <p:txBody>
          <a:bodyPr wrap="square" rtlCol="0">
            <a:spAutoFit/>
          </a:bodyPr>
          <a:lstStyle/>
          <a:p>
            <a:pPr algn="ctr"/>
            <a:r>
              <a:rPr lang="en-GB" sz="1600" dirty="0">
                <a:latin typeface="+mj-lt"/>
              </a:rPr>
              <a:t>Cleaned and labelled dataset</a:t>
            </a:r>
            <a:endParaRPr lang="en-US" sz="1600" dirty="0">
              <a:latin typeface="+mj-lt"/>
            </a:endParaRPr>
          </a:p>
        </p:txBody>
      </p:sp>
    </p:spTree>
    <p:extLst>
      <p:ext uri="{BB962C8B-B14F-4D97-AF65-F5344CB8AC3E}">
        <p14:creationId xmlns:p14="http://schemas.microsoft.com/office/powerpoint/2010/main" val="10208628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8196510-A659-4D2A-9FFC-CFD5EE854478}"/>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7F4BF4F6-6B65-4054-838B-5B33F9F9C48A}"/>
              </a:ext>
            </a:extLst>
          </p:cNvPr>
          <p:cNvGrpSpPr/>
          <p:nvPr/>
        </p:nvGrpSpPr>
        <p:grpSpPr>
          <a:xfrm>
            <a:off x="844401" y="620582"/>
            <a:ext cx="821839" cy="769402"/>
            <a:chOff x="1575921" y="2936005"/>
            <a:chExt cx="3038688" cy="2927003"/>
          </a:xfrm>
        </p:grpSpPr>
        <p:sp>
          <p:nvSpPr>
            <p:cNvPr id="26" name="Freeform: Shape 25">
              <a:extLst>
                <a:ext uri="{FF2B5EF4-FFF2-40B4-BE49-F238E27FC236}">
                  <a16:creationId xmlns:a16="http://schemas.microsoft.com/office/drawing/2014/main" id="{27327C17-CF71-4BB7-AE28-783BB7D733F4}"/>
                </a:ext>
              </a:extLst>
            </p:cNvPr>
            <p:cNvSpPr/>
            <p:nvPr/>
          </p:nvSpPr>
          <p:spPr>
            <a:xfrm>
              <a:off x="1575921" y="2936005"/>
              <a:ext cx="3038688" cy="2927003"/>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4167" y="3159201"/>
              <a:ext cx="2280971" cy="2334755"/>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0997" y="3694114"/>
              <a:ext cx="1724836" cy="1765501"/>
            </a:xfrm>
            <a:prstGeom prst="rect">
              <a:avLst/>
            </a:prstGeom>
          </p:spPr>
        </p:pic>
      </p:grpSp>
      <p:sp>
        <p:nvSpPr>
          <p:cNvPr id="50" name="TextBox 49">
            <a:extLst>
              <a:ext uri="{FF2B5EF4-FFF2-40B4-BE49-F238E27FC236}">
                <a16:creationId xmlns:a16="http://schemas.microsoft.com/office/drawing/2014/main" id="{0A18648A-EA64-47D3-8E47-6BC6B078E306}"/>
              </a:ext>
            </a:extLst>
          </p:cNvPr>
          <p:cNvSpPr txBox="1"/>
          <p:nvPr/>
        </p:nvSpPr>
        <p:spPr>
          <a:xfrm>
            <a:off x="565773" y="1536255"/>
            <a:ext cx="1527187" cy="307777"/>
          </a:xfrm>
          <a:prstGeom prst="rect">
            <a:avLst/>
          </a:prstGeom>
          <a:solidFill>
            <a:schemeClr val="accent2">
              <a:lumMod val="60000"/>
              <a:lumOff val="40000"/>
            </a:schemeClr>
          </a:solidFill>
        </p:spPr>
        <p:txBody>
          <a:bodyPr wrap="square" rtlCol="0">
            <a:spAutoFit/>
          </a:bodyPr>
          <a:lstStyle/>
          <a:p>
            <a:pPr algn="ctr"/>
            <a:r>
              <a:rPr lang="en-GB" sz="1400" dirty="0"/>
              <a:t>Feature Extraction</a:t>
            </a:r>
            <a:endParaRPr lang="en-US" sz="1400" dirty="0"/>
          </a:p>
        </p:txBody>
      </p:sp>
      <p:sp>
        <p:nvSpPr>
          <p:cNvPr id="9" name="TextBox 8">
            <a:extLst>
              <a:ext uri="{FF2B5EF4-FFF2-40B4-BE49-F238E27FC236}">
                <a16:creationId xmlns:a16="http://schemas.microsoft.com/office/drawing/2014/main" id="{F7F4C7BF-B465-4DA9-A0F9-6FAB649D19F0}"/>
              </a:ext>
            </a:extLst>
          </p:cNvPr>
          <p:cNvSpPr txBox="1"/>
          <p:nvPr/>
        </p:nvSpPr>
        <p:spPr>
          <a:xfrm>
            <a:off x="946701" y="4239756"/>
            <a:ext cx="5774139" cy="1938992"/>
          </a:xfrm>
          <a:prstGeom prst="rect">
            <a:avLst/>
          </a:prstGeom>
          <a:noFill/>
        </p:spPr>
        <p:txBody>
          <a:bodyPr wrap="square" rtlCol="0">
            <a:spAutoFit/>
          </a:bodyPr>
          <a:lstStyle/>
          <a:p>
            <a:r>
              <a:rPr lang="en-GB" sz="2400" b="1" dirty="0">
                <a:latin typeface="+mj-lt"/>
              </a:rPr>
              <a:t>Three</a:t>
            </a:r>
            <a:r>
              <a:rPr lang="en-GB" sz="2400" dirty="0">
                <a:latin typeface="+mj-lt"/>
              </a:rPr>
              <a:t> main categories:</a:t>
            </a:r>
          </a:p>
          <a:p>
            <a:pPr marL="514350" indent="-514350">
              <a:buFont typeface="+mj-lt"/>
              <a:buAutoNum type="arabicPeriod"/>
            </a:pPr>
            <a:r>
              <a:rPr lang="en-GB" sz="2400" dirty="0">
                <a:latin typeface="+mj-lt"/>
              </a:rPr>
              <a:t>Traditional Approaches</a:t>
            </a:r>
          </a:p>
          <a:p>
            <a:pPr marL="514350" indent="-514350">
              <a:buFont typeface="+mj-lt"/>
              <a:buAutoNum type="arabicPeriod"/>
            </a:pPr>
            <a:r>
              <a:rPr lang="en-GB" sz="2400" dirty="0">
                <a:latin typeface="+mj-lt"/>
              </a:rPr>
              <a:t>Word Embeddings</a:t>
            </a:r>
          </a:p>
          <a:p>
            <a:pPr marL="514350" indent="-514350">
              <a:buFont typeface="+mj-lt"/>
              <a:buAutoNum type="arabicPeriod"/>
            </a:pPr>
            <a:r>
              <a:rPr lang="en-GB" sz="2400" dirty="0">
                <a:latin typeface="+mj-lt"/>
              </a:rPr>
              <a:t>Contextualized Word Embeddings</a:t>
            </a:r>
          </a:p>
          <a:p>
            <a:pPr marL="514350" indent="-514350">
              <a:buFont typeface="+mj-lt"/>
              <a:buAutoNum type="arabicPeriod"/>
            </a:pPr>
            <a:endParaRPr lang="en-US" sz="2400" dirty="0">
              <a:latin typeface="+mj-lt"/>
            </a:endParaRPr>
          </a:p>
        </p:txBody>
      </p:sp>
      <p:sp>
        <p:nvSpPr>
          <p:cNvPr id="13" name="TextBox 12">
            <a:extLst>
              <a:ext uri="{FF2B5EF4-FFF2-40B4-BE49-F238E27FC236}">
                <a16:creationId xmlns:a16="http://schemas.microsoft.com/office/drawing/2014/main" id="{703E488E-3E70-49FE-B915-44849D35DD1D}"/>
              </a:ext>
            </a:extLst>
          </p:cNvPr>
          <p:cNvSpPr txBox="1"/>
          <p:nvPr/>
        </p:nvSpPr>
        <p:spPr>
          <a:xfrm>
            <a:off x="862619" y="2732523"/>
            <a:ext cx="9670499" cy="1200329"/>
          </a:xfrm>
          <a:prstGeom prst="rect">
            <a:avLst/>
          </a:prstGeom>
          <a:noFill/>
        </p:spPr>
        <p:txBody>
          <a:bodyPr wrap="square" rtlCol="0">
            <a:spAutoFit/>
          </a:bodyPr>
          <a:lstStyle/>
          <a:p>
            <a:pPr algn="ctr"/>
            <a:r>
              <a:rPr lang="en-GB" sz="2400" dirty="0">
                <a:latin typeface="+mj-lt"/>
              </a:rPr>
              <a:t>Text must be converted to numerical vectors that can be used to train our classification models</a:t>
            </a:r>
          </a:p>
          <a:p>
            <a:pPr marL="514350" indent="-514350" algn="ctr">
              <a:buFont typeface="+mj-lt"/>
              <a:buAutoNum type="arabicPeriod"/>
            </a:pPr>
            <a:endParaRPr lang="en-US" sz="2400" dirty="0">
              <a:latin typeface="+mj-lt"/>
            </a:endParaRPr>
          </a:p>
        </p:txBody>
      </p:sp>
      <p:sp>
        <p:nvSpPr>
          <p:cNvPr id="3" name="TextBox 2">
            <a:extLst>
              <a:ext uri="{FF2B5EF4-FFF2-40B4-BE49-F238E27FC236}">
                <a16:creationId xmlns:a16="http://schemas.microsoft.com/office/drawing/2014/main" id="{2F8FBA0F-C2BC-403F-90AF-91F3B9F2A5C6}"/>
              </a:ext>
            </a:extLst>
          </p:cNvPr>
          <p:cNvSpPr txBox="1"/>
          <p:nvPr/>
        </p:nvSpPr>
        <p:spPr>
          <a:xfrm>
            <a:off x="4555318" y="2194786"/>
            <a:ext cx="2864054" cy="461665"/>
          </a:xfrm>
          <a:prstGeom prst="rect">
            <a:avLst/>
          </a:prstGeom>
          <a:solidFill>
            <a:schemeClr val="accent1">
              <a:lumMod val="60000"/>
              <a:lumOff val="40000"/>
            </a:schemeClr>
          </a:solidFill>
        </p:spPr>
        <p:txBody>
          <a:bodyPr wrap="square" rtlCol="0">
            <a:spAutoFit/>
          </a:bodyPr>
          <a:lstStyle/>
          <a:p>
            <a:pPr algn="ctr"/>
            <a:r>
              <a:rPr lang="en-GB" sz="2400" b="1" dirty="0">
                <a:solidFill>
                  <a:schemeClr val="bg1"/>
                </a:solidFill>
              </a:rPr>
              <a:t>KEY POINT</a:t>
            </a:r>
            <a:endParaRPr lang="en-US" sz="2400" b="1" dirty="0">
              <a:solidFill>
                <a:schemeClr val="bg1"/>
              </a:solidFill>
            </a:endParaRPr>
          </a:p>
        </p:txBody>
      </p:sp>
    </p:spTree>
    <p:extLst>
      <p:ext uri="{BB962C8B-B14F-4D97-AF65-F5344CB8AC3E}">
        <p14:creationId xmlns:p14="http://schemas.microsoft.com/office/powerpoint/2010/main" val="30997510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6201"/>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7F4BF4F6-6B65-4054-838B-5B33F9F9C48A}"/>
              </a:ext>
            </a:extLst>
          </p:cNvPr>
          <p:cNvGrpSpPr/>
          <p:nvPr/>
        </p:nvGrpSpPr>
        <p:grpSpPr>
          <a:xfrm>
            <a:off x="844401" y="620582"/>
            <a:ext cx="821839" cy="769402"/>
            <a:chOff x="1575921" y="2936005"/>
            <a:chExt cx="3038688" cy="2927003"/>
          </a:xfrm>
        </p:grpSpPr>
        <p:sp>
          <p:nvSpPr>
            <p:cNvPr id="26" name="Freeform: Shape 25">
              <a:extLst>
                <a:ext uri="{FF2B5EF4-FFF2-40B4-BE49-F238E27FC236}">
                  <a16:creationId xmlns:a16="http://schemas.microsoft.com/office/drawing/2014/main" id="{27327C17-CF71-4BB7-AE28-783BB7D733F4}"/>
                </a:ext>
              </a:extLst>
            </p:cNvPr>
            <p:cNvSpPr/>
            <p:nvPr/>
          </p:nvSpPr>
          <p:spPr>
            <a:xfrm>
              <a:off x="1575921" y="2936005"/>
              <a:ext cx="3038688" cy="2927003"/>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4167" y="3159201"/>
              <a:ext cx="2280971" cy="2334755"/>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0997" y="3694114"/>
              <a:ext cx="1724836" cy="1765501"/>
            </a:xfrm>
            <a:prstGeom prst="rect">
              <a:avLst/>
            </a:prstGeom>
          </p:spPr>
        </p:pic>
      </p:grpSp>
      <p:sp>
        <p:nvSpPr>
          <p:cNvPr id="50" name="TextBox 49">
            <a:extLst>
              <a:ext uri="{FF2B5EF4-FFF2-40B4-BE49-F238E27FC236}">
                <a16:creationId xmlns:a16="http://schemas.microsoft.com/office/drawing/2014/main" id="{0A18648A-EA64-47D3-8E47-6BC6B078E306}"/>
              </a:ext>
            </a:extLst>
          </p:cNvPr>
          <p:cNvSpPr txBox="1"/>
          <p:nvPr/>
        </p:nvSpPr>
        <p:spPr>
          <a:xfrm>
            <a:off x="565773" y="1536255"/>
            <a:ext cx="1527187" cy="307777"/>
          </a:xfrm>
          <a:prstGeom prst="rect">
            <a:avLst/>
          </a:prstGeom>
          <a:solidFill>
            <a:schemeClr val="accent2">
              <a:lumMod val="60000"/>
              <a:lumOff val="40000"/>
            </a:schemeClr>
          </a:solidFill>
        </p:spPr>
        <p:txBody>
          <a:bodyPr wrap="square" rtlCol="0">
            <a:spAutoFit/>
          </a:bodyPr>
          <a:lstStyle/>
          <a:p>
            <a:pPr algn="ctr"/>
            <a:r>
              <a:rPr lang="en-GB" sz="1400" dirty="0"/>
              <a:t>Feature Extraction</a:t>
            </a:r>
            <a:endParaRPr lang="en-US" sz="1400" dirty="0"/>
          </a:p>
        </p:txBody>
      </p:sp>
      <p:sp>
        <p:nvSpPr>
          <p:cNvPr id="9" name="TextBox 8">
            <a:extLst>
              <a:ext uri="{FF2B5EF4-FFF2-40B4-BE49-F238E27FC236}">
                <a16:creationId xmlns:a16="http://schemas.microsoft.com/office/drawing/2014/main" id="{F7F4C7BF-B465-4DA9-A0F9-6FAB649D19F0}"/>
              </a:ext>
            </a:extLst>
          </p:cNvPr>
          <p:cNvSpPr txBox="1"/>
          <p:nvPr/>
        </p:nvSpPr>
        <p:spPr>
          <a:xfrm>
            <a:off x="718101" y="2010566"/>
            <a:ext cx="5774139" cy="461665"/>
          </a:xfrm>
          <a:prstGeom prst="rect">
            <a:avLst/>
          </a:prstGeom>
          <a:noFill/>
        </p:spPr>
        <p:txBody>
          <a:bodyPr wrap="square" rtlCol="0">
            <a:spAutoFit/>
          </a:bodyPr>
          <a:lstStyle/>
          <a:p>
            <a:r>
              <a:rPr lang="en-GB" sz="2400" b="1" dirty="0">
                <a:latin typeface="+mj-lt"/>
              </a:rPr>
              <a:t>Traditional Approaches</a:t>
            </a:r>
            <a:endParaRPr lang="en-GB" sz="2400" dirty="0">
              <a:latin typeface="+mj-lt"/>
            </a:endParaRPr>
          </a:p>
        </p:txBody>
      </p:sp>
      <p:pic>
        <p:nvPicPr>
          <p:cNvPr id="4" name="Graphic 3" descr="Shopping bag">
            <a:extLst>
              <a:ext uri="{FF2B5EF4-FFF2-40B4-BE49-F238E27FC236}">
                <a16:creationId xmlns:a16="http://schemas.microsoft.com/office/drawing/2014/main" id="{8B761609-0370-4399-8FB0-103C82AABF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49951" y="3121740"/>
            <a:ext cx="914400" cy="914400"/>
          </a:xfrm>
          <a:prstGeom prst="rect">
            <a:avLst/>
          </a:prstGeom>
        </p:spPr>
      </p:pic>
      <p:sp>
        <p:nvSpPr>
          <p:cNvPr id="5" name="TextBox 4">
            <a:extLst>
              <a:ext uri="{FF2B5EF4-FFF2-40B4-BE49-F238E27FC236}">
                <a16:creationId xmlns:a16="http://schemas.microsoft.com/office/drawing/2014/main" id="{8BF6C917-2FD9-4C50-BC4F-76F402A03ECB}"/>
              </a:ext>
            </a:extLst>
          </p:cNvPr>
          <p:cNvSpPr txBox="1"/>
          <p:nvPr/>
        </p:nvSpPr>
        <p:spPr>
          <a:xfrm>
            <a:off x="933243" y="2638765"/>
            <a:ext cx="1655180" cy="369332"/>
          </a:xfrm>
          <a:prstGeom prst="rect">
            <a:avLst/>
          </a:prstGeom>
          <a:solidFill>
            <a:schemeClr val="bg2">
              <a:lumMod val="90000"/>
            </a:schemeClr>
          </a:solidFill>
        </p:spPr>
        <p:txBody>
          <a:bodyPr wrap="square" rtlCol="0">
            <a:spAutoFit/>
          </a:bodyPr>
          <a:lstStyle/>
          <a:p>
            <a:r>
              <a:rPr lang="en-GB" dirty="0">
                <a:latin typeface="+mj-lt"/>
              </a:rPr>
              <a:t>Bag of Words</a:t>
            </a:r>
            <a:endParaRPr lang="en-US" dirty="0">
              <a:latin typeface="+mj-lt"/>
            </a:endParaRPr>
          </a:p>
        </p:txBody>
      </p:sp>
      <p:sp>
        <p:nvSpPr>
          <p:cNvPr id="6" name="TextBox 5">
            <a:extLst>
              <a:ext uri="{FF2B5EF4-FFF2-40B4-BE49-F238E27FC236}">
                <a16:creationId xmlns:a16="http://schemas.microsoft.com/office/drawing/2014/main" id="{D5FC5532-63E8-4288-B308-BE526EC1BCE4}"/>
              </a:ext>
            </a:extLst>
          </p:cNvPr>
          <p:cNvSpPr txBox="1"/>
          <p:nvPr/>
        </p:nvSpPr>
        <p:spPr>
          <a:xfrm>
            <a:off x="704643" y="4638959"/>
            <a:ext cx="2420266" cy="369332"/>
          </a:xfrm>
          <a:prstGeom prst="rect">
            <a:avLst/>
          </a:prstGeom>
          <a:solidFill>
            <a:schemeClr val="bg1"/>
          </a:solidFill>
        </p:spPr>
        <p:txBody>
          <a:bodyPr wrap="square" rtlCol="0">
            <a:spAutoFit/>
          </a:bodyPr>
          <a:lstStyle/>
          <a:p>
            <a:r>
              <a:rPr lang="en-GB" dirty="0"/>
              <a:t>the cat sat on the mat</a:t>
            </a:r>
            <a:endParaRPr lang="en-US" dirty="0"/>
          </a:p>
        </p:txBody>
      </p:sp>
      <p:sp>
        <p:nvSpPr>
          <p:cNvPr id="17" name="TextBox 16">
            <a:extLst>
              <a:ext uri="{FF2B5EF4-FFF2-40B4-BE49-F238E27FC236}">
                <a16:creationId xmlns:a16="http://schemas.microsoft.com/office/drawing/2014/main" id="{DC90D8FF-6BAA-4AE7-B37A-9FB6C197A26A}"/>
              </a:ext>
            </a:extLst>
          </p:cNvPr>
          <p:cNvSpPr txBox="1"/>
          <p:nvPr/>
        </p:nvSpPr>
        <p:spPr>
          <a:xfrm>
            <a:off x="3429338" y="4236502"/>
            <a:ext cx="3336376" cy="369332"/>
          </a:xfrm>
          <a:prstGeom prst="rect">
            <a:avLst/>
          </a:prstGeom>
          <a:solidFill>
            <a:schemeClr val="bg1"/>
          </a:solidFill>
        </p:spPr>
        <p:txBody>
          <a:bodyPr wrap="square" rtlCol="0">
            <a:spAutoFit/>
          </a:bodyPr>
          <a:lstStyle/>
          <a:p>
            <a:r>
              <a:rPr lang="en-GB" dirty="0"/>
              <a:t>[ 2	  1	  1	  1	  1	  0	  0  ]</a:t>
            </a:r>
            <a:endParaRPr lang="en-US" dirty="0"/>
          </a:p>
        </p:txBody>
      </p:sp>
      <p:sp>
        <p:nvSpPr>
          <p:cNvPr id="18" name="TextBox 17">
            <a:extLst>
              <a:ext uri="{FF2B5EF4-FFF2-40B4-BE49-F238E27FC236}">
                <a16:creationId xmlns:a16="http://schemas.microsoft.com/office/drawing/2014/main" id="{154C382D-CCCA-4E44-A97E-BFE3838F4B09}"/>
              </a:ext>
            </a:extLst>
          </p:cNvPr>
          <p:cNvSpPr txBox="1"/>
          <p:nvPr/>
        </p:nvSpPr>
        <p:spPr>
          <a:xfrm>
            <a:off x="704643" y="4226342"/>
            <a:ext cx="2420266" cy="369332"/>
          </a:xfrm>
          <a:prstGeom prst="rect">
            <a:avLst/>
          </a:prstGeom>
          <a:solidFill>
            <a:schemeClr val="bg1"/>
          </a:solidFill>
        </p:spPr>
        <p:txBody>
          <a:bodyPr wrap="square" rtlCol="0">
            <a:spAutoFit/>
          </a:bodyPr>
          <a:lstStyle/>
          <a:p>
            <a:r>
              <a:rPr lang="en-GB" dirty="0"/>
              <a:t>the frog sat on the log</a:t>
            </a:r>
            <a:endParaRPr lang="en-US" dirty="0"/>
          </a:p>
        </p:txBody>
      </p:sp>
      <p:sp>
        <p:nvSpPr>
          <p:cNvPr id="20" name="TextBox 19">
            <a:extLst>
              <a:ext uri="{FF2B5EF4-FFF2-40B4-BE49-F238E27FC236}">
                <a16:creationId xmlns:a16="http://schemas.microsoft.com/office/drawing/2014/main" id="{327BC0E4-E526-4545-A093-A0A8EEA3E406}"/>
              </a:ext>
            </a:extLst>
          </p:cNvPr>
          <p:cNvSpPr txBox="1"/>
          <p:nvPr/>
        </p:nvSpPr>
        <p:spPr>
          <a:xfrm>
            <a:off x="3429338" y="3690700"/>
            <a:ext cx="3336376" cy="369332"/>
          </a:xfrm>
          <a:prstGeom prst="rect">
            <a:avLst/>
          </a:prstGeom>
          <a:solidFill>
            <a:schemeClr val="bg1"/>
          </a:solidFill>
        </p:spPr>
        <p:txBody>
          <a:bodyPr wrap="square" rtlCol="0">
            <a:spAutoFit/>
          </a:bodyPr>
          <a:lstStyle/>
          <a:p>
            <a:r>
              <a:rPr lang="en-GB" dirty="0"/>
              <a:t>the	frog	sat	on	log	cat	mat</a:t>
            </a:r>
            <a:endParaRPr lang="en-US" dirty="0"/>
          </a:p>
        </p:txBody>
      </p:sp>
      <p:sp>
        <p:nvSpPr>
          <p:cNvPr id="21" name="TextBox 20">
            <a:extLst>
              <a:ext uri="{FF2B5EF4-FFF2-40B4-BE49-F238E27FC236}">
                <a16:creationId xmlns:a16="http://schemas.microsoft.com/office/drawing/2014/main" id="{8EA4CB75-CA0E-48FA-9DE5-2A90FC40CF24}"/>
              </a:ext>
            </a:extLst>
          </p:cNvPr>
          <p:cNvSpPr txBox="1"/>
          <p:nvPr/>
        </p:nvSpPr>
        <p:spPr>
          <a:xfrm>
            <a:off x="3429338" y="4641245"/>
            <a:ext cx="3336376" cy="369332"/>
          </a:xfrm>
          <a:prstGeom prst="rect">
            <a:avLst/>
          </a:prstGeom>
          <a:solidFill>
            <a:schemeClr val="bg1"/>
          </a:solidFill>
        </p:spPr>
        <p:txBody>
          <a:bodyPr wrap="square" rtlCol="0">
            <a:spAutoFit/>
          </a:bodyPr>
          <a:lstStyle/>
          <a:p>
            <a:r>
              <a:rPr lang="en-GB" dirty="0"/>
              <a:t>[ 2	  0	  1	  1	  0	  1	  0  ]</a:t>
            </a:r>
            <a:endParaRPr lang="en-US" dirty="0"/>
          </a:p>
        </p:txBody>
      </p:sp>
      <p:sp>
        <p:nvSpPr>
          <p:cNvPr id="33" name="TextBox 32">
            <a:extLst>
              <a:ext uri="{FF2B5EF4-FFF2-40B4-BE49-F238E27FC236}">
                <a16:creationId xmlns:a16="http://schemas.microsoft.com/office/drawing/2014/main" id="{FA935446-1012-49D0-A6F9-4954964AB3C3}"/>
              </a:ext>
            </a:extLst>
          </p:cNvPr>
          <p:cNvSpPr txBox="1"/>
          <p:nvPr/>
        </p:nvSpPr>
        <p:spPr>
          <a:xfrm>
            <a:off x="7740442" y="2638765"/>
            <a:ext cx="2104597" cy="369332"/>
          </a:xfrm>
          <a:prstGeom prst="rect">
            <a:avLst/>
          </a:prstGeom>
          <a:solidFill>
            <a:schemeClr val="bg2">
              <a:lumMod val="90000"/>
            </a:schemeClr>
          </a:solidFill>
        </p:spPr>
        <p:txBody>
          <a:bodyPr wrap="square" rtlCol="0">
            <a:spAutoFit/>
          </a:bodyPr>
          <a:lstStyle/>
          <a:p>
            <a:r>
              <a:rPr lang="en-GB" dirty="0">
                <a:latin typeface="+mj-lt"/>
              </a:rPr>
              <a:t>Bag of N-grams</a:t>
            </a:r>
            <a:endParaRPr lang="en-US" dirty="0">
              <a:latin typeface="+mj-lt"/>
            </a:endParaRPr>
          </a:p>
        </p:txBody>
      </p:sp>
      <p:sp>
        <p:nvSpPr>
          <p:cNvPr id="34" name="TextBox 33">
            <a:extLst>
              <a:ext uri="{FF2B5EF4-FFF2-40B4-BE49-F238E27FC236}">
                <a16:creationId xmlns:a16="http://schemas.microsoft.com/office/drawing/2014/main" id="{29C15365-3A3C-4922-A534-07A40A4DC259}"/>
              </a:ext>
            </a:extLst>
          </p:cNvPr>
          <p:cNvSpPr txBox="1"/>
          <p:nvPr/>
        </p:nvSpPr>
        <p:spPr>
          <a:xfrm>
            <a:off x="7740442" y="4621769"/>
            <a:ext cx="3524966" cy="338554"/>
          </a:xfrm>
          <a:prstGeom prst="rect">
            <a:avLst/>
          </a:prstGeom>
          <a:solidFill>
            <a:schemeClr val="bg1"/>
          </a:solidFill>
        </p:spPr>
        <p:txBody>
          <a:bodyPr wrap="square" rtlCol="0">
            <a:spAutoFit/>
          </a:bodyPr>
          <a:lstStyle/>
          <a:p>
            <a:r>
              <a:rPr lang="en-GB" sz="1600" dirty="0" err="1"/>
              <a:t>thef</a:t>
            </a:r>
            <a:r>
              <a:rPr lang="en-GB" sz="1600" dirty="0"/>
              <a:t>   </a:t>
            </a:r>
            <a:r>
              <a:rPr lang="en-GB" sz="1600" dirty="0" err="1"/>
              <a:t>hefr</a:t>
            </a:r>
            <a:r>
              <a:rPr lang="en-GB" sz="1600" dirty="0"/>
              <a:t>  </a:t>
            </a:r>
            <a:r>
              <a:rPr lang="en-GB" sz="1600" dirty="0" err="1"/>
              <a:t>efro</a:t>
            </a:r>
            <a:r>
              <a:rPr lang="en-GB" sz="1600" dirty="0"/>
              <a:t>  frog   </a:t>
            </a:r>
            <a:r>
              <a:rPr lang="en-GB" sz="1600" dirty="0" err="1"/>
              <a:t>rogs</a:t>
            </a:r>
            <a:r>
              <a:rPr lang="en-GB" sz="1600" dirty="0"/>
              <a:t>   </a:t>
            </a:r>
            <a:r>
              <a:rPr lang="en-GB" sz="1600" dirty="0" err="1"/>
              <a:t>ogsa</a:t>
            </a:r>
            <a:r>
              <a:rPr lang="en-GB" sz="1600" dirty="0"/>
              <a:t>   </a:t>
            </a:r>
            <a:r>
              <a:rPr lang="en-GB" sz="1600" dirty="0" err="1"/>
              <a:t>gsat</a:t>
            </a:r>
            <a:r>
              <a:rPr lang="en-GB" sz="1600" dirty="0"/>
              <a:t> …</a:t>
            </a:r>
            <a:endParaRPr lang="en-US" sz="1600" dirty="0"/>
          </a:p>
        </p:txBody>
      </p:sp>
      <p:sp>
        <p:nvSpPr>
          <p:cNvPr id="36" name="TextBox 35">
            <a:extLst>
              <a:ext uri="{FF2B5EF4-FFF2-40B4-BE49-F238E27FC236}">
                <a16:creationId xmlns:a16="http://schemas.microsoft.com/office/drawing/2014/main" id="{9D3394C2-4A35-4B73-893D-A152890653E0}"/>
              </a:ext>
            </a:extLst>
          </p:cNvPr>
          <p:cNvSpPr txBox="1"/>
          <p:nvPr/>
        </p:nvSpPr>
        <p:spPr>
          <a:xfrm>
            <a:off x="7740442" y="3665238"/>
            <a:ext cx="2420266" cy="369332"/>
          </a:xfrm>
          <a:prstGeom prst="rect">
            <a:avLst/>
          </a:prstGeom>
          <a:solidFill>
            <a:schemeClr val="bg1"/>
          </a:solidFill>
        </p:spPr>
        <p:txBody>
          <a:bodyPr wrap="square" rtlCol="0">
            <a:spAutoFit/>
          </a:bodyPr>
          <a:lstStyle/>
          <a:p>
            <a:r>
              <a:rPr lang="en-GB" dirty="0"/>
              <a:t>the frog sat on the log</a:t>
            </a:r>
            <a:endParaRPr lang="en-US" dirty="0"/>
          </a:p>
        </p:txBody>
      </p:sp>
      <p:sp>
        <p:nvSpPr>
          <p:cNvPr id="8" name="TextBox 7">
            <a:extLst>
              <a:ext uri="{FF2B5EF4-FFF2-40B4-BE49-F238E27FC236}">
                <a16:creationId xmlns:a16="http://schemas.microsoft.com/office/drawing/2014/main" id="{931F9AFC-ED4F-474F-B174-9AFDEEE48E5E}"/>
              </a:ext>
            </a:extLst>
          </p:cNvPr>
          <p:cNvSpPr txBox="1"/>
          <p:nvPr/>
        </p:nvSpPr>
        <p:spPr>
          <a:xfrm>
            <a:off x="7740442" y="3285061"/>
            <a:ext cx="2370020" cy="307777"/>
          </a:xfrm>
          <a:prstGeom prst="rect">
            <a:avLst/>
          </a:prstGeom>
          <a:noFill/>
        </p:spPr>
        <p:txBody>
          <a:bodyPr wrap="square" rtlCol="0">
            <a:spAutoFit/>
          </a:bodyPr>
          <a:lstStyle/>
          <a:p>
            <a:r>
              <a:rPr lang="en-GB" sz="1400" dirty="0">
                <a:latin typeface="+mj-lt"/>
              </a:rPr>
              <a:t>e.g. N = 4</a:t>
            </a:r>
            <a:endParaRPr lang="en-US" sz="1400" dirty="0">
              <a:latin typeface="+mj-lt"/>
            </a:endParaRPr>
          </a:p>
        </p:txBody>
      </p:sp>
      <p:sp>
        <p:nvSpPr>
          <p:cNvPr id="10" name="Rectangle 9">
            <a:extLst>
              <a:ext uri="{FF2B5EF4-FFF2-40B4-BE49-F238E27FC236}">
                <a16:creationId xmlns:a16="http://schemas.microsoft.com/office/drawing/2014/main" id="{3E9D96B4-121D-423F-A82F-4FC1F014064C}"/>
              </a:ext>
            </a:extLst>
          </p:cNvPr>
          <p:cNvSpPr/>
          <p:nvPr/>
        </p:nvSpPr>
        <p:spPr>
          <a:xfrm>
            <a:off x="7821168" y="3674444"/>
            <a:ext cx="438912" cy="343870"/>
          </a:xfrm>
          <a:prstGeom prst="rect">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035DEF6-4AB1-47FF-9B9B-BBD0D9AD81FB}"/>
              </a:ext>
            </a:extLst>
          </p:cNvPr>
          <p:cNvSpPr txBox="1"/>
          <p:nvPr/>
        </p:nvSpPr>
        <p:spPr>
          <a:xfrm>
            <a:off x="7740442" y="4312763"/>
            <a:ext cx="2370020" cy="307777"/>
          </a:xfrm>
          <a:prstGeom prst="rect">
            <a:avLst/>
          </a:prstGeom>
          <a:noFill/>
        </p:spPr>
        <p:txBody>
          <a:bodyPr wrap="square" rtlCol="0">
            <a:spAutoFit/>
          </a:bodyPr>
          <a:lstStyle/>
          <a:p>
            <a:r>
              <a:rPr lang="en-GB" sz="1400" dirty="0">
                <a:latin typeface="+mj-lt"/>
              </a:rPr>
              <a:t>Vocabulary</a:t>
            </a:r>
            <a:endParaRPr lang="en-US" sz="1400" dirty="0">
              <a:latin typeface="+mj-lt"/>
            </a:endParaRPr>
          </a:p>
        </p:txBody>
      </p:sp>
      <p:sp>
        <p:nvSpPr>
          <p:cNvPr id="42" name="Rectangle 41">
            <a:extLst>
              <a:ext uri="{FF2B5EF4-FFF2-40B4-BE49-F238E27FC236}">
                <a16:creationId xmlns:a16="http://schemas.microsoft.com/office/drawing/2014/main" id="{9C4C6C57-98D0-4621-93C3-EC76B4D558BC}"/>
              </a:ext>
            </a:extLst>
          </p:cNvPr>
          <p:cNvSpPr/>
          <p:nvPr/>
        </p:nvSpPr>
        <p:spPr>
          <a:xfrm>
            <a:off x="7901894" y="3675635"/>
            <a:ext cx="438912" cy="343870"/>
          </a:xfrm>
          <a:prstGeom prst="rect">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844AD73-4F14-4849-9EB6-E61830C2008B}"/>
              </a:ext>
            </a:extLst>
          </p:cNvPr>
          <p:cNvSpPr/>
          <p:nvPr/>
        </p:nvSpPr>
        <p:spPr>
          <a:xfrm>
            <a:off x="8020156" y="3677810"/>
            <a:ext cx="438912" cy="343870"/>
          </a:xfrm>
          <a:prstGeom prst="rect">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98285-71DA-46EB-A40D-7A8281AF5297}"/>
              </a:ext>
            </a:extLst>
          </p:cNvPr>
          <p:cNvSpPr/>
          <p:nvPr/>
        </p:nvSpPr>
        <p:spPr>
          <a:xfrm>
            <a:off x="7821168" y="4638959"/>
            <a:ext cx="438912" cy="259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3A206FD-0F5B-4F05-8C0F-54535DB051CB}"/>
              </a:ext>
            </a:extLst>
          </p:cNvPr>
          <p:cNvSpPr/>
          <p:nvPr/>
        </p:nvSpPr>
        <p:spPr>
          <a:xfrm>
            <a:off x="8239612" y="4643889"/>
            <a:ext cx="438912" cy="259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CCB9FB-3BF6-44D5-9691-D5693BA8AB7A}"/>
              </a:ext>
            </a:extLst>
          </p:cNvPr>
          <p:cNvSpPr/>
          <p:nvPr/>
        </p:nvSpPr>
        <p:spPr>
          <a:xfrm>
            <a:off x="8637736" y="4638959"/>
            <a:ext cx="438912" cy="259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8843A82-B250-4BCB-A77F-48DF24296D35}"/>
              </a:ext>
            </a:extLst>
          </p:cNvPr>
          <p:cNvSpPr/>
          <p:nvPr/>
        </p:nvSpPr>
        <p:spPr>
          <a:xfrm>
            <a:off x="9066118" y="4703014"/>
            <a:ext cx="438912" cy="259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18CC1FA-2DE5-4A99-A290-001E3F22F5A2}"/>
              </a:ext>
            </a:extLst>
          </p:cNvPr>
          <p:cNvSpPr/>
          <p:nvPr/>
        </p:nvSpPr>
        <p:spPr>
          <a:xfrm>
            <a:off x="9542724" y="4638959"/>
            <a:ext cx="438912" cy="259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545337B-5AB3-4390-8745-9E237A918565}"/>
              </a:ext>
            </a:extLst>
          </p:cNvPr>
          <p:cNvSpPr/>
          <p:nvPr/>
        </p:nvSpPr>
        <p:spPr>
          <a:xfrm>
            <a:off x="10121627" y="4661159"/>
            <a:ext cx="438912" cy="259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2AC272C-81DC-40A1-B101-713EC542B207}"/>
              </a:ext>
            </a:extLst>
          </p:cNvPr>
          <p:cNvSpPr/>
          <p:nvPr/>
        </p:nvSpPr>
        <p:spPr>
          <a:xfrm>
            <a:off x="10562618" y="4654366"/>
            <a:ext cx="614518" cy="2597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C9EA7D6-AF44-45C1-AC34-2A15C5ABEDBF}"/>
              </a:ext>
            </a:extLst>
          </p:cNvPr>
          <p:cNvSpPr/>
          <p:nvPr/>
        </p:nvSpPr>
        <p:spPr>
          <a:xfrm>
            <a:off x="8146214" y="3677787"/>
            <a:ext cx="438912" cy="343870"/>
          </a:xfrm>
          <a:prstGeom prst="rect">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035A421-CFE1-4EA5-B7E7-947E26BB9CCB}"/>
              </a:ext>
            </a:extLst>
          </p:cNvPr>
          <p:cNvSpPr/>
          <p:nvPr/>
        </p:nvSpPr>
        <p:spPr>
          <a:xfrm>
            <a:off x="8279920" y="3677701"/>
            <a:ext cx="438912" cy="343870"/>
          </a:xfrm>
          <a:prstGeom prst="rect">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5F26468-9C8E-4569-AF5A-90776C3260B5}"/>
              </a:ext>
            </a:extLst>
          </p:cNvPr>
          <p:cNvSpPr/>
          <p:nvPr/>
        </p:nvSpPr>
        <p:spPr>
          <a:xfrm>
            <a:off x="8377200" y="3676744"/>
            <a:ext cx="438912" cy="343870"/>
          </a:xfrm>
          <a:prstGeom prst="rect">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254CE56-A089-4720-9406-83A0075FC1F3}"/>
              </a:ext>
            </a:extLst>
          </p:cNvPr>
          <p:cNvSpPr/>
          <p:nvPr/>
        </p:nvSpPr>
        <p:spPr>
          <a:xfrm>
            <a:off x="8474770" y="3682218"/>
            <a:ext cx="438912" cy="343870"/>
          </a:xfrm>
          <a:prstGeom prst="rect">
            <a:avLst/>
          </a:prstGeom>
          <a:solidFill>
            <a:schemeClr val="accent1">
              <a:lumMod val="60000"/>
              <a:lumOff val="4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ACAD79C-28DB-4AC9-8D5F-329770D90225}"/>
              </a:ext>
            </a:extLst>
          </p:cNvPr>
          <p:cNvSpPr txBox="1"/>
          <p:nvPr/>
        </p:nvSpPr>
        <p:spPr>
          <a:xfrm>
            <a:off x="704642" y="5297657"/>
            <a:ext cx="6274891" cy="830997"/>
          </a:xfrm>
          <a:prstGeom prst="rect">
            <a:avLst/>
          </a:prstGeom>
          <a:noFill/>
        </p:spPr>
        <p:txBody>
          <a:bodyPr wrap="square" rtlCol="0">
            <a:spAutoFit/>
          </a:bodyPr>
          <a:lstStyle/>
          <a:p>
            <a:r>
              <a:rPr lang="en-GB" sz="1600" dirty="0">
                <a:latin typeface="+mj-lt"/>
              </a:rPr>
              <a:t>Advantages and Disadvantages:			</a:t>
            </a:r>
          </a:p>
          <a:p>
            <a:pPr marL="285750" indent="-285750">
              <a:buFont typeface="Arial" panose="020B0604020202020204" pitchFamily="34" charset="0"/>
              <a:buChar char="•"/>
            </a:pPr>
            <a:r>
              <a:rPr lang="en-GB" sz="1600" dirty="0">
                <a:solidFill>
                  <a:schemeClr val="accent6">
                    <a:lumMod val="75000"/>
                  </a:schemeClr>
                </a:solidFill>
                <a:latin typeface="+mj-lt"/>
              </a:rPr>
              <a:t>Very easy to implement</a:t>
            </a:r>
          </a:p>
          <a:p>
            <a:pPr marL="285750" indent="-285750">
              <a:buFont typeface="Arial" panose="020B0604020202020204" pitchFamily="34" charset="0"/>
              <a:buChar char="•"/>
            </a:pPr>
            <a:r>
              <a:rPr lang="en-GB" sz="1600" dirty="0">
                <a:solidFill>
                  <a:srgbClr val="FF0000"/>
                </a:solidFill>
                <a:latin typeface="+mj-lt"/>
              </a:rPr>
              <a:t>Feature set is very sparse for large vocabularies</a:t>
            </a:r>
          </a:p>
        </p:txBody>
      </p:sp>
    </p:spTree>
    <p:extLst>
      <p:ext uri="{BB962C8B-B14F-4D97-AF65-F5344CB8AC3E}">
        <p14:creationId xmlns:p14="http://schemas.microsoft.com/office/powerpoint/2010/main" val="40068566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10"/>
                                        </p:tgtEl>
                                      </p:cBhvr>
                                    </p:animEffect>
                                    <p:set>
                                      <p:cBhvr>
                                        <p:cTn id="14" dur="1" fill="hold">
                                          <p:stCondLst>
                                            <p:cond delay="499"/>
                                          </p:stCondLst>
                                        </p:cTn>
                                        <p:tgtEl>
                                          <p:spTgt spid="10"/>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xit" presetSubtype="0" fill="hold" grpId="0" nodeType="withEffect">
                                  <p:stCondLst>
                                    <p:cond delay="0"/>
                                  </p:stCondLst>
                                  <p:childTnLst>
                                    <p:animEffect transition="out" filter="fade">
                                      <p:cBhvr>
                                        <p:cTn id="19" dur="500"/>
                                        <p:tgtEl>
                                          <p:spTgt spid="45"/>
                                        </p:tgtEl>
                                      </p:cBhvr>
                                    </p:animEffect>
                                    <p:set>
                                      <p:cBhvr>
                                        <p:cTn id="20" dur="1" fill="hold">
                                          <p:stCondLst>
                                            <p:cond delay="499"/>
                                          </p:stCondLst>
                                        </p:cTn>
                                        <p:tgtEl>
                                          <p:spTgt spid="4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2"/>
                                        </p:tgtEl>
                                      </p:cBhvr>
                                    </p:animEffect>
                                    <p:set>
                                      <p:cBhvr>
                                        <p:cTn id="25" dur="1" fill="hold">
                                          <p:stCondLst>
                                            <p:cond delay="499"/>
                                          </p:stCondLst>
                                        </p:cTn>
                                        <p:tgtEl>
                                          <p:spTgt spid="42"/>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10" presetClass="exit" presetSubtype="0" fill="hold" grpId="0" nodeType="withEffect">
                                  <p:stCondLst>
                                    <p:cond delay="0"/>
                                  </p:stCondLst>
                                  <p:childTnLst>
                                    <p:animEffect transition="out" filter="fade">
                                      <p:cBhvr>
                                        <p:cTn id="29" dur="500"/>
                                        <p:tgtEl>
                                          <p:spTgt spid="46"/>
                                        </p:tgtEl>
                                      </p:cBhvr>
                                    </p:animEffect>
                                    <p:set>
                                      <p:cBhvr>
                                        <p:cTn id="30" dur="1" fill="hold">
                                          <p:stCondLst>
                                            <p:cond delay="499"/>
                                          </p:stCondLst>
                                        </p:cTn>
                                        <p:tgtEl>
                                          <p:spTgt spid="4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43"/>
                                        </p:tgtEl>
                                      </p:cBhvr>
                                    </p:animEffect>
                                    <p:set>
                                      <p:cBhvr>
                                        <p:cTn id="35" dur="1" fill="hold">
                                          <p:stCondLst>
                                            <p:cond delay="499"/>
                                          </p:stCondLst>
                                        </p:cTn>
                                        <p:tgtEl>
                                          <p:spTgt spid="43"/>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childTnLst>
                                </p:cTn>
                              </p:par>
                              <p:par>
                                <p:cTn id="38" presetID="10" presetClass="exit" presetSubtype="0" fill="hold" grpId="0" nodeType="withEffect">
                                  <p:stCondLst>
                                    <p:cond delay="0"/>
                                  </p:stCondLst>
                                  <p:childTnLst>
                                    <p:animEffect transition="out" filter="fade">
                                      <p:cBhvr>
                                        <p:cTn id="39" dur="500"/>
                                        <p:tgtEl>
                                          <p:spTgt spid="47"/>
                                        </p:tgtEl>
                                      </p:cBhvr>
                                    </p:animEffect>
                                    <p:set>
                                      <p:cBhvr>
                                        <p:cTn id="40" dur="1" fill="hold">
                                          <p:stCondLst>
                                            <p:cond delay="499"/>
                                          </p:stCondLst>
                                        </p:cTn>
                                        <p:tgtEl>
                                          <p:spTgt spid="4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52"/>
                                        </p:tgtEl>
                                      </p:cBhvr>
                                    </p:animEffect>
                                    <p:set>
                                      <p:cBhvr>
                                        <p:cTn id="45" dur="1" fill="hold">
                                          <p:stCondLst>
                                            <p:cond delay="499"/>
                                          </p:stCondLst>
                                        </p:cTn>
                                        <p:tgtEl>
                                          <p:spTgt spid="52"/>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childTnLst>
                                </p:cTn>
                              </p:par>
                              <p:par>
                                <p:cTn id="48" presetID="10" presetClass="exit" presetSubtype="0" fill="hold" grpId="0" nodeType="withEffect">
                                  <p:stCondLst>
                                    <p:cond delay="0"/>
                                  </p:stCondLst>
                                  <p:childTnLst>
                                    <p:animEffect transition="out" filter="fad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54"/>
                                        </p:tgtEl>
                                      </p:cBhvr>
                                    </p:animEffect>
                                    <p:set>
                                      <p:cBhvr>
                                        <p:cTn id="55" dur="1" fill="hold">
                                          <p:stCondLst>
                                            <p:cond delay="499"/>
                                          </p:stCondLst>
                                        </p:cTn>
                                        <p:tgtEl>
                                          <p:spTgt spid="54"/>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par>
                                <p:cTn id="58" presetID="10" presetClass="exit" presetSubtype="0" fill="hold" grpId="0" nodeType="withEffect">
                                  <p:stCondLst>
                                    <p:cond delay="0"/>
                                  </p:stCondLst>
                                  <p:childTnLst>
                                    <p:animEffect transition="out" filter="fade">
                                      <p:cBhvr>
                                        <p:cTn id="59" dur="500"/>
                                        <p:tgtEl>
                                          <p:spTgt spid="49"/>
                                        </p:tgtEl>
                                      </p:cBhvr>
                                    </p:animEffect>
                                    <p:set>
                                      <p:cBhvr>
                                        <p:cTn id="60" dur="1" fill="hold">
                                          <p:stCondLst>
                                            <p:cond delay="499"/>
                                          </p:stCondLst>
                                        </p:cTn>
                                        <p:tgtEl>
                                          <p:spTgt spid="4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55"/>
                                        </p:tgtEl>
                                      </p:cBhvr>
                                    </p:animEffect>
                                    <p:set>
                                      <p:cBhvr>
                                        <p:cTn id="65" dur="1" fill="hold">
                                          <p:stCondLst>
                                            <p:cond delay="499"/>
                                          </p:stCondLst>
                                        </p:cTn>
                                        <p:tgtEl>
                                          <p:spTgt spid="55"/>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childTnLst>
                                </p:cTn>
                              </p:par>
                              <p:par>
                                <p:cTn id="68" presetID="10" presetClass="exit" presetSubtype="0" fill="hold" grpId="0" nodeType="withEffect">
                                  <p:stCondLst>
                                    <p:cond delay="0"/>
                                  </p:stCondLst>
                                  <p:childTnLst>
                                    <p:animEffect transition="out" filter="fade">
                                      <p:cBhvr>
                                        <p:cTn id="69" dur="500"/>
                                        <p:tgtEl>
                                          <p:spTgt spid="51"/>
                                        </p:tgtEl>
                                      </p:cBhvr>
                                    </p:animEffect>
                                    <p:set>
                                      <p:cBhvr>
                                        <p:cTn id="70" dur="1" fill="hold">
                                          <p:stCondLst>
                                            <p:cond delay="499"/>
                                          </p:stCondLst>
                                        </p:cTn>
                                        <p:tgtEl>
                                          <p:spTgt spid="5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56"/>
                                        </p:tgtEl>
                                      </p:cBhvr>
                                    </p:animEffect>
                                    <p:set>
                                      <p:cBhvr>
                                        <p:cTn id="75"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42" grpId="0" animBg="1"/>
      <p:bldP spid="42" grpId="1" animBg="1"/>
      <p:bldP spid="43" grpId="0" animBg="1"/>
      <p:bldP spid="43" grpId="1" animBg="1"/>
      <p:bldP spid="11" grpId="0" animBg="1"/>
      <p:bldP spid="45" grpId="0" animBg="1"/>
      <p:bldP spid="46" grpId="0" animBg="1"/>
      <p:bldP spid="47" grpId="0" animBg="1"/>
      <p:bldP spid="48" grpId="0" animBg="1"/>
      <p:bldP spid="49" grpId="0" animBg="1"/>
      <p:bldP spid="51" grpId="0" animBg="1"/>
      <p:bldP spid="52" grpId="0" animBg="1"/>
      <p:bldP spid="52" grpId="1" animBg="1"/>
      <p:bldP spid="54" grpId="0" animBg="1"/>
      <p:bldP spid="54" grpId="1" animBg="1"/>
      <p:bldP spid="55" grpId="0" animBg="1"/>
      <p:bldP spid="55" grpId="1" animBg="1"/>
      <p:bldP spid="56" grpId="0" animBg="1"/>
      <p:bldP spid="5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A5553AB-E079-4C00-B8F1-2EF28B25D358}"/>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7F4BF4F6-6B65-4054-838B-5B33F9F9C48A}"/>
              </a:ext>
            </a:extLst>
          </p:cNvPr>
          <p:cNvGrpSpPr/>
          <p:nvPr/>
        </p:nvGrpSpPr>
        <p:grpSpPr>
          <a:xfrm>
            <a:off x="844401" y="620582"/>
            <a:ext cx="821839" cy="769402"/>
            <a:chOff x="1575921" y="2936005"/>
            <a:chExt cx="3038688" cy="2927003"/>
          </a:xfrm>
        </p:grpSpPr>
        <p:sp>
          <p:nvSpPr>
            <p:cNvPr id="26" name="Freeform: Shape 25">
              <a:extLst>
                <a:ext uri="{FF2B5EF4-FFF2-40B4-BE49-F238E27FC236}">
                  <a16:creationId xmlns:a16="http://schemas.microsoft.com/office/drawing/2014/main" id="{27327C17-CF71-4BB7-AE28-783BB7D733F4}"/>
                </a:ext>
              </a:extLst>
            </p:cNvPr>
            <p:cNvSpPr/>
            <p:nvPr/>
          </p:nvSpPr>
          <p:spPr>
            <a:xfrm>
              <a:off x="1575921" y="2936005"/>
              <a:ext cx="3038688" cy="2927003"/>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4167" y="3159201"/>
              <a:ext cx="2280971" cy="2334755"/>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0997" y="3694114"/>
              <a:ext cx="1724836" cy="1765501"/>
            </a:xfrm>
            <a:prstGeom prst="rect">
              <a:avLst/>
            </a:prstGeom>
          </p:spPr>
        </p:pic>
      </p:grpSp>
      <p:sp>
        <p:nvSpPr>
          <p:cNvPr id="50" name="TextBox 49">
            <a:extLst>
              <a:ext uri="{FF2B5EF4-FFF2-40B4-BE49-F238E27FC236}">
                <a16:creationId xmlns:a16="http://schemas.microsoft.com/office/drawing/2014/main" id="{0A18648A-EA64-47D3-8E47-6BC6B078E306}"/>
              </a:ext>
            </a:extLst>
          </p:cNvPr>
          <p:cNvSpPr txBox="1"/>
          <p:nvPr/>
        </p:nvSpPr>
        <p:spPr>
          <a:xfrm>
            <a:off x="565773" y="1536255"/>
            <a:ext cx="1527187" cy="307777"/>
          </a:xfrm>
          <a:prstGeom prst="rect">
            <a:avLst/>
          </a:prstGeom>
          <a:solidFill>
            <a:schemeClr val="accent2">
              <a:lumMod val="60000"/>
              <a:lumOff val="40000"/>
            </a:schemeClr>
          </a:solidFill>
        </p:spPr>
        <p:txBody>
          <a:bodyPr wrap="square" rtlCol="0">
            <a:spAutoFit/>
          </a:bodyPr>
          <a:lstStyle/>
          <a:p>
            <a:pPr algn="ctr"/>
            <a:r>
              <a:rPr lang="en-GB" sz="1400" dirty="0"/>
              <a:t>Feature Extraction</a:t>
            </a:r>
            <a:endParaRPr lang="en-US" sz="1400" dirty="0"/>
          </a:p>
        </p:txBody>
      </p:sp>
      <p:pic>
        <p:nvPicPr>
          <p:cNvPr id="1026" name="Picture 2" descr="Image result for word2vec king queen">
            <a:extLst>
              <a:ext uri="{FF2B5EF4-FFF2-40B4-BE49-F238E27FC236}">
                <a16:creationId xmlns:a16="http://schemas.microsoft.com/office/drawing/2014/main" id="{83A23EFB-ABEB-4441-8BD8-97B1E6A3B5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8090" y="3505918"/>
            <a:ext cx="2029609" cy="1497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DA661758-6338-4159-9FDD-196BE698AD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101" y="3505918"/>
            <a:ext cx="1923194" cy="14972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D0BE8C9-81B5-4501-B139-EF3AB99E6665}"/>
              </a:ext>
            </a:extLst>
          </p:cNvPr>
          <p:cNvSpPr txBox="1"/>
          <p:nvPr/>
        </p:nvSpPr>
        <p:spPr>
          <a:xfrm>
            <a:off x="718101" y="2010566"/>
            <a:ext cx="5774139" cy="461665"/>
          </a:xfrm>
          <a:prstGeom prst="rect">
            <a:avLst/>
          </a:prstGeom>
          <a:noFill/>
        </p:spPr>
        <p:txBody>
          <a:bodyPr wrap="square" rtlCol="0">
            <a:spAutoFit/>
          </a:bodyPr>
          <a:lstStyle/>
          <a:p>
            <a:r>
              <a:rPr lang="en-GB" sz="2400" b="1" dirty="0">
                <a:latin typeface="+mj-lt"/>
              </a:rPr>
              <a:t>Word Embeddings</a:t>
            </a:r>
            <a:endParaRPr lang="en-GB" sz="2400" dirty="0">
              <a:latin typeface="+mj-lt"/>
            </a:endParaRPr>
          </a:p>
        </p:txBody>
      </p:sp>
      <p:sp>
        <p:nvSpPr>
          <p:cNvPr id="3" name="TextBox 2">
            <a:extLst>
              <a:ext uri="{FF2B5EF4-FFF2-40B4-BE49-F238E27FC236}">
                <a16:creationId xmlns:a16="http://schemas.microsoft.com/office/drawing/2014/main" id="{E3F2927C-FC6F-4981-B9A3-7080B0E48A38}"/>
              </a:ext>
            </a:extLst>
          </p:cNvPr>
          <p:cNvSpPr txBox="1"/>
          <p:nvPr/>
        </p:nvSpPr>
        <p:spPr>
          <a:xfrm>
            <a:off x="718101" y="2669413"/>
            <a:ext cx="4239979" cy="369332"/>
          </a:xfrm>
          <a:prstGeom prst="rect">
            <a:avLst/>
          </a:prstGeom>
          <a:solidFill>
            <a:schemeClr val="bg2">
              <a:lumMod val="90000"/>
            </a:schemeClr>
          </a:solidFill>
        </p:spPr>
        <p:txBody>
          <a:bodyPr wrap="square" rtlCol="0">
            <a:spAutoFit/>
          </a:bodyPr>
          <a:lstStyle/>
          <a:p>
            <a:r>
              <a:rPr lang="en-GB" dirty="0">
                <a:latin typeface="+mj-lt"/>
              </a:rPr>
              <a:t>Word2Vec – Shallow neural network</a:t>
            </a:r>
            <a:endParaRPr lang="en-US" dirty="0">
              <a:latin typeface="+mj-lt"/>
            </a:endParaRPr>
          </a:p>
        </p:txBody>
      </p:sp>
      <p:sp>
        <p:nvSpPr>
          <p:cNvPr id="15" name="TextBox 14">
            <a:extLst>
              <a:ext uri="{FF2B5EF4-FFF2-40B4-BE49-F238E27FC236}">
                <a16:creationId xmlns:a16="http://schemas.microsoft.com/office/drawing/2014/main" id="{124E2060-4826-4940-AA1E-9CF815BEC10C}"/>
              </a:ext>
            </a:extLst>
          </p:cNvPr>
          <p:cNvSpPr txBox="1"/>
          <p:nvPr/>
        </p:nvSpPr>
        <p:spPr>
          <a:xfrm>
            <a:off x="6003122" y="2669413"/>
            <a:ext cx="4239979" cy="369332"/>
          </a:xfrm>
          <a:prstGeom prst="rect">
            <a:avLst/>
          </a:prstGeom>
          <a:solidFill>
            <a:schemeClr val="bg2">
              <a:lumMod val="90000"/>
            </a:schemeClr>
          </a:solidFill>
        </p:spPr>
        <p:txBody>
          <a:bodyPr wrap="square" rtlCol="0">
            <a:spAutoFit/>
          </a:bodyPr>
          <a:lstStyle/>
          <a:p>
            <a:r>
              <a:rPr lang="en-GB" dirty="0" err="1">
                <a:latin typeface="+mj-lt"/>
              </a:rPr>
              <a:t>GloVe</a:t>
            </a:r>
            <a:r>
              <a:rPr lang="en-GB" dirty="0">
                <a:latin typeface="+mj-lt"/>
              </a:rPr>
              <a:t> – Global co-occurrence matrix</a:t>
            </a:r>
            <a:endParaRPr lang="en-US" dirty="0">
              <a:latin typeface="+mj-lt"/>
            </a:endParaRPr>
          </a:p>
        </p:txBody>
      </p:sp>
      <p:sp>
        <p:nvSpPr>
          <p:cNvPr id="16" name="TextBox 15">
            <a:extLst>
              <a:ext uri="{FF2B5EF4-FFF2-40B4-BE49-F238E27FC236}">
                <a16:creationId xmlns:a16="http://schemas.microsoft.com/office/drawing/2014/main" id="{EC93EE54-49FF-4489-A05B-8290606405FA}"/>
              </a:ext>
            </a:extLst>
          </p:cNvPr>
          <p:cNvSpPr txBox="1"/>
          <p:nvPr/>
        </p:nvSpPr>
        <p:spPr>
          <a:xfrm>
            <a:off x="704643" y="5297657"/>
            <a:ext cx="6274891" cy="830997"/>
          </a:xfrm>
          <a:prstGeom prst="rect">
            <a:avLst/>
          </a:prstGeom>
          <a:noFill/>
        </p:spPr>
        <p:txBody>
          <a:bodyPr wrap="square" rtlCol="0">
            <a:spAutoFit/>
          </a:bodyPr>
          <a:lstStyle/>
          <a:p>
            <a:r>
              <a:rPr lang="en-GB" sz="1600" dirty="0">
                <a:latin typeface="+mj-lt"/>
              </a:rPr>
              <a:t>Advantages and Disadvantages:			</a:t>
            </a:r>
          </a:p>
          <a:p>
            <a:pPr marL="285750" indent="-285750">
              <a:buFont typeface="Arial" panose="020B0604020202020204" pitchFamily="34" charset="0"/>
              <a:buChar char="•"/>
            </a:pPr>
            <a:r>
              <a:rPr lang="en-GB" sz="1600" dirty="0">
                <a:solidFill>
                  <a:schemeClr val="accent6">
                    <a:lumMod val="75000"/>
                  </a:schemeClr>
                </a:solidFill>
                <a:latin typeface="+mj-lt"/>
              </a:rPr>
              <a:t>Successfully models complex properties of language</a:t>
            </a:r>
          </a:p>
          <a:p>
            <a:pPr marL="285750" indent="-285750">
              <a:buFont typeface="Arial" panose="020B0604020202020204" pitchFamily="34" charset="0"/>
              <a:buChar char="•"/>
            </a:pPr>
            <a:r>
              <a:rPr lang="en-GB" sz="1600" dirty="0">
                <a:solidFill>
                  <a:srgbClr val="FF0000"/>
                </a:solidFill>
                <a:latin typeface="+mj-lt"/>
              </a:rPr>
              <a:t>Does not accommodate polysemy or out-of-vocabulary tokens </a:t>
            </a:r>
          </a:p>
        </p:txBody>
      </p:sp>
      <p:sp>
        <p:nvSpPr>
          <p:cNvPr id="6" name="TextBox 5">
            <a:extLst>
              <a:ext uri="{FF2B5EF4-FFF2-40B4-BE49-F238E27FC236}">
                <a16:creationId xmlns:a16="http://schemas.microsoft.com/office/drawing/2014/main" id="{FF192676-8DCA-4995-8D5E-74CA5C990085}"/>
              </a:ext>
            </a:extLst>
          </p:cNvPr>
          <p:cNvSpPr txBox="1"/>
          <p:nvPr/>
        </p:nvSpPr>
        <p:spPr>
          <a:xfrm>
            <a:off x="6003122" y="3038745"/>
            <a:ext cx="2536522" cy="307777"/>
          </a:xfrm>
          <a:prstGeom prst="rect">
            <a:avLst/>
          </a:prstGeom>
          <a:noFill/>
        </p:spPr>
        <p:txBody>
          <a:bodyPr wrap="square" rtlCol="0">
            <a:spAutoFit/>
          </a:bodyPr>
          <a:lstStyle/>
          <a:p>
            <a:r>
              <a:rPr lang="en-US" sz="1400" dirty="0">
                <a:latin typeface="+mj-lt"/>
              </a:rPr>
              <a:t>(Pennington et al. 2014)</a:t>
            </a:r>
          </a:p>
        </p:txBody>
      </p:sp>
      <p:sp>
        <p:nvSpPr>
          <p:cNvPr id="21" name="TextBox 20">
            <a:extLst>
              <a:ext uri="{FF2B5EF4-FFF2-40B4-BE49-F238E27FC236}">
                <a16:creationId xmlns:a16="http://schemas.microsoft.com/office/drawing/2014/main" id="{16E33082-6C48-43D9-8CB8-AB1E207CC69F}"/>
              </a:ext>
            </a:extLst>
          </p:cNvPr>
          <p:cNvSpPr txBox="1"/>
          <p:nvPr/>
        </p:nvSpPr>
        <p:spPr>
          <a:xfrm>
            <a:off x="704643" y="3038745"/>
            <a:ext cx="2536522" cy="307777"/>
          </a:xfrm>
          <a:prstGeom prst="rect">
            <a:avLst/>
          </a:prstGeom>
          <a:noFill/>
        </p:spPr>
        <p:txBody>
          <a:bodyPr wrap="square" rtlCol="0">
            <a:spAutoFit/>
          </a:bodyPr>
          <a:lstStyle/>
          <a:p>
            <a:r>
              <a:rPr lang="en-US" sz="1400" dirty="0">
                <a:latin typeface="+mj-lt"/>
              </a:rPr>
              <a:t>(</a:t>
            </a:r>
            <a:r>
              <a:rPr lang="en-US" sz="1400" dirty="0" err="1">
                <a:latin typeface="+mj-lt"/>
              </a:rPr>
              <a:t>Mikolov</a:t>
            </a:r>
            <a:r>
              <a:rPr lang="en-US" sz="1400" dirty="0">
                <a:latin typeface="+mj-lt"/>
              </a:rPr>
              <a:t> et al. 2013)</a:t>
            </a:r>
          </a:p>
        </p:txBody>
      </p:sp>
      <p:sp>
        <p:nvSpPr>
          <p:cNvPr id="7" name="TextBox 6">
            <a:extLst>
              <a:ext uri="{FF2B5EF4-FFF2-40B4-BE49-F238E27FC236}">
                <a16:creationId xmlns:a16="http://schemas.microsoft.com/office/drawing/2014/main" id="{8070F6F0-11AD-4DDA-B1E2-049CBBB89046}"/>
              </a:ext>
            </a:extLst>
          </p:cNvPr>
          <p:cNvSpPr txBox="1"/>
          <p:nvPr/>
        </p:nvSpPr>
        <p:spPr>
          <a:xfrm>
            <a:off x="6003122" y="3505918"/>
            <a:ext cx="4147101"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mj-lt"/>
              </a:rPr>
              <a:t>Produces vectors for individual words using matrix decomposition</a:t>
            </a:r>
          </a:p>
          <a:p>
            <a:pPr marL="285750" indent="-285750">
              <a:buFont typeface="Arial" panose="020B0604020202020204" pitchFamily="34" charset="0"/>
              <a:buChar char="•"/>
            </a:pPr>
            <a:r>
              <a:rPr lang="en-GB" sz="1600" dirty="0">
                <a:latin typeface="+mj-lt"/>
              </a:rPr>
              <a:t>Better at capturing global properties of the corpus</a:t>
            </a:r>
            <a:endParaRPr lang="en-US" sz="1600" dirty="0">
              <a:latin typeface="+mj-lt"/>
            </a:endParaRPr>
          </a:p>
        </p:txBody>
      </p:sp>
    </p:spTree>
    <p:extLst>
      <p:ext uri="{BB962C8B-B14F-4D97-AF65-F5344CB8AC3E}">
        <p14:creationId xmlns:p14="http://schemas.microsoft.com/office/powerpoint/2010/main" val="149703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B27EE480-F42A-4C7E-8E3F-244EBA497BDE}"/>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7F4BF4F6-6B65-4054-838B-5B33F9F9C48A}"/>
              </a:ext>
            </a:extLst>
          </p:cNvPr>
          <p:cNvGrpSpPr/>
          <p:nvPr/>
        </p:nvGrpSpPr>
        <p:grpSpPr>
          <a:xfrm>
            <a:off x="844401" y="620582"/>
            <a:ext cx="821839" cy="769402"/>
            <a:chOff x="1575921" y="2936005"/>
            <a:chExt cx="3038688" cy="2927003"/>
          </a:xfrm>
        </p:grpSpPr>
        <p:sp>
          <p:nvSpPr>
            <p:cNvPr id="26" name="Freeform: Shape 25">
              <a:extLst>
                <a:ext uri="{FF2B5EF4-FFF2-40B4-BE49-F238E27FC236}">
                  <a16:creationId xmlns:a16="http://schemas.microsoft.com/office/drawing/2014/main" id="{27327C17-CF71-4BB7-AE28-783BB7D733F4}"/>
                </a:ext>
              </a:extLst>
            </p:cNvPr>
            <p:cNvSpPr/>
            <p:nvPr/>
          </p:nvSpPr>
          <p:spPr>
            <a:xfrm>
              <a:off x="1575921" y="2936005"/>
              <a:ext cx="3038688" cy="2927003"/>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4167" y="3159201"/>
              <a:ext cx="2280971" cy="2334755"/>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0997" y="3694114"/>
              <a:ext cx="1724836" cy="1765501"/>
            </a:xfrm>
            <a:prstGeom prst="rect">
              <a:avLst/>
            </a:prstGeom>
          </p:spPr>
        </p:pic>
      </p:grpSp>
      <p:sp>
        <p:nvSpPr>
          <p:cNvPr id="50" name="TextBox 49">
            <a:extLst>
              <a:ext uri="{FF2B5EF4-FFF2-40B4-BE49-F238E27FC236}">
                <a16:creationId xmlns:a16="http://schemas.microsoft.com/office/drawing/2014/main" id="{0A18648A-EA64-47D3-8E47-6BC6B078E306}"/>
              </a:ext>
            </a:extLst>
          </p:cNvPr>
          <p:cNvSpPr txBox="1"/>
          <p:nvPr/>
        </p:nvSpPr>
        <p:spPr>
          <a:xfrm>
            <a:off x="565773" y="1536255"/>
            <a:ext cx="1527187" cy="307777"/>
          </a:xfrm>
          <a:prstGeom prst="rect">
            <a:avLst/>
          </a:prstGeom>
          <a:solidFill>
            <a:schemeClr val="accent2">
              <a:lumMod val="60000"/>
              <a:lumOff val="40000"/>
            </a:schemeClr>
          </a:solidFill>
        </p:spPr>
        <p:txBody>
          <a:bodyPr wrap="square" rtlCol="0">
            <a:spAutoFit/>
          </a:bodyPr>
          <a:lstStyle/>
          <a:p>
            <a:pPr algn="ctr"/>
            <a:r>
              <a:rPr lang="en-GB" sz="1400" dirty="0"/>
              <a:t>Feature Extraction</a:t>
            </a:r>
            <a:endParaRPr lang="en-US" sz="1400" dirty="0"/>
          </a:p>
        </p:txBody>
      </p:sp>
      <p:sp>
        <p:nvSpPr>
          <p:cNvPr id="13" name="TextBox 12">
            <a:extLst>
              <a:ext uri="{FF2B5EF4-FFF2-40B4-BE49-F238E27FC236}">
                <a16:creationId xmlns:a16="http://schemas.microsoft.com/office/drawing/2014/main" id="{CD0BE8C9-81B5-4501-B139-EF3AB99E6665}"/>
              </a:ext>
            </a:extLst>
          </p:cNvPr>
          <p:cNvSpPr txBox="1"/>
          <p:nvPr/>
        </p:nvSpPr>
        <p:spPr>
          <a:xfrm>
            <a:off x="718101" y="2010566"/>
            <a:ext cx="5774139" cy="461665"/>
          </a:xfrm>
          <a:prstGeom prst="rect">
            <a:avLst/>
          </a:prstGeom>
          <a:noFill/>
        </p:spPr>
        <p:txBody>
          <a:bodyPr wrap="square" rtlCol="0">
            <a:spAutoFit/>
          </a:bodyPr>
          <a:lstStyle/>
          <a:p>
            <a:r>
              <a:rPr lang="en-GB" sz="2400" b="1" dirty="0">
                <a:latin typeface="+mj-lt"/>
              </a:rPr>
              <a:t>Contextualised Embeddings</a:t>
            </a:r>
            <a:endParaRPr lang="en-GB" sz="2400" dirty="0">
              <a:latin typeface="+mj-lt"/>
            </a:endParaRPr>
          </a:p>
        </p:txBody>
      </p:sp>
      <p:sp>
        <p:nvSpPr>
          <p:cNvPr id="3" name="TextBox 2">
            <a:extLst>
              <a:ext uri="{FF2B5EF4-FFF2-40B4-BE49-F238E27FC236}">
                <a16:creationId xmlns:a16="http://schemas.microsoft.com/office/drawing/2014/main" id="{E3F2927C-FC6F-4981-B9A3-7080B0E48A38}"/>
              </a:ext>
            </a:extLst>
          </p:cNvPr>
          <p:cNvSpPr txBox="1"/>
          <p:nvPr/>
        </p:nvSpPr>
        <p:spPr>
          <a:xfrm>
            <a:off x="844401" y="2831183"/>
            <a:ext cx="4239979" cy="369332"/>
          </a:xfrm>
          <a:prstGeom prst="rect">
            <a:avLst/>
          </a:prstGeom>
          <a:solidFill>
            <a:schemeClr val="bg2">
              <a:lumMod val="90000"/>
            </a:schemeClr>
          </a:solidFill>
        </p:spPr>
        <p:txBody>
          <a:bodyPr wrap="square" rtlCol="0">
            <a:spAutoFit/>
          </a:bodyPr>
          <a:lstStyle/>
          <a:p>
            <a:r>
              <a:rPr lang="en-GB" dirty="0" err="1">
                <a:latin typeface="+mj-lt"/>
              </a:rPr>
              <a:t>ELMo</a:t>
            </a:r>
            <a:r>
              <a:rPr lang="en-GB" dirty="0">
                <a:latin typeface="+mj-lt"/>
              </a:rPr>
              <a:t> – Neural Network</a:t>
            </a:r>
            <a:endParaRPr lang="en-US" dirty="0">
              <a:latin typeface="+mj-lt"/>
            </a:endParaRPr>
          </a:p>
        </p:txBody>
      </p:sp>
      <p:sp>
        <p:nvSpPr>
          <p:cNvPr id="16" name="TextBox 15">
            <a:extLst>
              <a:ext uri="{FF2B5EF4-FFF2-40B4-BE49-F238E27FC236}">
                <a16:creationId xmlns:a16="http://schemas.microsoft.com/office/drawing/2014/main" id="{EC93EE54-49FF-4489-A05B-8290606405FA}"/>
              </a:ext>
            </a:extLst>
          </p:cNvPr>
          <p:cNvSpPr txBox="1"/>
          <p:nvPr/>
        </p:nvSpPr>
        <p:spPr>
          <a:xfrm>
            <a:off x="704643" y="5297657"/>
            <a:ext cx="6651197" cy="830997"/>
          </a:xfrm>
          <a:prstGeom prst="rect">
            <a:avLst/>
          </a:prstGeom>
          <a:noFill/>
        </p:spPr>
        <p:txBody>
          <a:bodyPr wrap="square" rtlCol="0">
            <a:spAutoFit/>
          </a:bodyPr>
          <a:lstStyle/>
          <a:p>
            <a:r>
              <a:rPr lang="en-GB" sz="1600" dirty="0">
                <a:latin typeface="+mj-lt"/>
              </a:rPr>
              <a:t>Advantages and Disadvantages:			</a:t>
            </a:r>
          </a:p>
          <a:p>
            <a:pPr marL="285750" indent="-285750">
              <a:buFont typeface="Arial" panose="020B0604020202020204" pitchFamily="34" charset="0"/>
              <a:buChar char="•"/>
            </a:pPr>
            <a:r>
              <a:rPr lang="en-GB" sz="1600" dirty="0">
                <a:solidFill>
                  <a:schemeClr val="accent6">
                    <a:lumMod val="75000"/>
                  </a:schemeClr>
                </a:solidFill>
                <a:latin typeface="+mj-lt"/>
              </a:rPr>
              <a:t>Constructs robust representations of out-of-vocabulary tokens</a:t>
            </a:r>
          </a:p>
          <a:p>
            <a:pPr marL="285750" indent="-285750">
              <a:buFont typeface="Arial" panose="020B0604020202020204" pitchFamily="34" charset="0"/>
              <a:buChar char="•"/>
            </a:pPr>
            <a:r>
              <a:rPr lang="en-GB" sz="1600" dirty="0">
                <a:solidFill>
                  <a:srgbClr val="FF0000"/>
                </a:solidFill>
                <a:latin typeface="+mj-lt"/>
              </a:rPr>
              <a:t>Slower in practice (but we can get around this)</a:t>
            </a:r>
          </a:p>
        </p:txBody>
      </p:sp>
      <p:sp>
        <p:nvSpPr>
          <p:cNvPr id="21" name="TextBox 20">
            <a:extLst>
              <a:ext uri="{FF2B5EF4-FFF2-40B4-BE49-F238E27FC236}">
                <a16:creationId xmlns:a16="http://schemas.microsoft.com/office/drawing/2014/main" id="{16E33082-6C48-43D9-8CB8-AB1E207CC69F}"/>
              </a:ext>
            </a:extLst>
          </p:cNvPr>
          <p:cNvSpPr txBox="1"/>
          <p:nvPr/>
        </p:nvSpPr>
        <p:spPr>
          <a:xfrm>
            <a:off x="830943" y="3200515"/>
            <a:ext cx="2536522" cy="307777"/>
          </a:xfrm>
          <a:prstGeom prst="rect">
            <a:avLst/>
          </a:prstGeom>
          <a:noFill/>
        </p:spPr>
        <p:txBody>
          <a:bodyPr wrap="square" rtlCol="0">
            <a:spAutoFit/>
          </a:bodyPr>
          <a:lstStyle/>
          <a:p>
            <a:r>
              <a:rPr lang="en-US" sz="1400" dirty="0">
                <a:latin typeface="+mj-lt"/>
              </a:rPr>
              <a:t>(Peters et al. 2018)</a:t>
            </a:r>
          </a:p>
        </p:txBody>
      </p:sp>
      <p:sp>
        <p:nvSpPr>
          <p:cNvPr id="18" name="TextBox 17">
            <a:extLst>
              <a:ext uri="{FF2B5EF4-FFF2-40B4-BE49-F238E27FC236}">
                <a16:creationId xmlns:a16="http://schemas.microsoft.com/office/drawing/2014/main" id="{94D6A8FE-BB1C-4F0C-9AD8-E53B749532E9}"/>
              </a:ext>
            </a:extLst>
          </p:cNvPr>
          <p:cNvSpPr txBox="1"/>
          <p:nvPr/>
        </p:nvSpPr>
        <p:spPr>
          <a:xfrm>
            <a:off x="844401" y="3637473"/>
            <a:ext cx="4147101"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mj-lt"/>
              </a:rPr>
              <a:t>Trained neural network</a:t>
            </a:r>
          </a:p>
          <a:p>
            <a:pPr marL="285750" indent="-285750">
              <a:buFont typeface="Arial" panose="020B0604020202020204" pitchFamily="34" charset="0"/>
              <a:buChar char="•"/>
            </a:pPr>
            <a:r>
              <a:rPr lang="en-GB" sz="1600" dirty="0">
                <a:latin typeface="+mj-lt"/>
              </a:rPr>
              <a:t>Vectors produced “on the fly”</a:t>
            </a:r>
          </a:p>
          <a:p>
            <a:pPr marL="285750" indent="-285750">
              <a:buFont typeface="Arial" panose="020B0604020202020204" pitchFamily="34" charset="0"/>
              <a:buChar char="•"/>
            </a:pPr>
            <a:r>
              <a:rPr lang="en-GB" sz="1600" dirty="0">
                <a:latin typeface="+mj-lt"/>
              </a:rPr>
              <a:t>Character-based</a:t>
            </a:r>
          </a:p>
          <a:p>
            <a:pPr marL="285750" indent="-285750">
              <a:buFont typeface="Arial" panose="020B0604020202020204" pitchFamily="34" charset="0"/>
              <a:buChar char="•"/>
            </a:pPr>
            <a:endParaRPr lang="en-US" sz="1600" dirty="0">
              <a:latin typeface="+mj-lt"/>
            </a:endParaRPr>
          </a:p>
        </p:txBody>
      </p:sp>
      <p:pic>
        <p:nvPicPr>
          <p:cNvPr id="2056" name="Picture 8" descr="Image result for elmo">
            <a:extLst>
              <a:ext uri="{FF2B5EF4-FFF2-40B4-BE49-F238E27FC236}">
                <a16:creationId xmlns:a16="http://schemas.microsoft.com/office/drawing/2014/main" id="{E3D59789-3535-4C93-952A-F2418AABCB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46472" y="4976237"/>
            <a:ext cx="1905000"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CAF176-E2B0-4C0F-BC05-CD657F5F19D7}"/>
              </a:ext>
            </a:extLst>
          </p:cNvPr>
          <p:cNvSpPr txBox="1"/>
          <p:nvPr/>
        </p:nvSpPr>
        <p:spPr>
          <a:xfrm>
            <a:off x="6095999" y="3354403"/>
            <a:ext cx="3680539" cy="1138773"/>
          </a:xfrm>
          <a:prstGeom prst="rect">
            <a:avLst/>
          </a:prstGeom>
          <a:noFill/>
        </p:spPr>
        <p:txBody>
          <a:bodyPr wrap="square" rtlCol="0">
            <a:spAutoFit/>
          </a:bodyPr>
          <a:lstStyle/>
          <a:p>
            <a:pPr algn="ctr"/>
            <a:r>
              <a:rPr lang="en-GB" i="1" dirty="0">
                <a:latin typeface="+mj-lt"/>
              </a:rPr>
              <a:t>“One of the best state-of-the-art frameworks to extract features from a given text dataset”</a:t>
            </a:r>
          </a:p>
          <a:p>
            <a:pPr algn="ctr"/>
            <a:r>
              <a:rPr lang="en-GB" sz="1200" i="1" dirty="0">
                <a:latin typeface="+mj-lt"/>
              </a:rPr>
              <a:t>Analytics </a:t>
            </a:r>
            <a:r>
              <a:rPr lang="en-GB" sz="1200" i="1" dirty="0" err="1">
                <a:latin typeface="+mj-lt"/>
              </a:rPr>
              <a:t>Vidha</a:t>
            </a:r>
            <a:r>
              <a:rPr lang="en-GB" sz="1200" i="1" dirty="0">
                <a:latin typeface="+mj-lt"/>
              </a:rPr>
              <a:t> 2018</a:t>
            </a:r>
            <a:endParaRPr lang="en-US" sz="1200" i="1" dirty="0">
              <a:latin typeface="+mj-lt"/>
            </a:endParaRPr>
          </a:p>
        </p:txBody>
      </p:sp>
    </p:spTree>
    <p:extLst>
      <p:ext uri="{BB962C8B-B14F-4D97-AF65-F5344CB8AC3E}">
        <p14:creationId xmlns:p14="http://schemas.microsoft.com/office/powerpoint/2010/main" val="24393534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4" name="Group 3">
            <a:extLst>
              <a:ext uri="{FF2B5EF4-FFF2-40B4-BE49-F238E27FC236}">
                <a16:creationId xmlns:a16="http://schemas.microsoft.com/office/drawing/2014/main" id="{0A9E6EEE-EA77-4C73-99A2-85C125A9A0C5}"/>
              </a:ext>
            </a:extLst>
          </p:cNvPr>
          <p:cNvGrpSpPr/>
          <p:nvPr/>
        </p:nvGrpSpPr>
        <p:grpSpPr>
          <a:xfrm>
            <a:off x="4133298" y="2975559"/>
            <a:ext cx="1696422" cy="1748791"/>
            <a:chOff x="4133298" y="2975559"/>
            <a:chExt cx="1696422" cy="1748791"/>
          </a:xfrm>
        </p:grpSpPr>
        <p:sp>
          <p:nvSpPr>
            <p:cNvPr id="26" name="Freeform: Shape 25">
              <a:extLst>
                <a:ext uri="{FF2B5EF4-FFF2-40B4-BE49-F238E27FC236}">
                  <a16:creationId xmlns:a16="http://schemas.microsoft.com/office/drawing/2014/main" id="{27327C17-CF71-4BB7-AE28-783BB7D733F4}"/>
                </a:ext>
              </a:extLst>
            </p:cNvPr>
            <p:cNvSpPr/>
            <p:nvPr/>
          </p:nvSpPr>
          <p:spPr>
            <a:xfrm>
              <a:off x="4133298" y="2975559"/>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4463" y="3108911"/>
              <a:ext cx="1273408" cy="1394942"/>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88334" y="3428505"/>
              <a:ext cx="962932" cy="1054831"/>
            </a:xfrm>
            <a:prstGeom prst="rect">
              <a:avLst/>
            </a:prstGeom>
          </p:spPr>
        </p:pic>
      </p:grpSp>
      <p:sp>
        <p:nvSpPr>
          <p:cNvPr id="50" name="TextBox 49">
            <a:extLst>
              <a:ext uri="{FF2B5EF4-FFF2-40B4-BE49-F238E27FC236}">
                <a16:creationId xmlns:a16="http://schemas.microsoft.com/office/drawing/2014/main" id="{0A18648A-EA64-47D3-8E47-6BC6B078E306}"/>
              </a:ext>
            </a:extLst>
          </p:cNvPr>
          <p:cNvSpPr txBox="1"/>
          <p:nvPr/>
        </p:nvSpPr>
        <p:spPr>
          <a:xfrm>
            <a:off x="3977230" y="2228544"/>
            <a:ext cx="1991966" cy="338554"/>
          </a:xfrm>
          <a:prstGeom prst="rect">
            <a:avLst/>
          </a:prstGeom>
          <a:solidFill>
            <a:schemeClr val="accent2">
              <a:lumMod val="60000"/>
              <a:lumOff val="40000"/>
            </a:schemeClr>
          </a:solidFill>
        </p:spPr>
        <p:txBody>
          <a:bodyPr wrap="square" rtlCol="0">
            <a:spAutoFit/>
          </a:bodyPr>
          <a:lstStyle/>
          <a:p>
            <a:pPr algn="ctr"/>
            <a:r>
              <a:rPr lang="en-GB" sz="1600" dirty="0"/>
              <a:t>Feature Extraction</a:t>
            </a:r>
            <a:endParaRPr lang="en-US" sz="1600" dirty="0"/>
          </a:p>
        </p:txBody>
      </p:sp>
      <p:grpSp>
        <p:nvGrpSpPr>
          <p:cNvPr id="2" name="Group 1">
            <a:extLst>
              <a:ext uri="{FF2B5EF4-FFF2-40B4-BE49-F238E27FC236}">
                <a16:creationId xmlns:a16="http://schemas.microsoft.com/office/drawing/2014/main" id="{3AF5E10F-08F6-465B-8B6C-E4CEB88F988E}"/>
              </a:ext>
            </a:extLst>
          </p:cNvPr>
          <p:cNvGrpSpPr/>
          <p:nvPr/>
        </p:nvGrpSpPr>
        <p:grpSpPr>
          <a:xfrm>
            <a:off x="6591154" y="2959057"/>
            <a:ext cx="1696422" cy="1748791"/>
            <a:chOff x="6591154" y="2959057"/>
            <a:chExt cx="1696422" cy="1748791"/>
          </a:xfrm>
        </p:grpSpPr>
        <p:sp>
          <p:nvSpPr>
            <p:cNvPr id="37" name="Freeform: Shape 36">
              <a:extLst>
                <a:ext uri="{FF2B5EF4-FFF2-40B4-BE49-F238E27FC236}">
                  <a16:creationId xmlns:a16="http://schemas.microsoft.com/office/drawing/2014/main" id="{F1AD3CF7-68A6-42D1-BA7F-5D7A9010D567}"/>
                </a:ext>
              </a:extLst>
            </p:cNvPr>
            <p:cNvSpPr/>
            <p:nvPr/>
          </p:nvSpPr>
          <p:spPr>
            <a:xfrm>
              <a:off x="6591154"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84193" y="3060682"/>
              <a:ext cx="1491879" cy="1538075"/>
            </a:xfrm>
            <a:prstGeom prst="rect">
              <a:avLst/>
            </a:prstGeom>
          </p:spPr>
        </p:pic>
      </p:grpSp>
      <p:sp>
        <p:nvSpPr>
          <p:cNvPr id="51" name="TextBox 50">
            <a:extLst>
              <a:ext uri="{FF2B5EF4-FFF2-40B4-BE49-F238E27FC236}">
                <a16:creationId xmlns:a16="http://schemas.microsoft.com/office/drawing/2014/main" id="{A623C6C4-C760-4A39-A032-208953B3E97A}"/>
              </a:ext>
            </a:extLst>
          </p:cNvPr>
          <p:cNvSpPr txBox="1"/>
          <p:nvPr/>
        </p:nvSpPr>
        <p:spPr>
          <a:xfrm>
            <a:off x="6400061" y="2237450"/>
            <a:ext cx="2053672" cy="338554"/>
          </a:xfrm>
          <a:prstGeom prst="rect">
            <a:avLst/>
          </a:prstGeom>
          <a:solidFill>
            <a:schemeClr val="accent3">
              <a:lumMod val="60000"/>
              <a:lumOff val="40000"/>
            </a:schemeClr>
          </a:solidFill>
        </p:spPr>
        <p:txBody>
          <a:bodyPr wrap="square" rtlCol="0">
            <a:spAutoFit/>
          </a:bodyPr>
          <a:lstStyle/>
          <a:p>
            <a:pPr algn="ctr"/>
            <a:r>
              <a:rPr lang="en-GB" sz="1600" dirty="0"/>
              <a:t>Classification</a:t>
            </a:r>
            <a:endParaRPr lang="en-US" sz="1600" dirty="0"/>
          </a:p>
        </p:txBody>
      </p:sp>
      <p:grpSp>
        <p:nvGrpSpPr>
          <p:cNvPr id="161" name="Group 160">
            <a:extLst>
              <a:ext uri="{FF2B5EF4-FFF2-40B4-BE49-F238E27FC236}">
                <a16:creationId xmlns:a16="http://schemas.microsoft.com/office/drawing/2014/main" id="{4479C97F-B0B2-4A84-AD0C-A35F8779C536}"/>
              </a:ext>
            </a:extLst>
          </p:cNvPr>
          <p:cNvGrpSpPr/>
          <p:nvPr/>
        </p:nvGrpSpPr>
        <p:grpSpPr>
          <a:xfrm>
            <a:off x="8911704" y="2235393"/>
            <a:ext cx="2053672" cy="2481605"/>
            <a:chOff x="8286668" y="2235393"/>
            <a:chExt cx="2053672" cy="2481605"/>
          </a:xfrm>
        </p:grpSpPr>
        <p:sp>
          <p:nvSpPr>
            <p:cNvPr id="59" name="Freeform: Shape 58">
              <a:extLst>
                <a:ext uri="{FF2B5EF4-FFF2-40B4-BE49-F238E27FC236}">
                  <a16:creationId xmlns:a16="http://schemas.microsoft.com/office/drawing/2014/main" id="{EEDE11ED-8142-421A-A59A-BB7A2DEF641B}"/>
                </a:ext>
              </a:extLst>
            </p:cNvPr>
            <p:cNvSpPr/>
            <p:nvPr/>
          </p:nvSpPr>
          <p:spPr>
            <a:xfrm>
              <a:off x="8423974" y="296820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3" name="Graphic 42" descr="Bar graph with upward trend">
              <a:extLst>
                <a:ext uri="{FF2B5EF4-FFF2-40B4-BE49-F238E27FC236}">
                  <a16:creationId xmlns:a16="http://schemas.microsoft.com/office/drawing/2014/main" id="{F09B3BF8-47D7-4C73-A558-516A371EB12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47567" y="3211915"/>
              <a:ext cx="1268411" cy="1307687"/>
            </a:xfrm>
            <a:prstGeom prst="rect">
              <a:avLst/>
            </a:prstGeom>
          </p:spPr>
        </p:pic>
        <p:sp>
          <p:nvSpPr>
            <p:cNvPr id="52" name="TextBox 51">
              <a:extLst>
                <a:ext uri="{FF2B5EF4-FFF2-40B4-BE49-F238E27FC236}">
                  <a16:creationId xmlns:a16="http://schemas.microsoft.com/office/drawing/2014/main" id="{F2133EC2-1E16-400C-8054-D553876C5168}"/>
                </a:ext>
              </a:extLst>
            </p:cNvPr>
            <p:cNvSpPr txBox="1"/>
            <p:nvPr/>
          </p:nvSpPr>
          <p:spPr>
            <a:xfrm>
              <a:off x="8286668" y="2235393"/>
              <a:ext cx="2053672" cy="338554"/>
            </a:xfrm>
            <a:prstGeom prst="rect">
              <a:avLst/>
            </a:prstGeom>
            <a:solidFill>
              <a:schemeClr val="tx2">
                <a:lumMod val="20000"/>
                <a:lumOff val="80000"/>
              </a:schemeClr>
            </a:solidFill>
          </p:spPr>
          <p:txBody>
            <a:bodyPr wrap="square" rtlCol="0">
              <a:spAutoFit/>
            </a:bodyPr>
            <a:lstStyle/>
            <a:p>
              <a:pPr algn="ctr"/>
              <a:r>
                <a:rPr lang="en-GB" sz="1600" dirty="0"/>
                <a:t>Evaluation</a:t>
              </a:r>
              <a:endParaRPr lang="en-US" sz="1600" dirty="0"/>
            </a:p>
          </p:txBody>
        </p:sp>
      </p:grpSp>
      <p:sp>
        <p:nvSpPr>
          <p:cNvPr id="25" name="Arrow: Right 24">
            <a:extLst>
              <a:ext uri="{FF2B5EF4-FFF2-40B4-BE49-F238E27FC236}">
                <a16:creationId xmlns:a16="http://schemas.microsoft.com/office/drawing/2014/main" id="{6C397F06-178C-455B-8888-42C60F13610E}"/>
              </a:ext>
            </a:extLst>
          </p:cNvPr>
          <p:cNvSpPr/>
          <p:nvPr/>
        </p:nvSpPr>
        <p:spPr>
          <a:xfrm>
            <a:off x="3290290" y="3535680"/>
            <a:ext cx="842324" cy="594360"/>
          </a:xfrm>
          <a:prstGeom prst="rightArrow">
            <a:avLst>
              <a:gd name="adj1" fmla="val 34615"/>
              <a:gd name="adj2"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8BCA9FA0-7674-440F-AB0B-0C4B7763208D}"/>
              </a:ext>
            </a:extLst>
          </p:cNvPr>
          <p:cNvGrpSpPr/>
          <p:nvPr/>
        </p:nvGrpSpPr>
        <p:grpSpPr>
          <a:xfrm>
            <a:off x="1593867" y="2942997"/>
            <a:ext cx="1696423" cy="1748791"/>
            <a:chOff x="1593867" y="2942997"/>
            <a:chExt cx="1696423" cy="1748791"/>
          </a:xfrm>
        </p:grpSpPr>
        <p:sp>
          <p:nvSpPr>
            <p:cNvPr id="14" name="Freeform: Shape 13">
              <a:extLst>
                <a:ext uri="{FF2B5EF4-FFF2-40B4-BE49-F238E27FC236}">
                  <a16:creationId xmlns:a16="http://schemas.microsoft.com/office/drawing/2014/main" id="{BCB531A9-5A75-4014-B1D0-F083A40B3A1F}"/>
                </a:ext>
              </a:extLst>
            </p:cNvPr>
            <p:cNvSpPr/>
            <p:nvPr/>
          </p:nvSpPr>
          <p:spPr>
            <a:xfrm>
              <a:off x="1593867" y="2942997"/>
              <a:ext cx="1696423"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338457"/>
                <a:satOff val="-19518"/>
                <a:lumOff val="2007"/>
                <a:alphaOff val="0"/>
              </a:schemeClr>
            </a:lnRef>
            <a:fillRef idx="1">
              <a:schemeClr val="accent2">
                <a:hueOff val="-338457"/>
                <a:satOff val="-19518"/>
                <a:lumOff val="2007"/>
                <a:alphaOff val="0"/>
              </a:schemeClr>
            </a:fillRef>
            <a:effectRef idx="1">
              <a:schemeClr val="accent2">
                <a:hueOff val="-338457"/>
                <a:satOff val="-19518"/>
                <a:lumOff val="2007"/>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38" name="Graphic 37" descr="Database">
              <a:extLst>
                <a:ext uri="{FF2B5EF4-FFF2-40B4-BE49-F238E27FC236}">
                  <a16:creationId xmlns:a16="http://schemas.microsoft.com/office/drawing/2014/main" id="{A01B0CF5-2AC9-44B8-A7CE-5228F6120A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3825" y="3127447"/>
              <a:ext cx="1303483" cy="1343845"/>
            </a:xfrm>
            <a:prstGeom prst="rect">
              <a:avLst/>
            </a:prstGeom>
          </p:spPr>
        </p:pic>
      </p:grpSp>
      <p:sp>
        <p:nvSpPr>
          <p:cNvPr id="24" name="TextBox 23">
            <a:extLst>
              <a:ext uri="{FF2B5EF4-FFF2-40B4-BE49-F238E27FC236}">
                <a16:creationId xmlns:a16="http://schemas.microsoft.com/office/drawing/2014/main" id="{3B3E7987-7BFC-4CFD-B5B7-60067347641A}"/>
              </a:ext>
            </a:extLst>
          </p:cNvPr>
          <p:cNvSpPr txBox="1"/>
          <p:nvPr/>
        </p:nvSpPr>
        <p:spPr>
          <a:xfrm>
            <a:off x="1327374" y="2237450"/>
            <a:ext cx="2130178" cy="338554"/>
          </a:xfrm>
          <a:prstGeom prst="rect">
            <a:avLst/>
          </a:prstGeom>
          <a:solidFill>
            <a:srgbClr val="FFC000"/>
          </a:solidFill>
        </p:spPr>
        <p:txBody>
          <a:bodyPr wrap="square" rtlCol="0">
            <a:spAutoFit/>
          </a:bodyPr>
          <a:lstStyle/>
          <a:p>
            <a:pPr algn="ctr"/>
            <a:r>
              <a:rPr lang="en-GB" sz="1600" dirty="0"/>
              <a:t>Data Pre-processing</a:t>
            </a:r>
            <a:endParaRPr lang="en-US" sz="1600" dirty="0"/>
          </a:p>
        </p:txBody>
      </p:sp>
      <p:sp>
        <p:nvSpPr>
          <p:cNvPr id="27" name="Arrow: Right 26">
            <a:extLst>
              <a:ext uri="{FF2B5EF4-FFF2-40B4-BE49-F238E27FC236}">
                <a16:creationId xmlns:a16="http://schemas.microsoft.com/office/drawing/2014/main" id="{86CA6F16-B64C-40ED-9E6B-4BA026998BBD}"/>
              </a:ext>
            </a:extLst>
          </p:cNvPr>
          <p:cNvSpPr/>
          <p:nvPr/>
        </p:nvSpPr>
        <p:spPr>
          <a:xfrm>
            <a:off x="5830954" y="3545422"/>
            <a:ext cx="768754" cy="594360"/>
          </a:xfrm>
          <a:prstGeom prst="rightArrow">
            <a:avLst>
              <a:gd name="adj1" fmla="val 34615"/>
              <a:gd name="adj2" fmla="val 50000"/>
            </a:avLst>
          </a:prstGeom>
          <a:solidFill>
            <a:srgbClr val="D0614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EDBBEB5-75E5-4797-9F6E-8582024429BE}"/>
              </a:ext>
            </a:extLst>
          </p:cNvPr>
          <p:cNvCxnSpPr>
            <a:cxnSpLocks/>
          </p:cNvCxnSpPr>
          <p:nvPr/>
        </p:nvCxnSpPr>
        <p:spPr>
          <a:xfrm flipH="1">
            <a:off x="3251200" y="3933394"/>
            <a:ext cx="498543" cy="9230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9633F57-D5B6-4B43-A883-16A9B036AB3F}"/>
              </a:ext>
            </a:extLst>
          </p:cNvPr>
          <p:cNvSpPr txBox="1"/>
          <p:nvPr/>
        </p:nvSpPr>
        <p:spPr>
          <a:xfrm>
            <a:off x="2169397" y="4876238"/>
            <a:ext cx="2163606" cy="584775"/>
          </a:xfrm>
          <a:prstGeom prst="rect">
            <a:avLst/>
          </a:prstGeom>
          <a:noFill/>
        </p:spPr>
        <p:txBody>
          <a:bodyPr wrap="square" rtlCol="0">
            <a:spAutoFit/>
          </a:bodyPr>
          <a:lstStyle/>
          <a:p>
            <a:pPr algn="ctr"/>
            <a:r>
              <a:rPr lang="en-GB" sz="1600" dirty="0">
                <a:latin typeface="+mj-lt"/>
              </a:rPr>
              <a:t>Cleaned and labelled dataset</a:t>
            </a:r>
            <a:endParaRPr lang="en-US" sz="1600" dirty="0">
              <a:latin typeface="+mj-lt"/>
            </a:endParaRPr>
          </a:p>
        </p:txBody>
      </p:sp>
      <p:cxnSp>
        <p:nvCxnSpPr>
          <p:cNvPr id="29" name="Straight Connector 28">
            <a:extLst>
              <a:ext uri="{FF2B5EF4-FFF2-40B4-BE49-F238E27FC236}">
                <a16:creationId xmlns:a16="http://schemas.microsoft.com/office/drawing/2014/main" id="{DF86348F-A829-4DA9-B08E-8FA50BC6C051}"/>
              </a:ext>
            </a:extLst>
          </p:cNvPr>
          <p:cNvCxnSpPr>
            <a:cxnSpLocks/>
          </p:cNvCxnSpPr>
          <p:nvPr/>
        </p:nvCxnSpPr>
        <p:spPr>
          <a:xfrm flipH="1">
            <a:off x="5719924" y="3920865"/>
            <a:ext cx="498543" cy="923086"/>
          </a:xfrm>
          <a:prstGeom prst="line">
            <a:avLst/>
          </a:prstGeom>
          <a:ln w="28575">
            <a:solidFill>
              <a:srgbClr val="D0614E"/>
            </a:solidFill>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074F22BA-4213-40F3-B9C9-3CD1B2E99956}"/>
              </a:ext>
            </a:extLst>
          </p:cNvPr>
          <p:cNvSpPr txBox="1"/>
          <p:nvPr/>
        </p:nvSpPr>
        <p:spPr>
          <a:xfrm>
            <a:off x="4638120" y="4863709"/>
            <a:ext cx="2174159" cy="584775"/>
          </a:xfrm>
          <a:prstGeom prst="rect">
            <a:avLst/>
          </a:prstGeom>
          <a:noFill/>
        </p:spPr>
        <p:txBody>
          <a:bodyPr wrap="square" rtlCol="0">
            <a:spAutoFit/>
          </a:bodyPr>
          <a:lstStyle/>
          <a:p>
            <a:pPr algn="ctr"/>
            <a:r>
              <a:rPr lang="en-GB" sz="1600" dirty="0">
                <a:latin typeface="+mj-lt"/>
              </a:rPr>
              <a:t>Labelled feature vectors</a:t>
            </a:r>
            <a:endParaRPr lang="en-US" sz="1600" dirty="0">
              <a:latin typeface="+mj-lt"/>
            </a:endParaRPr>
          </a:p>
        </p:txBody>
      </p:sp>
    </p:spTree>
    <p:extLst>
      <p:ext uri="{BB962C8B-B14F-4D97-AF65-F5344CB8AC3E}">
        <p14:creationId xmlns:p14="http://schemas.microsoft.com/office/powerpoint/2010/main" val="40931058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0587942-C92A-4E83-9D8B-13B27E8E8979}"/>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8" name="Rectangle 7">
            <a:extLst>
              <a:ext uri="{FF2B5EF4-FFF2-40B4-BE49-F238E27FC236}">
                <a16:creationId xmlns:a16="http://schemas.microsoft.com/office/drawing/2014/main" id="{D432BAE1-CB3C-48CA-A908-7A3D783EDA24}"/>
              </a:ext>
            </a:extLst>
          </p:cNvPr>
          <p:cNvSpPr/>
          <p:nvPr/>
        </p:nvSpPr>
        <p:spPr>
          <a:xfrm>
            <a:off x="3006644" y="3565742"/>
            <a:ext cx="2540716" cy="5010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870462DE-263C-4853-A996-FBEF93C20F98}"/>
              </a:ext>
            </a:extLst>
          </p:cNvPr>
          <p:cNvGrpSpPr/>
          <p:nvPr/>
        </p:nvGrpSpPr>
        <p:grpSpPr>
          <a:xfrm>
            <a:off x="694371" y="603733"/>
            <a:ext cx="849950" cy="803099"/>
            <a:chOff x="1608770" y="2875369"/>
            <a:chExt cx="3004549" cy="2972757"/>
          </a:xfrm>
        </p:grpSpPr>
        <p:sp>
          <p:nvSpPr>
            <p:cNvPr id="37" name="Freeform: Shape 36">
              <a:extLst>
                <a:ext uri="{FF2B5EF4-FFF2-40B4-BE49-F238E27FC236}">
                  <a16:creationId xmlns:a16="http://schemas.microsoft.com/office/drawing/2014/main" id="{F1AD3CF7-68A6-42D1-BA7F-5D7A9010D567}"/>
                </a:ext>
              </a:extLst>
            </p:cNvPr>
            <p:cNvSpPr/>
            <p:nvPr/>
          </p:nvSpPr>
          <p:spPr>
            <a:xfrm>
              <a:off x="1608770" y="2875369"/>
              <a:ext cx="3004549" cy="2972757"/>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3552" y="3048120"/>
              <a:ext cx="2642281" cy="2614563"/>
            </a:xfrm>
            <a:prstGeom prst="rect">
              <a:avLst/>
            </a:prstGeom>
          </p:spPr>
        </p:pic>
      </p:grpSp>
      <p:sp>
        <p:nvSpPr>
          <p:cNvPr id="51" name="TextBox 50">
            <a:extLst>
              <a:ext uri="{FF2B5EF4-FFF2-40B4-BE49-F238E27FC236}">
                <a16:creationId xmlns:a16="http://schemas.microsoft.com/office/drawing/2014/main" id="{A623C6C4-C760-4A39-A032-208953B3E97A}"/>
              </a:ext>
            </a:extLst>
          </p:cNvPr>
          <p:cNvSpPr txBox="1"/>
          <p:nvPr/>
        </p:nvSpPr>
        <p:spPr>
          <a:xfrm>
            <a:off x="565773" y="1527063"/>
            <a:ext cx="1301157" cy="307777"/>
          </a:xfrm>
          <a:prstGeom prst="rect">
            <a:avLst/>
          </a:prstGeom>
          <a:solidFill>
            <a:schemeClr val="accent3">
              <a:lumMod val="60000"/>
              <a:lumOff val="40000"/>
            </a:schemeClr>
          </a:solidFill>
        </p:spPr>
        <p:txBody>
          <a:bodyPr wrap="square" rtlCol="0">
            <a:spAutoFit/>
          </a:bodyPr>
          <a:lstStyle/>
          <a:p>
            <a:pPr algn="ctr"/>
            <a:r>
              <a:rPr lang="en-GB" sz="1400" dirty="0"/>
              <a:t>Classification</a:t>
            </a:r>
            <a:endParaRPr lang="en-US" sz="1400" dirty="0"/>
          </a:p>
        </p:txBody>
      </p:sp>
      <p:sp>
        <p:nvSpPr>
          <p:cNvPr id="4" name="TextBox 3">
            <a:extLst>
              <a:ext uri="{FF2B5EF4-FFF2-40B4-BE49-F238E27FC236}">
                <a16:creationId xmlns:a16="http://schemas.microsoft.com/office/drawing/2014/main" id="{1B97B471-AC6D-4E97-A077-A1CF0D5A5F74}"/>
              </a:ext>
            </a:extLst>
          </p:cNvPr>
          <p:cNvSpPr txBox="1"/>
          <p:nvPr/>
        </p:nvSpPr>
        <p:spPr>
          <a:xfrm>
            <a:off x="2996484" y="3645053"/>
            <a:ext cx="2848056" cy="369332"/>
          </a:xfrm>
          <a:prstGeom prst="rect">
            <a:avLst/>
          </a:prstGeom>
          <a:noFill/>
        </p:spPr>
        <p:txBody>
          <a:bodyPr wrap="square" rtlCol="0">
            <a:spAutoFit/>
          </a:bodyPr>
          <a:lstStyle/>
          <a:p>
            <a:r>
              <a:rPr lang="en-GB" dirty="0">
                <a:latin typeface="+mj-lt"/>
              </a:rPr>
              <a:t>(Feature Vector, label)</a:t>
            </a:r>
            <a:endParaRPr lang="en-US" dirty="0">
              <a:latin typeface="+mj-lt"/>
            </a:endParaRPr>
          </a:p>
        </p:txBody>
      </p:sp>
      <p:grpSp>
        <p:nvGrpSpPr>
          <p:cNvPr id="16" name="Group 15">
            <a:extLst>
              <a:ext uri="{FF2B5EF4-FFF2-40B4-BE49-F238E27FC236}">
                <a16:creationId xmlns:a16="http://schemas.microsoft.com/office/drawing/2014/main" id="{F57CBE95-D509-44F0-BA88-53967E5DEFFC}"/>
              </a:ext>
            </a:extLst>
          </p:cNvPr>
          <p:cNvGrpSpPr/>
          <p:nvPr/>
        </p:nvGrpSpPr>
        <p:grpSpPr>
          <a:xfrm>
            <a:off x="6591154" y="2959057"/>
            <a:ext cx="1696422" cy="1748791"/>
            <a:chOff x="6591154" y="2959057"/>
            <a:chExt cx="1696422" cy="1748791"/>
          </a:xfrm>
        </p:grpSpPr>
        <p:sp>
          <p:nvSpPr>
            <p:cNvPr id="17" name="Freeform: Shape 16">
              <a:extLst>
                <a:ext uri="{FF2B5EF4-FFF2-40B4-BE49-F238E27FC236}">
                  <a16:creationId xmlns:a16="http://schemas.microsoft.com/office/drawing/2014/main" id="{62DC650C-EDAC-4259-9512-145F6B7FA371}"/>
                </a:ext>
              </a:extLst>
            </p:cNvPr>
            <p:cNvSpPr/>
            <p:nvPr/>
          </p:nvSpPr>
          <p:spPr>
            <a:xfrm>
              <a:off x="6591154"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18" name="Graphic 17" descr="Brain">
              <a:extLst>
                <a:ext uri="{FF2B5EF4-FFF2-40B4-BE49-F238E27FC236}">
                  <a16:creationId xmlns:a16="http://schemas.microsoft.com/office/drawing/2014/main" id="{7857CD61-42D1-4E7F-ABE5-A887BD6940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84193" y="3060682"/>
              <a:ext cx="1491879" cy="1538075"/>
            </a:xfrm>
            <a:prstGeom prst="rect">
              <a:avLst/>
            </a:prstGeom>
          </p:spPr>
        </p:pic>
      </p:grpSp>
      <p:sp>
        <p:nvSpPr>
          <p:cNvPr id="20" name="TextBox 19">
            <a:extLst>
              <a:ext uri="{FF2B5EF4-FFF2-40B4-BE49-F238E27FC236}">
                <a16:creationId xmlns:a16="http://schemas.microsoft.com/office/drawing/2014/main" id="{A9BA4104-06FF-4D15-B789-0E24731DC0D9}"/>
              </a:ext>
            </a:extLst>
          </p:cNvPr>
          <p:cNvSpPr txBox="1"/>
          <p:nvPr/>
        </p:nvSpPr>
        <p:spPr>
          <a:xfrm>
            <a:off x="2996484" y="3645053"/>
            <a:ext cx="2848056" cy="369332"/>
          </a:xfrm>
          <a:prstGeom prst="rect">
            <a:avLst/>
          </a:prstGeom>
          <a:noFill/>
        </p:spPr>
        <p:txBody>
          <a:bodyPr wrap="square" rtlCol="0">
            <a:spAutoFit/>
          </a:bodyPr>
          <a:lstStyle/>
          <a:p>
            <a:r>
              <a:rPr lang="en-GB" dirty="0">
                <a:latin typeface="+mj-lt"/>
              </a:rPr>
              <a:t>(Feature Vector, label)</a:t>
            </a:r>
            <a:endParaRPr lang="en-US" dirty="0">
              <a:latin typeface="+mj-lt"/>
            </a:endParaRPr>
          </a:p>
        </p:txBody>
      </p:sp>
      <p:sp>
        <p:nvSpPr>
          <p:cNvPr id="19" name="Arrow: Right 18">
            <a:extLst>
              <a:ext uri="{FF2B5EF4-FFF2-40B4-BE49-F238E27FC236}">
                <a16:creationId xmlns:a16="http://schemas.microsoft.com/office/drawing/2014/main" id="{051BE8CE-CA4F-4A29-9558-9F4F9A091616}"/>
              </a:ext>
            </a:extLst>
          </p:cNvPr>
          <p:cNvSpPr/>
          <p:nvPr/>
        </p:nvSpPr>
        <p:spPr>
          <a:xfrm>
            <a:off x="5772912" y="3545422"/>
            <a:ext cx="826796" cy="594360"/>
          </a:xfrm>
          <a:prstGeom prst="rightArrow">
            <a:avLst>
              <a:gd name="adj1" fmla="val 34615"/>
              <a:gd name="adj2" fmla="val 50000"/>
            </a:avLst>
          </a:prstGeom>
          <a:solidFill>
            <a:srgbClr val="D0614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DB8858A-3C26-4A20-8A54-48D86C4AF4AB}"/>
              </a:ext>
            </a:extLst>
          </p:cNvPr>
          <p:cNvGrpSpPr/>
          <p:nvPr/>
        </p:nvGrpSpPr>
        <p:grpSpPr>
          <a:xfrm>
            <a:off x="565772" y="5358597"/>
            <a:ext cx="2924186" cy="1037241"/>
            <a:chOff x="1775460" y="2018250"/>
            <a:chExt cx="3605266" cy="1194696"/>
          </a:xfrm>
        </p:grpSpPr>
        <p:sp>
          <p:nvSpPr>
            <p:cNvPr id="5" name="Rectangle 4">
              <a:extLst>
                <a:ext uri="{FF2B5EF4-FFF2-40B4-BE49-F238E27FC236}">
                  <a16:creationId xmlns:a16="http://schemas.microsoft.com/office/drawing/2014/main" id="{606E8A5E-1F52-46E9-8A3E-013F4D7FA6B3}"/>
                </a:ext>
              </a:extLst>
            </p:cNvPr>
            <p:cNvSpPr/>
            <p:nvPr/>
          </p:nvSpPr>
          <p:spPr>
            <a:xfrm>
              <a:off x="1775460" y="2395727"/>
              <a:ext cx="2502408" cy="817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Rectangle 22">
              <a:extLst>
                <a:ext uri="{FF2B5EF4-FFF2-40B4-BE49-F238E27FC236}">
                  <a16:creationId xmlns:a16="http://schemas.microsoft.com/office/drawing/2014/main" id="{1E021094-2EDF-4DE0-99F8-BAB55847286D}"/>
                </a:ext>
              </a:extLst>
            </p:cNvPr>
            <p:cNvSpPr/>
            <p:nvPr/>
          </p:nvSpPr>
          <p:spPr>
            <a:xfrm>
              <a:off x="4420512" y="2395728"/>
              <a:ext cx="822048" cy="8172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TextBox 5">
              <a:extLst>
                <a:ext uri="{FF2B5EF4-FFF2-40B4-BE49-F238E27FC236}">
                  <a16:creationId xmlns:a16="http://schemas.microsoft.com/office/drawing/2014/main" id="{09FA4DDE-0E48-4892-97BF-B9C17B8951B0}"/>
                </a:ext>
              </a:extLst>
            </p:cNvPr>
            <p:cNvSpPr txBox="1"/>
            <p:nvPr/>
          </p:nvSpPr>
          <p:spPr>
            <a:xfrm>
              <a:off x="1866930" y="2026396"/>
              <a:ext cx="2202150" cy="358707"/>
            </a:xfrm>
            <a:prstGeom prst="rect">
              <a:avLst/>
            </a:prstGeom>
            <a:noFill/>
          </p:spPr>
          <p:txBody>
            <a:bodyPr wrap="square" rtlCol="0">
              <a:spAutoFit/>
            </a:bodyPr>
            <a:lstStyle/>
            <a:p>
              <a:pPr algn="ctr"/>
              <a:r>
                <a:rPr lang="en-GB" sz="1400" dirty="0">
                  <a:latin typeface="+mj-lt"/>
                </a:rPr>
                <a:t>Training Set</a:t>
              </a:r>
              <a:endParaRPr lang="en-US" sz="1400" dirty="0">
                <a:latin typeface="+mj-lt"/>
              </a:endParaRPr>
            </a:p>
          </p:txBody>
        </p:sp>
        <p:sp>
          <p:nvSpPr>
            <p:cNvPr id="25" name="TextBox 24">
              <a:extLst>
                <a:ext uri="{FF2B5EF4-FFF2-40B4-BE49-F238E27FC236}">
                  <a16:creationId xmlns:a16="http://schemas.microsoft.com/office/drawing/2014/main" id="{BE60A0DC-5368-4F97-BE07-913E87C8AB3F}"/>
                </a:ext>
              </a:extLst>
            </p:cNvPr>
            <p:cNvSpPr txBox="1"/>
            <p:nvPr/>
          </p:nvSpPr>
          <p:spPr>
            <a:xfrm>
              <a:off x="4282346" y="2018250"/>
              <a:ext cx="1098380" cy="358707"/>
            </a:xfrm>
            <a:prstGeom prst="rect">
              <a:avLst/>
            </a:prstGeom>
            <a:noFill/>
          </p:spPr>
          <p:txBody>
            <a:bodyPr wrap="square" rtlCol="0">
              <a:spAutoFit/>
            </a:bodyPr>
            <a:lstStyle/>
            <a:p>
              <a:pPr algn="ctr"/>
              <a:r>
                <a:rPr lang="en-GB" sz="1400" dirty="0">
                  <a:latin typeface="+mj-lt"/>
                </a:rPr>
                <a:t>Test Set</a:t>
              </a:r>
              <a:endParaRPr lang="en-US" sz="1400" dirty="0">
                <a:latin typeface="+mj-lt"/>
              </a:endParaRPr>
            </a:p>
          </p:txBody>
        </p:sp>
      </p:grpSp>
      <p:sp>
        <p:nvSpPr>
          <p:cNvPr id="30" name="TextBox 29">
            <a:extLst>
              <a:ext uri="{FF2B5EF4-FFF2-40B4-BE49-F238E27FC236}">
                <a16:creationId xmlns:a16="http://schemas.microsoft.com/office/drawing/2014/main" id="{294DA845-8ADC-4D52-A1DB-537A0DF55F6D}"/>
              </a:ext>
            </a:extLst>
          </p:cNvPr>
          <p:cNvSpPr txBox="1"/>
          <p:nvPr/>
        </p:nvSpPr>
        <p:spPr>
          <a:xfrm>
            <a:off x="3489958" y="1891574"/>
            <a:ext cx="7109242" cy="461665"/>
          </a:xfrm>
          <a:prstGeom prst="rect">
            <a:avLst/>
          </a:prstGeom>
          <a:solidFill>
            <a:schemeClr val="bg1">
              <a:lumMod val="50000"/>
            </a:schemeClr>
          </a:solidFill>
        </p:spPr>
        <p:txBody>
          <a:bodyPr wrap="square" rtlCol="0">
            <a:spAutoFit/>
          </a:bodyPr>
          <a:lstStyle/>
          <a:p>
            <a:pPr algn="ctr"/>
            <a:r>
              <a:rPr lang="en-GB" sz="2400" b="1" dirty="0">
                <a:solidFill>
                  <a:schemeClr val="bg1"/>
                </a:solidFill>
                <a:latin typeface="+mj-lt"/>
              </a:rPr>
              <a:t>Training the model</a:t>
            </a:r>
            <a:endParaRPr lang="en-US" sz="2400" b="1" dirty="0">
              <a:solidFill>
                <a:schemeClr val="bg1"/>
              </a:solidFill>
              <a:latin typeface="+mj-lt"/>
            </a:endParaRPr>
          </a:p>
        </p:txBody>
      </p:sp>
    </p:spTree>
    <p:extLst>
      <p:ext uri="{BB962C8B-B14F-4D97-AF65-F5344CB8AC3E}">
        <p14:creationId xmlns:p14="http://schemas.microsoft.com/office/powerpoint/2010/main" val="161103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5000" accel="50000" decel="50000" fill="hold" grpId="0" nodeType="clickEffect">
                                  <p:stCondLst>
                                    <p:cond delay="500"/>
                                  </p:stCondLst>
                                  <p:childTnLst>
                                    <p:animMotion origin="layout" path="M -2.08333E-7 -3.33333E-6 L 0.25 -3.33333E-6 " pathEditMode="relative" rAng="0" ptsTypes="AA">
                                      <p:cBhvr>
                                        <p:cTn id="6" dur="1000" fill="hold"/>
                                        <p:tgtEl>
                                          <p:spTgt spid="20"/>
                                        </p:tgtEl>
                                        <p:attrNameLst>
                                          <p:attrName>ppt_x</p:attrName>
                                          <p:attrName>ppt_y</p:attrName>
                                        </p:attrNameLst>
                                      </p:cBhvr>
                                      <p:rCtr x="12500" y="0"/>
                                    </p:animMotion>
                                  </p:childTnLst>
                                </p:cTn>
                              </p:par>
                              <p:par>
                                <p:cTn id="7" presetID="22" presetClass="exit" presetSubtype="2" repeatCount="5000" fill="hold" grpId="1" nodeType="withEffect">
                                  <p:stCondLst>
                                    <p:cond delay="500"/>
                                  </p:stCondLst>
                                  <p:childTnLst>
                                    <p:animEffect transition="out" filter="wipe(right)">
                                      <p:cBhvr>
                                        <p:cTn id="8" dur="1000"/>
                                        <p:tgtEl>
                                          <p:spTgt spid="20"/>
                                        </p:tgtEl>
                                      </p:cBhvr>
                                    </p:animEffect>
                                    <p:set>
                                      <p:cBhvr>
                                        <p:cTn id="9" dur="1" fill="hold">
                                          <p:stCondLst>
                                            <p:cond delay="999"/>
                                          </p:stCondLst>
                                        </p:cTn>
                                        <p:tgtEl>
                                          <p:spTgt spid="20"/>
                                        </p:tgtEl>
                                        <p:attrNameLst>
                                          <p:attrName>style.visibility</p:attrName>
                                        </p:attrNameLst>
                                      </p:cBhvr>
                                      <p:to>
                                        <p:strVal val="hidden"/>
                                      </p:to>
                                    </p:set>
                                  </p:childTnLst>
                                </p:cTn>
                              </p:par>
                              <p:par>
                                <p:cTn id="10" presetID="26" presetClass="emph" presetSubtype="0" fill="hold" nodeType="withEffect">
                                  <p:stCondLst>
                                    <p:cond delay="800"/>
                                  </p:stCondLst>
                                  <p:childTnLst>
                                    <p:animEffect transition="out" filter="fade">
                                      <p:cBhvr>
                                        <p:cTn id="11" dur="500" tmFilter="0, 0; .2, .5; .8, .5; 1, 0"/>
                                        <p:tgtEl>
                                          <p:spTgt spid="16"/>
                                        </p:tgtEl>
                                      </p:cBhvr>
                                    </p:animEffect>
                                    <p:animScale>
                                      <p:cBhvr>
                                        <p:cTn id="12" dur="250" autoRev="1" fill="hold"/>
                                        <p:tgtEl>
                                          <p:spTgt spid="16"/>
                                        </p:tgtEl>
                                      </p:cBhvr>
                                      <p:by x="105000" y="105000"/>
                                    </p:animScale>
                                  </p:childTnLst>
                                </p:cTn>
                              </p:par>
                              <p:par>
                                <p:cTn id="13" presetID="26" presetClass="emph" presetSubtype="0" fill="hold" nodeType="withEffect">
                                  <p:stCondLst>
                                    <p:cond delay="180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nodeType="withEffect">
                                  <p:stCondLst>
                                    <p:cond delay="2800"/>
                                  </p:stCondLst>
                                  <p:childTnLst>
                                    <p:animEffect transition="out" filter="fade">
                                      <p:cBhvr>
                                        <p:cTn id="17" dur="500" tmFilter="0, 0; .2, .5; .8, .5; 1, 0"/>
                                        <p:tgtEl>
                                          <p:spTgt spid="16"/>
                                        </p:tgtEl>
                                      </p:cBhvr>
                                    </p:animEffect>
                                    <p:animScale>
                                      <p:cBhvr>
                                        <p:cTn id="18" dur="250" autoRev="1" fill="hold"/>
                                        <p:tgtEl>
                                          <p:spTgt spid="16"/>
                                        </p:tgtEl>
                                      </p:cBhvr>
                                      <p:by x="105000" y="105000"/>
                                    </p:animScale>
                                  </p:childTnLst>
                                </p:cTn>
                              </p:par>
                              <p:par>
                                <p:cTn id="19" presetID="26" presetClass="emph" presetSubtype="0" fill="hold" nodeType="withEffect">
                                  <p:stCondLst>
                                    <p:cond delay="3800"/>
                                  </p:stCondLst>
                                  <p:childTnLst>
                                    <p:animEffect transition="out" filter="fade">
                                      <p:cBhvr>
                                        <p:cTn id="20" dur="500" tmFilter="0, 0; .2, .5; .8, .5; 1, 0"/>
                                        <p:tgtEl>
                                          <p:spTgt spid="16"/>
                                        </p:tgtEl>
                                      </p:cBhvr>
                                    </p:animEffect>
                                    <p:animScale>
                                      <p:cBhvr>
                                        <p:cTn id="21" dur="250" autoRev="1" fill="hold"/>
                                        <p:tgtEl>
                                          <p:spTgt spid="16"/>
                                        </p:tgtEl>
                                      </p:cBhvr>
                                      <p:by x="105000" y="105000"/>
                                    </p:animScale>
                                  </p:childTnLst>
                                </p:cTn>
                              </p:par>
                              <p:par>
                                <p:cTn id="22" presetID="26" presetClass="emph" presetSubtype="0" fill="hold" nodeType="withEffect">
                                  <p:stCondLst>
                                    <p:cond delay="4900"/>
                                  </p:stCondLst>
                                  <p:childTnLst>
                                    <p:animEffect transition="out" filter="fade">
                                      <p:cBhvr>
                                        <p:cTn id="23" dur="500" tmFilter="0, 0; .2, .5; .8, .5; 1, 0"/>
                                        <p:tgtEl>
                                          <p:spTgt spid="16"/>
                                        </p:tgtEl>
                                      </p:cBhvr>
                                    </p:animEffect>
                                    <p:animScale>
                                      <p:cBhvr>
                                        <p:cTn id="24"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1753D95-D988-4625-B298-DFED652F7682}"/>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grpSp>
        <p:nvGrpSpPr>
          <p:cNvPr id="29" name="Group 28">
            <a:extLst>
              <a:ext uri="{FF2B5EF4-FFF2-40B4-BE49-F238E27FC236}">
                <a16:creationId xmlns:a16="http://schemas.microsoft.com/office/drawing/2014/main" id="{A9C9140C-11AA-4A45-BFB5-BE1EA58766E7}"/>
              </a:ext>
            </a:extLst>
          </p:cNvPr>
          <p:cNvGrpSpPr/>
          <p:nvPr/>
        </p:nvGrpSpPr>
        <p:grpSpPr>
          <a:xfrm>
            <a:off x="565772" y="5358597"/>
            <a:ext cx="2924186" cy="1037241"/>
            <a:chOff x="1775460" y="2018250"/>
            <a:chExt cx="3605266" cy="1194696"/>
          </a:xfrm>
        </p:grpSpPr>
        <p:sp>
          <p:nvSpPr>
            <p:cNvPr id="30" name="Rectangle 29">
              <a:extLst>
                <a:ext uri="{FF2B5EF4-FFF2-40B4-BE49-F238E27FC236}">
                  <a16:creationId xmlns:a16="http://schemas.microsoft.com/office/drawing/2014/main" id="{1984B051-3DD6-4438-B7E6-8298A6E00EFE}"/>
                </a:ext>
              </a:extLst>
            </p:cNvPr>
            <p:cNvSpPr/>
            <p:nvPr/>
          </p:nvSpPr>
          <p:spPr>
            <a:xfrm>
              <a:off x="1775460" y="2395727"/>
              <a:ext cx="2502408" cy="8172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Rectangle 30">
              <a:extLst>
                <a:ext uri="{FF2B5EF4-FFF2-40B4-BE49-F238E27FC236}">
                  <a16:creationId xmlns:a16="http://schemas.microsoft.com/office/drawing/2014/main" id="{6F9DCFAA-9346-4ACD-A497-359020BA5C88}"/>
                </a:ext>
              </a:extLst>
            </p:cNvPr>
            <p:cNvSpPr/>
            <p:nvPr/>
          </p:nvSpPr>
          <p:spPr>
            <a:xfrm>
              <a:off x="4420512" y="2395728"/>
              <a:ext cx="822048" cy="8172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TextBox 31">
              <a:extLst>
                <a:ext uri="{FF2B5EF4-FFF2-40B4-BE49-F238E27FC236}">
                  <a16:creationId xmlns:a16="http://schemas.microsoft.com/office/drawing/2014/main" id="{B4CF97C0-A39A-49BB-A2A2-2D693438DEE0}"/>
                </a:ext>
              </a:extLst>
            </p:cNvPr>
            <p:cNvSpPr txBox="1"/>
            <p:nvPr/>
          </p:nvSpPr>
          <p:spPr>
            <a:xfrm>
              <a:off x="1866930" y="2026396"/>
              <a:ext cx="2202150" cy="358707"/>
            </a:xfrm>
            <a:prstGeom prst="rect">
              <a:avLst/>
            </a:prstGeom>
            <a:noFill/>
          </p:spPr>
          <p:txBody>
            <a:bodyPr wrap="square" rtlCol="0">
              <a:spAutoFit/>
            </a:bodyPr>
            <a:lstStyle/>
            <a:p>
              <a:pPr algn="ctr"/>
              <a:r>
                <a:rPr lang="en-GB" sz="1400" dirty="0">
                  <a:latin typeface="+mj-lt"/>
                </a:rPr>
                <a:t>Training Set</a:t>
              </a:r>
              <a:endParaRPr lang="en-US" sz="1400" dirty="0">
                <a:latin typeface="+mj-lt"/>
              </a:endParaRPr>
            </a:p>
          </p:txBody>
        </p:sp>
        <p:sp>
          <p:nvSpPr>
            <p:cNvPr id="33" name="TextBox 32">
              <a:extLst>
                <a:ext uri="{FF2B5EF4-FFF2-40B4-BE49-F238E27FC236}">
                  <a16:creationId xmlns:a16="http://schemas.microsoft.com/office/drawing/2014/main" id="{FC8AE0AB-C2BE-4D75-BDDD-12BCB0B9771F}"/>
                </a:ext>
              </a:extLst>
            </p:cNvPr>
            <p:cNvSpPr txBox="1"/>
            <p:nvPr/>
          </p:nvSpPr>
          <p:spPr>
            <a:xfrm>
              <a:off x="4282346" y="2018250"/>
              <a:ext cx="1098380" cy="358707"/>
            </a:xfrm>
            <a:prstGeom prst="rect">
              <a:avLst/>
            </a:prstGeom>
            <a:noFill/>
          </p:spPr>
          <p:txBody>
            <a:bodyPr wrap="square" rtlCol="0">
              <a:spAutoFit/>
            </a:bodyPr>
            <a:lstStyle/>
            <a:p>
              <a:pPr algn="ctr"/>
              <a:r>
                <a:rPr lang="en-GB" sz="1400" dirty="0">
                  <a:latin typeface="+mj-lt"/>
                </a:rPr>
                <a:t>Test Set</a:t>
              </a:r>
              <a:endParaRPr lang="en-US" sz="1400" dirty="0">
                <a:latin typeface="+mj-lt"/>
              </a:endParaRPr>
            </a:p>
          </p:txBody>
        </p:sp>
      </p:grpSp>
      <p:sp>
        <p:nvSpPr>
          <p:cNvPr id="8" name="Rectangle 7">
            <a:extLst>
              <a:ext uri="{FF2B5EF4-FFF2-40B4-BE49-F238E27FC236}">
                <a16:creationId xmlns:a16="http://schemas.microsoft.com/office/drawing/2014/main" id="{D432BAE1-CB3C-48CA-A908-7A3D783EDA24}"/>
              </a:ext>
            </a:extLst>
          </p:cNvPr>
          <p:cNvSpPr/>
          <p:nvPr/>
        </p:nvSpPr>
        <p:spPr>
          <a:xfrm>
            <a:off x="3489958" y="3565742"/>
            <a:ext cx="2057401" cy="5010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870462DE-263C-4853-A996-FBEF93C20F98}"/>
              </a:ext>
            </a:extLst>
          </p:cNvPr>
          <p:cNvGrpSpPr/>
          <p:nvPr/>
        </p:nvGrpSpPr>
        <p:grpSpPr>
          <a:xfrm>
            <a:off x="694371" y="603733"/>
            <a:ext cx="849950" cy="803099"/>
            <a:chOff x="1608770" y="2875369"/>
            <a:chExt cx="3004549" cy="2972757"/>
          </a:xfrm>
        </p:grpSpPr>
        <p:sp>
          <p:nvSpPr>
            <p:cNvPr id="37" name="Freeform: Shape 36">
              <a:extLst>
                <a:ext uri="{FF2B5EF4-FFF2-40B4-BE49-F238E27FC236}">
                  <a16:creationId xmlns:a16="http://schemas.microsoft.com/office/drawing/2014/main" id="{F1AD3CF7-68A6-42D1-BA7F-5D7A9010D567}"/>
                </a:ext>
              </a:extLst>
            </p:cNvPr>
            <p:cNvSpPr/>
            <p:nvPr/>
          </p:nvSpPr>
          <p:spPr>
            <a:xfrm>
              <a:off x="1608770" y="2875369"/>
              <a:ext cx="3004549" cy="2972757"/>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3552" y="3048120"/>
              <a:ext cx="2642281" cy="2614563"/>
            </a:xfrm>
            <a:prstGeom prst="rect">
              <a:avLst/>
            </a:prstGeom>
          </p:spPr>
        </p:pic>
      </p:grpSp>
      <p:sp>
        <p:nvSpPr>
          <p:cNvPr id="51" name="TextBox 50">
            <a:extLst>
              <a:ext uri="{FF2B5EF4-FFF2-40B4-BE49-F238E27FC236}">
                <a16:creationId xmlns:a16="http://schemas.microsoft.com/office/drawing/2014/main" id="{A623C6C4-C760-4A39-A032-208953B3E97A}"/>
              </a:ext>
            </a:extLst>
          </p:cNvPr>
          <p:cNvSpPr txBox="1"/>
          <p:nvPr/>
        </p:nvSpPr>
        <p:spPr>
          <a:xfrm>
            <a:off x="565773" y="1527063"/>
            <a:ext cx="1301157" cy="307777"/>
          </a:xfrm>
          <a:prstGeom prst="rect">
            <a:avLst/>
          </a:prstGeom>
          <a:solidFill>
            <a:schemeClr val="accent3">
              <a:lumMod val="60000"/>
              <a:lumOff val="40000"/>
            </a:schemeClr>
          </a:solidFill>
        </p:spPr>
        <p:txBody>
          <a:bodyPr wrap="square" rtlCol="0">
            <a:spAutoFit/>
          </a:bodyPr>
          <a:lstStyle/>
          <a:p>
            <a:pPr algn="ctr"/>
            <a:r>
              <a:rPr lang="en-GB" sz="1400" dirty="0"/>
              <a:t>Classification</a:t>
            </a:r>
            <a:endParaRPr lang="en-US" sz="1400" dirty="0"/>
          </a:p>
        </p:txBody>
      </p:sp>
      <p:sp>
        <p:nvSpPr>
          <p:cNvPr id="4" name="TextBox 3">
            <a:extLst>
              <a:ext uri="{FF2B5EF4-FFF2-40B4-BE49-F238E27FC236}">
                <a16:creationId xmlns:a16="http://schemas.microsoft.com/office/drawing/2014/main" id="{1B97B471-AC6D-4E97-A077-A1CF0D5A5F74}"/>
              </a:ext>
            </a:extLst>
          </p:cNvPr>
          <p:cNvSpPr txBox="1"/>
          <p:nvPr/>
        </p:nvSpPr>
        <p:spPr>
          <a:xfrm>
            <a:off x="3533234" y="3629976"/>
            <a:ext cx="2026620" cy="369332"/>
          </a:xfrm>
          <a:prstGeom prst="rect">
            <a:avLst/>
          </a:prstGeom>
          <a:noFill/>
        </p:spPr>
        <p:txBody>
          <a:bodyPr wrap="square" rtlCol="0">
            <a:spAutoFit/>
          </a:bodyPr>
          <a:lstStyle/>
          <a:p>
            <a:r>
              <a:rPr lang="en-GB" dirty="0">
                <a:latin typeface="+mj-lt"/>
              </a:rPr>
              <a:t>(Feature Vector)</a:t>
            </a:r>
            <a:endParaRPr lang="en-US" dirty="0">
              <a:latin typeface="+mj-lt"/>
            </a:endParaRPr>
          </a:p>
        </p:txBody>
      </p:sp>
      <p:grpSp>
        <p:nvGrpSpPr>
          <p:cNvPr id="16" name="Group 15">
            <a:extLst>
              <a:ext uri="{FF2B5EF4-FFF2-40B4-BE49-F238E27FC236}">
                <a16:creationId xmlns:a16="http://schemas.microsoft.com/office/drawing/2014/main" id="{F57CBE95-D509-44F0-BA88-53967E5DEFFC}"/>
              </a:ext>
            </a:extLst>
          </p:cNvPr>
          <p:cNvGrpSpPr/>
          <p:nvPr/>
        </p:nvGrpSpPr>
        <p:grpSpPr>
          <a:xfrm>
            <a:off x="6591154" y="2959057"/>
            <a:ext cx="1696422" cy="1748791"/>
            <a:chOff x="6591154" y="2959057"/>
            <a:chExt cx="1696422" cy="1748791"/>
          </a:xfrm>
        </p:grpSpPr>
        <p:sp>
          <p:nvSpPr>
            <p:cNvPr id="17" name="Freeform: Shape 16">
              <a:extLst>
                <a:ext uri="{FF2B5EF4-FFF2-40B4-BE49-F238E27FC236}">
                  <a16:creationId xmlns:a16="http://schemas.microsoft.com/office/drawing/2014/main" id="{62DC650C-EDAC-4259-9512-145F6B7FA371}"/>
                </a:ext>
              </a:extLst>
            </p:cNvPr>
            <p:cNvSpPr/>
            <p:nvPr/>
          </p:nvSpPr>
          <p:spPr>
            <a:xfrm>
              <a:off x="6591154"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18" name="Graphic 17" descr="Brain">
              <a:extLst>
                <a:ext uri="{FF2B5EF4-FFF2-40B4-BE49-F238E27FC236}">
                  <a16:creationId xmlns:a16="http://schemas.microsoft.com/office/drawing/2014/main" id="{7857CD61-42D1-4E7F-ABE5-A887BD6940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84193" y="3060682"/>
              <a:ext cx="1491879" cy="1538075"/>
            </a:xfrm>
            <a:prstGeom prst="rect">
              <a:avLst/>
            </a:prstGeom>
          </p:spPr>
        </p:pic>
      </p:grpSp>
      <p:sp>
        <p:nvSpPr>
          <p:cNvPr id="20" name="TextBox 19">
            <a:extLst>
              <a:ext uri="{FF2B5EF4-FFF2-40B4-BE49-F238E27FC236}">
                <a16:creationId xmlns:a16="http://schemas.microsoft.com/office/drawing/2014/main" id="{A9BA4104-06FF-4D15-B789-0E24731DC0D9}"/>
              </a:ext>
            </a:extLst>
          </p:cNvPr>
          <p:cNvSpPr txBox="1"/>
          <p:nvPr/>
        </p:nvSpPr>
        <p:spPr>
          <a:xfrm>
            <a:off x="3533234" y="3631596"/>
            <a:ext cx="2081484" cy="369332"/>
          </a:xfrm>
          <a:prstGeom prst="rect">
            <a:avLst/>
          </a:prstGeom>
          <a:noFill/>
        </p:spPr>
        <p:txBody>
          <a:bodyPr wrap="square" rtlCol="0">
            <a:spAutoFit/>
          </a:bodyPr>
          <a:lstStyle/>
          <a:p>
            <a:r>
              <a:rPr lang="en-GB" dirty="0">
                <a:latin typeface="+mj-lt"/>
              </a:rPr>
              <a:t>(Feature Vector)</a:t>
            </a:r>
            <a:endParaRPr lang="en-US" dirty="0">
              <a:latin typeface="+mj-lt"/>
            </a:endParaRPr>
          </a:p>
        </p:txBody>
      </p:sp>
      <p:sp>
        <p:nvSpPr>
          <p:cNvPr id="19" name="Arrow: Right 18">
            <a:extLst>
              <a:ext uri="{FF2B5EF4-FFF2-40B4-BE49-F238E27FC236}">
                <a16:creationId xmlns:a16="http://schemas.microsoft.com/office/drawing/2014/main" id="{051BE8CE-CA4F-4A29-9558-9F4F9A091616}"/>
              </a:ext>
            </a:extLst>
          </p:cNvPr>
          <p:cNvSpPr/>
          <p:nvPr/>
        </p:nvSpPr>
        <p:spPr>
          <a:xfrm>
            <a:off x="5772912" y="3545422"/>
            <a:ext cx="826796" cy="594360"/>
          </a:xfrm>
          <a:prstGeom prst="rightArrow">
            <a:avLst>
              <a:gd name="adj1" fmla="val 34615"/>
              <a:gd name="adj2" fmla="val 50000"/>
            </a:avLst>
          </a:prstGeom>
          <a:solidFill>
            <a:srgbClr val="D0614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DFD0F77-4C03-4088-9ED5-7A895C47F536}"/>
              </a:ext>
            </a:extLst>
          </p:cNvPr>
          <p:cNvSpPr txBox="1"/>
          <p:nvPr/>
        </p:nvSpPr>
        <p:spPr>
          <a:xfrm>
            <a:off x="8823960" y="3116580"/>
            <a:ext cx="1607820" cy="369332"/>
          </a:xfrm>
          <a:prstGeom prst="rect">
            <a:avLst/>
          </a:prstGeom>
          <a:solidFill>
            <a:srgbClr val="EA9AE0"/>
          </a:solidFill>
        </p:spPr>
        <p:txBody>
          <a:bodyPr wrap="square" rtlCol="0">
            <a:spAutoFit/>
          </a:bodyPr>
          <a:lstStyle/>
          <a:p>
            <a:pPr algn="ctr"/>
            <a:r>
              <a:rPr lang="en-GB" dirty="0">
                <a:latin typeface="+mj-lt"/>
              </a:rPr>
              <a:t>Sarcastic</a:t>
            </a:r>
            <a:endParaRPr lang="en-US" dirty="0">
              <a:latin typeface="+mj-lt"/>
            </a:endParaRPr>
          </a:p>
        </p:txBody>
      </p:sp>
      <p:sp>
        <p:nvSpPr>
          <p:cNvPr id="21" name="TextBox 20">
            <a:extLst>
              <a:ext uri="{FF2B5EF4-FFF2-40B4-BE49-F238E27FC236}">
                <a16:creationId xmlns:a16="http://schemas.microsoft.com/office/drawing/2014/main" id="{77DC5326-358A-4EA4-A471-E1712FACB816}"/>
              </a:ext>
            </a:extLst>
          </p:cNvPr>
          <p:cNvSpPr txBox="1"/>
          <p:nvPr/>
        </p:nvSpPr>
        <p:spPr>
          <a:xfrm>
            <a:off x="8869460" y="4338516"/>
            <a:ext cx="1729740" cy="369332"/>
          </a:xfrm>
          <a:prstGeom prst="rect">
            <a:avLst/>
          </a:prstGeom>
          <a:solidFill>
            <a:srgbClr val="FF6600"/>
          </a:solidFill>
        </p:spPr>
        <p:txBody>
          <a:bodyPr wrap="square" rtlCol="0">
            <a:spAutoFit/>
          </a:bodyPr>
          <a:lstStyle/>
          <a:p>
            <a:r>
              <a:rPr lang="en-GB" dirty="0">
                <a:latin typeface="+mj-lt"/>
              </a:rPr>
              <a:t>Non-sarcastic</a:t>
            </a:r>
            <a:endParaRPr lang="en-US" dirty="0">
              <a:latin typeface="+mj-lt"/>
            </a:endParaRPr>
          </a:p>
        </p:txBody>
      </p:sp>
      <p:cxnSp>
        <p:nvCxnSpPr>
          <p:cNvPr id="10" name="Straight Connector 9">
            <a:extLst>
              <a:ext uri="{FF2B5EF4-FFF2-40B4-BE49-F238E27FC236}">
                <a16:creationId xmlns:a16="http://schemas.microsoft.com/office/drawing/2014/main" id="{DC02A4C1-5345-4CE3-B653-A86926A82F8F}"/>
              </a:ext>
            </a:extLst>
          </p:cNvPr>
          <p:cNvCxnSpPr>
            <a:endCxn id="3" idx="1"/>
          </p:cNvCxnSpPr>
          <p:nvPr/>
        </p:nvCxnSpPr>
        <p:spPr>
          <a:xfrm flipV="1">
            <a:off x="8176072" y="3301246"/>
            <a:ext cx="647888" cy="8203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80D062-C95B-432F-8719-FB3FCF667626}"/>
              </a:ext>
            </a:extLst>
          </p:cNvPr>
          <p:cNvCxnSpPr>
            <a:cxnSpLocks/>
            <a:endCxn id="21" idx="1"/>
          </p:cNvCxnSpPr>
          <p:nvPr/>
        </p:nvCxnSpPr>
        <p:spPr>
          <a:xfrm>
            <a:off x="8176072" y="4235884"/>
            <a:ext cx="693388" cy="287298"/>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B459B9E-1155-4C11-BCF0-AC7F74D611F7}"/>
              </a:ext>
            </a:extLst>
          </p:cNvPr>
          <p:cNvSpPr txBox="1"/>
          <p:nvPr/>
        </p:nvSpPr>
        <p:spPr>
          <a:xfrm>
            <a:off x="3489958" y="1891574"/>
            <a:ext cx="7109242" cy="461665"/>
          </a:xfrm>
          <a:prstGeom prst="rect">
            <a:avLst/>
          </a:prstGeom>
          <a:solidFill>
            <a:schemeClr val="bg1">
              <a:lumMod val="50000"/>
            </a:schemeClr>
          </a:solidFill>
        </p:spPr>
        <p:txBody>
          <a:bodyPr wrap="square" rtlCol="0">
            <a:spAutoFit/>
          </a:bodyPr>
          <a:lstStyle/>
          <a:p>
            <a:pPr algn="ctr"/>
            <a:r>
              <a:rPr lang="en-GB" sz="2400" b="1" dirty="0">
                <a:solidFill>
                  <a:schemeClr val="bg1"/>
                </a:solidFill>
                <a:latin typeface="+mj-lt"/>
              </a:rPr>
              <a:t>Testing the model</a:t>
            </a:r>
            <a:endParaRPr lang="en-US" sz="2400" b="1" dirty="0">
              <a:solidFill>
                <a:schemeClr val="bg1"/>
              </a:solidFill>
              <a:latin typeface="+mj-lt"/>
            </a:endParaRPr>
          </a:p>
        </p:txBody>
      </p:sp>
    </p:spTree>
    <p:extLst>
      <p:ext uri="{BB962C8B-B14F-4D97-AF65-F5344CB8AC3E}">
        <p14:creationId xmlns:p14="http://schemas.microsoft.com/office/powerpoint/2010/main" val="25460354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5000" accel="50000" decel="50000" fill="hold" grpId="0" nodeType="clickEffect">
                                  <p:stCondLst>
                                    <p:cond delay="500"/>
                                  </p:stCondLst>
                                  <p:childTnLst>
                                    <p:animMotion origin="layout" path="M -2.08333E-7 -1.48148E-6 L 0.25 -1.48148E-6 " pathEditMode="relative" rAng="0" ptsTypes="AA">
                                      <p:cBhvr>
                                        <p:cTn id="6" dur="1000" fill="hold"/>
                                        <p:tgtEl>
                                          <p:spTgt spid="20"/>
                                        </p:tgtEl>
                                        <p:attrNameLst>
                                          <p:attrName>ppt_x</p:attrName>
                                          <p:attrName>ppt_y</p:attrName>
                                        </p:attrNameLst>
                                      </p:cBhvr>
                                      <p:rCtr x="12500" y="0"/>
                                    </p:animMotion>
                                  </p:childTnLst>
                                </p:cTn>
                              </p:par>
                              <p:par>
                                <p:cTn id="7" presetID="22" presetClass="exit" presetSubtype="2" repeatCount="5000" fill="hold" grpId="1" nodeType="withEffect">
                                  <p:stCondLst>
                                    <p:cond delay="500"/>
                                  </p:stCondLst>
                                  <p:childTnLst>
                                    <p:animEffect transition="out" filter="wipe(right)">
                                      <p:cBhvr>
                                        <p:cTn id="8" dur="1000"/>
                                        <p:tgtEl>
                                          <p:spTgt spid="20"/>
                                        </p:tgtEl>
                                      </p:cBhvr>
                                    </p:animEffect>
                                    <p:set>
                                      <p:cBhvr>
                                        <p:cTn id="9" dur="1" fill="hold">
                                          <p:stCondLst>
                                            <p:cond delay="999"/>
                                          </p:stCondLst>
                                        </p:cTn>
                                        <p:tgtEl>
                                          <p:spTgt spid="20"/>
                                        </p:tgtEl>
                                        <p:attrNameLst>
                                          <p:attrName>style.visibility</p:attrName>
                                        </p:attrNameLst>
                                      </p:cBhvr>
                                      <p:to>
                                        <p:strVal val="hidden"/>
                                      </p:to>
                                    </p:set>
                                  </p:childTnLst>
                                </p:cTn>
                              </p:par>
                              <p:par>
                                <p:cTn id="10" presetID="26" presetClass="emph" presetSubtype="0" fill="hold" nodeType="withEffect">
                                  <p:stCondLst>
                                    <p:cond delay="1100"/>
                                  </p:stCondLst>
                                  <p:childTnLst>
                                    <p:animEffect transition="out" filter="fade">
                                      <p:cBhvr>
                                        <p:cTn id="11" dur="600" tmFilter="0, 0; .2, .5; .8, .5; 1, 0"/>
                                        <p:tgtEl>
                                          <p:spTgt spid="12"/>
                                        </p:tgtEl>
                                      </p:cBhvr>
                                    </p:animEffect>
                                    <p:animScale>
                                      <p:cBhvr>
                                        <p:cTn id="12" dur="300" autoRev="1" fill="hold"/>
                                        <p:tgtEl>
                                          <p:spTgt spid="12"/>
                                        </p:tgtEl>
                                      </p:cBhvr>
                                      <p:by x="105000" y="105000"/>
                                    </p:animScale>
                                  </p:childTnLst>
                                </p:cTn>
                              </p:par>
                              <p:par>
                                <p:cTn id="13" presetID="26" presetClass="emph" presetSubtype="0" fill="hold" grpId="0" nodeType="withEffect">
                                  <p:stCondLst>
                                    <p:cond delay="1300"/>
                                  </p:stCondLst>
                                  <p:childTnLst>
                                    <p:animEffect transition="out" filter="fade">
                                      <p:cBhvr>
                                        <p:cTn id="14" dur="500" tmFilter="0, 0; .2, .5; .8, .5; 1, 0"/>
                                        <p:tgtEl>
                                          <p:spTgt spid="21"/>
                                        </p:tgtEl>
                                      </p:cBhvr>
                                    </p:animEffect>
                                    <p:animScale>
                                      <p:cBhvr>
                                        <p:cTn id="15" dur="250" autoRev="1" fill="hold"/>
                                        <p:tgtEl>
                                          <p:spTgt spid="21"/>
                                        </p:tgtEl>
                                      </p:cBhvr>
                                      <p:by x="105000" y="105000"/>
                                    </p:animScale>
                                  </p:childTnLst>
                                </p:cTn>
                              </p:par>
                              <p:par>
                                <p:cTn id="16" presetID="26" presetClass="emph" presetSubtype="0" fill="hold" nodeType="withEffect">
                                  <p:stCondLst>
                                    <p:cond delay="2200"/>
                                  </p:stCondLst>
                                  <p:childTnLst>
                                    <p:animEffect transition="out" filter="fade">
                                      <p:cBhvr>
                                        <p:cTn id="17" dur="500" tmFilter="0, 0; .2, .5; .8, .5; 1, 0"/>
                                        <p:tgtEl>
                                          <p:spTgt spid="10"/>
                                        </p:tgtEl>
                                      </p:cBhvr>
                                    </p:animEffect>
                                    <p:animScale>
                                      <p:cBhvr>
                                        <p:cTn id="18" dur="250" autoRev="1" fill="hold"/>
                                        <p:tgtEl>
                                          <p:spTgt spid="10"/>
                                        </p:tgtEl>
                                      </p:cBhvr>
                                      <p:by x="105000" y="105000"/>
                                    </p:animScale>
                                  </p:childTnLst>
                                </p:cTn>
                              </p:par>
                              <p:par>
                                <p:cTn id="19" presetID="26" presetClass="emph" presetSubtype="0" fill="hold" grpId="0" nodeType="withEffect">
                                  <p:stCondLst>
                                    <p:cond delay="2400"/>
                                  </p:stCondLst>
                                  <p:childTnLst>
                                    <p:animEffect transition="out" filter="fade">
                                      <p:cBhvr>
                                        <p:cTn id="20" dur="500" tmFilter="0, 0; .2, .5; .8, .5; 1, 0"/>
                                        <p:tgtEl>
                                          <p:spTgt spid="3"/>
                                        </p:tgtEl>
                                      </p:cBhvr>
                                    </p:animEffect>
                                    <p:animScale>
                                      <p:cBhvr>
                                        <p:cTn id="21" dur="250" autoRev="1" fill="hold"/>
                                        <p:tgtEl>
                                          <p:spTgt spid="3"/>
                                        </p:tgtEl>
                                      </p:cBhvr>
                                      <p:by x="105000" y="105000"/>
                                    </p:animScale>
                                  </p:childTnLst>
                                </p:cTn>
                              </p:par>
                              <p:par>
                                <p:cTn id="22" presetID="26" presetClass="emph" presetSubtype="0" fill="hold" nodeType="withEffect">
                                  <p:stCondLst>
                                    <p:cond delay="3400"/>
                                  </p:stCondLst>
                                  <p:childTnLst>
                                    <p:animEffect transition="out" filter="fade">
                                      <p:cBhvr>
                                        <p:cTn id="23" dur="500" tmFilter="0, 0; .2, .5; .8, .5; 1, 0"/>
                                        <p:tgtEl>
                                          <p:spTgt spid="10"/>
                                        </p:tgtEl>
                                      </p:cBhvr>
                                    </p:animEffect>
                                    <p:animScale>
                                      <p:cBhvr>
                                        <p:cTn id="24" dur="250" autoRev="1" fill="hold"/>
                                        <p:tgtEl>
                                          <p:spTgt spid="10"/>
                                        </p:tgtEl>
                                      </p:cBhvr>
                                      <p:by x="105000" y="105000"/>
                                    </p:animScale>
                                  </p:childTnLst>
                                </p:cTn>
                              </p:par>
                              <p:par>
                                <p:cTn id="25" presetID="26" presetClass="emph" presetSubtype="0" fill="hold" grpId="1" nodeType="withEffect">
                                  <p:stCondLst>
                                    <p:cond delay="3600"/>
                                  </p:stCondLst>
                                  <p:childTnLst>
                                    <p:animEffect transition="out" filter="fade">
                                      <p:cBhvr>
                                        <p:cTn id="26" dur="500" tmFilter="0, 0; .2, .5; .8, .5; 1, 0"/>
                                        <p:tgtEl>
                                          <p:spTgt spid="3"/>
                                        </p:tgtEl>
                                      </p:cBhvr>
                                    </p:animEffect>
                                    <p:animScale>
                                      <p:cBhvr>
                                        <p:cTn id="27" dur="250" autoRev="1" fill="hold"/>
                                        <p:tgtEl>
                                          <p:spTgt spid="3"/>
                                        </p:tgtEl>
                                      </p:cBhvr>
                                      <p:by x="105000" y="105000"/>
                                    </p:animScale>
                                  </p:childTnLst>
                                </p:cTn>
                              </p:par>
                              <p:par>
                                <p:cTn id="28" presetID="26" presetClass="emph" presetSubtype="0" fill="hold" nodeType="withEffect">
                                  <p:stCondLst>
                                    <p:cond delay="4500"/>
                                  </p:stCondLst>
                                  <p:childTnLst>
                                    <p:animEffect transition="out" filter="fade">
                                      <p:cBhvr>
                                        <p:cTn id="29" dur="500" tmFilter="0, 0; .2, .5; .8, .5; 1, 0"/>
                                        <p:tgtEl>
                                          <p:spTgt spid="12"/>
                                        </p:tgtEl>
                                      </p:cBhvr>
                                    </p:animEffect>
                                    <p:animScale>
                                      <p:cBhvr>
                                        <p:cTn id="30" dur="250" autoRev="1" fill="hold"/>
                                        <p:tgtEl>
                                          <p:spTgt spid="12"/>
                                        </p:tgtEl>
                                      </p:cBhvr>
                                      <p:by x="105000" y="105000"/>
                                    </p:animScale>
                                  </p:childTnLst>
                                </p:cTn>
                              </p:par>
                              <p:par>
                                <p:cTn id="31" presetID="26" presetClass="emph" presetSubtype="0" fill="hold" grpId="1" nodeType="withEffect">
                                  <p:stCondLst>
                                    <p:cond delay="4700"/>
                                  </p:stCondLst>
                                  <p:childTnLst>
                                    <p:animEffect transition="out" filter="fade">
                                      <p:cBhvr>
                                        <p:cTn id="32" dur="500" tmFilter="0, 0; .2, .5; .8, .5; 1, 0"/>
                                        <p:tgtEl>
                                          <p:spTgt spid="21"/>
                                        </p:tgtEl>
                                      </p:cBhvr>
                                    </p:animEffect>
                                    <p:animScale>
                                      <p:cBhvr>
                                        <p:cTn id="33" dur="250" autoRev="1" fill="hold"/>
                                        <p:tgtEl>
                                          <p:spTgt spid="21"/>
                                        </p:tgtEl>
                                      </p:cBhvr>
                                      <p:by x="105000" y="105000"/>
                                    </p:animScale>
                                  </p:childTnLst>
                                </p:cTn>
                              </p:par>
                              <p:par>
                                <p:cTn id="34" presetID="26" presetClass="emph" presetSubtype="0" fill="hold" nodeType="withEffect">
                                  <p:stCondLst>
                                    <p:cond delay="5500"/>
                                  </p:stCondLst>
                                  <p:childTnLst>
                                    <p:animEffect transition="out" filter="fade">
                                      <p:cBhvr>
                                        <p:cTn id="35" dur="500" tmFilter="0, 0; .2, .5; .8, .5; 1, 0"/>
                                        <p:tgtEl>
                                          <p:spTgt spid="10"/>
                                        </p:tgtEl>
                                      </p:cBhvr>
                                    </p:animEffect>
                                    <p:animScale>
                                      <p:cBhvr>
                                        <p:cTn id="36" dur="250" autoRev="1" fill="hold"/>
                                        <p:tgtEl>
                                          <p:spTgt spid="10"/>
                                        </p:tgtEl>
                                      </p:cBhvr>
                                      <p:by x="105000" y="105000"/>
                                    </p:animScale>
                                  </p:childTnLst>
                                </p:cTn>
                              </p:par>
                              <p:par>
                                <p:cTn id="37" presetID="26" presetClass="emph" presetSubtype="0" fill="hold" grpId="2" nodeType="withEffect">
                                  <p:stCondLst>
                                    <p:cond delay="5700"/>
                                  </p:stCondLst>
                                  <p:childTnLst>
                                    <p:animEffect transition="out" filter="fade">
                                      <p:cBhvr>
                                        <p:cTn id="38" dur="500" tmFilter="0, 0; .2, .5; .8, .5; 1, 0"/>
                                        <p:tgtEl>
                                          <p:spTgt spid="3"/>
                                        </p:tgtEl>
                                      </p:cBhvr>
                                    </p:animEffect>
                                    <p:animScale>
                                      <p:cBhvr>
                                        <p:cTn id="39"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3" grpId="0" animBg="1"/>
      <p:bldP spid="3" grpId="1" animBg="1"/>
      <p:bldP spid="3" grpId="2" animBg="1"/>
      <p:bldP spid="21" grpId="0" animBg="1"/>
      <p:bldP spid="2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FCB4E8F-BD6F-4B8F-BD12-5FBDB3B59520}"/>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870462DE-263C-4853-A996-FBEF93C20F98}"/>
              </a:ext>
            </a:extLst>
          </p:cNvPr>
          <p:cNvGrpSpPr/>
          <p:nvPr/>
        </p:nvGrpSpPr>
        <p:grpSpPr>
          <a:xfrm>
            <a:off x="694371" y="603733"/>
            <a:ext cx="849950" cy="803099"/>
            <a:chOff x="1608770" y="2875369"/>
            <a:chExt cx="3004549" cy="2972757"/>
          </a:xfrm>
        </p:grpSpPr>
        <p:sp>
          <p:nvSpPr>
            <p:cNvPr id="37" name="Freeform: Shape 36">
              <a:extLst>
                <a:ext uri="{FF2B5EF4-FFF2-40B4-BE49-F238E27FC236}">
                  <a16:creationId xmlns:a16="http://schemas.microsoft.com/office/drawing/2014/main" id="{F1AD3CF7-68A6-42D1-BA7F-5D7A9010D567}"/>
                </a:ext>
              </a:extLst>
            </p:cNvPr>
            <p:cNvSpPr/>
            <p:nvPr/>
          </p:nvSpPr>
          <p:spPr>
            <a:xfrm>
              <a:off x="1608770" y="2875369"/>
              <a:ext cx="3004549" cy="2972757"/>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73552" y="3048120"/>
              <a:ext cx="2642281" cy="2614563"/>
            </a:xfrm>
            <a:prstGeom prst="rect">
              <a:avLst/>
            </a:prstGeom>
          </p:spPr>
        </p:pic>
      </p:grpSp>
      <p:sp>
        <p:nvSpPr>
          <p:cNvPr id="51" name="TextBox 50">
            <a:extLst>
              <a:ext uri="{FF2B5EF4-FFF2-40B4-BE49-F238E27FC236}">
                <a16:creationId xmlns:a16="http://schemas.microsoft.com/office/drawing/2014/main" id="{A623C6C4-C760-4A39-A032-208953B3E97A}"/>
              </a:ext>
            </a:extLst>
          </p:cNvPr>
          <p:cNvSpPr txBox="1"/>
          <p:nvPr/>
        </p:nvSpPr>
        <p:spPr>
          <a:xfrm>
            <a:off x="565773" y="1527063"/>
            <a:ext cx="1301157" cy="307777"/>
          </a:xfrm>
          <a:prstGeom prst="rect">
            <a:avLst/>
          </a:prstGeom>
          <a:solidFill>
            <a:schemeClr val="accent3">
              <a:lumMod val="60000"/>
              <a:lumOff val="40000"/>
            </a:schemeClr>
          </a:solidFill>
        </p:spPr>
        <p:txBody>
          <a:bodyPr wrap="square" rtlCol="0">
            <a:spAutoFit/>
          </a:bodyPr>
          <a:lstStyle/>
          <a:p>
            <a:pPr algn="ctr"/>
            <a:r>
              <a:rPr lang="en-GB" sz="1400" dirty="0"/>
              <a:t>Classification</a:t>
            </a:r>
            <a:endParaRPr lang="en-US" sz="1400" dirty="0"/>
          </a:p>
        </p:txBody>
      </p:sp>
      <p:sp>
        <p:nvSpPr>
          <p:cNvPr id="41" name="TextBox 40">
            <a:extLst>
              <a:ext uri="{FF2B5EF4-FFF2-40B4-BE49-F238E27FC236}">
                <a16:creationId xmlns:a16="http://schemas.microsoft.com/office/drawing/2014/main" id="{4FCDA115-0540-4284-8E10-C26A6B01BB51}"/>
              </a:ext>
            </a:extLst>
          </p:cNvPr>
          <p:cNvSpPr txBox="1"/>
          <p:nvPr/>
        </p:nvSpPr>
        <p:spPr>
          <a:xfrm>
            <a:off x="565773" y="2390246"/>
            <a:ext cx="4155125" cy="892552"/>
          </a:xfrm>
          <a:prstGeom prst="rect">
            <a:avLst/>
          </a:prstGeom>
          <a:noFill/>
        </p:spPr>
        <p:txBody>
          <a:bodyPr wrap="square" rtlCol="0">
            <a:spAutoFit/>
          </a:bodyPr>
          <a:lstStyle/>
          <a:p>
            <a:r>
              <a:rPr lang="en-GB" sz="2000" b="1" dirty="0">
                <a:latin typeface="+mj-lt"/>
              </a:rPr>
              <a:t>Machine Learning Classifiers</a:t>
            </a:r>
          </a:p>
          <a:p>
            <a:pPr marL="285750" indent="-285750">
              <a:buFont typeface="Arial" panose="020B0604020202020204" pitchFamily="34" charset="0"/>
              <a:buChar char="•"/>
            </a:pPr>
            <a:r>
              <a:rPr lang="en-GB" sz="1600" dirty="0">
                <a:latin typeface="+mj-lt"/>
              </a:rPr>
              <a:t>Labelled training data is used</a:t>
            </a:r>
          </a:p>
          <a:p>
            <a:pPr marL="285750" indent="-285750">
              <a:buFont typeface="Arial" panose="020B0604020202020204" pitchFamily="34" charset="0"/>
              <a:buChar char="•"/>
            </a:pPr>
            <a:r>
              <a:rPr lang="en-GB" sz="1600" dirty="0">
                <a:latin typeface="+mj-lt"/>
              </a:rPr>
              <a:t>High quality data </a:t>
            </a:r>
            <a:r>
              <a:rPr lang="en-GB" sz="1600" dirty="0">
                <a:latin typeface="+mj-lt"/>
                <a:sym typeface="Wingdings" panose="05000000000000000000" pitchFamily="2" charset="2"/>
              </a:rPr>
              <a:t> better predictions</a:t>
            </a:r>
            <a:endParaRPr lang="en-GB" sz="1600" dirty="0">
              <a:latin typeface="+mj-lt"/>
            </a:endParaRPr>
          </a:p>
        </p:txBody>
      </p:sp>
      <p:grpSp>
        <p:nvGrpSpPr>
          <p:cNvPr id="16" name="Group 15">
            <a:extLst>
              <a:ext uri="{FF2B5EF4-FFF2-40B4-BE49-F238E27FC236}">
                <a16:creationId xmlns:a16="http://schemas.microsoft.com/office/drawing/2014/main" id="{F1EC2443-913E-441A-A5A8-B85CDEC7A79C}"/>
              </a:ext>
            </a:extLst>
          </p:cNvPr>
          <p:cNvGrpSpPr/>
          <p:nvPr/>
        </p:nvGrpSpPr>
        <p:grpSpPr>
          <a:xfrm>
            <a:off x="519007" y="3778349"/>
            <a:ext cx="6440611" cy="1817048"/>
            <a:chOff x="1544322" y="3351950"/>
            <a:chExt cx="7878594" cy="2315852"/>
          </a:xfrm>
        </p:grpSpPr>
        <p:sp>
          <p:nvSpPr>
            <p:cNvPr id="18" name="Rectangle 17">
              <a:extLst>
                <a:ext uri="{FF2B5EF4-FFF2-40B4-BE49-F238E27FC236}">
                  <a16:creationId xmlns:a16="http://schemas.microsoft.com/office/drawing/2014/main" id="{A9085FB2-A04A-4391-A6A4-D2940F70FF9D}"/>
                </a:ext>
              </a:extLst>
            </p:cNvPr>
            <p:cNvSpPr/>
            <p:nvPr/>
          </p:nvSpPr>
          <p:spPr>
            <a:xfrm>
              <a:off x="3746890" y="3880425"/>
              <a:ext cx="2429648" cy="1085088"/>
            </a:xfrm>
            <a:prstGeom prst="rect">
              <a:avLst/>
            </a:prstGeom>
            <a:solidFill>
              <a:srgbClr val="EA9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Rectangle 5">
              <a:extLst>
                <a:ext uri="{FF2B5EF4-FFF2-40B4-BE49-F238E27FC236}">
                  <a16:creationId xmlns:a16="http://schemas.microsoft.com/office/drawing/2014/main" id="{A4E5F98C-1819-4FAC-90F6-73EA1E5F280A}"/>
                </a:ext>
              </a:extLst>
            </p:cNvPr>
            <p:cNvSpPr/>
            <p:nvPr/>
          </p:nvSpPr>
          <p:spPr>
            <a:xfrm>
              <a:off x="1644163" y="3880425"/>
              <a:ext cx="1609344" cy="1085088"/>
            </a:xfrm>
            <a:prstGeom prst="rect">
              <a:avLst/>
            </a:prstGeom>
            <a:solidFill>
              <a:srgbClr val="CB9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TextBox 3">
              <a:extLst>
                <a:ext uri="{FF2B5EF4-FFF2-40B4-BE49-F238E27FC236}">
                  <a16:creationId xmlns:a16="http://schemas.microsoft.com/office/drawing/2014/main" id="{205B60C0-07E8-4B53-85B0-D1A7988C04A0}"/>
                </a:ext>
              </a:extLst>
            </p:cNvPr>
            <p:cNvSpPr txBox="1"/>
            <p:nvPr/>
          </p:nvSpPr>
          <p:spPr>
            <a:xfrm>
              <a:off x="1758254" y="3929194"/>
              <a:ext cx="1382227" cy="941437"/>
            </a:xfrm>
            <a:prstGeom prst="rect">
              <a:avLst/>
            </a:prstGeom>
            <a:noFill/>
          </p:spPr>
          <p:txBody>
            <a:bodyPr wrap="square" rtlCol="0">
              <a:spAutoFit/>
            </a:bodyPr>
            <a:lstStyle/>
            <a:p>
              <a:r>
                <a:rPr lang="en-GB" sz="1400" dirty="0">
                  <a:latin typeface="+mj-lt"/>
                </a:rPr>
                <a:t>Identify N topics in the dataset</a:t>
              </a:r>
              <a:endParaRPr lang="en-US" sz="1400" dirty="0">
                <a:latin typeface="+mj-lt"/>
              </a:endParaRPr>
            </a:p>
          </p:txBody>
        </p:sp>
        <p:sp>
          <p:nvSpPr>
            <p:cNvPr id="15" name="TextBox 14">
              <a:extLst>
                <a:ext uri="{FF2B5EF4-FFF2-40B4-BE49-F238E27FC236}">
                  <a16:creationId xmlns:a16="http://schemas.microsoft.com/office/drawing/2014/main" id="{165B742C-8EB3-4308-AA66-E5CFA2A71452}"/>
                </a:ext>
              </a:extLst>
            </p:cNvPr>
            <p:cNvSpPr txBox="1"/>
            <p:nvPr/>
          </p:nvSpPr>
          <p:spPr>
            <a:xfrm>
              <a:off x="3952812" y="3939353"/>
              <a:ext cx="2223725" cy="835296"/>
            </a:xfrm>
            <a:prstGeom prst="rect">
              <a:avLst/>
            </a:prstGeom>
            <a:noFill/>
          </p:spPr>
          <p:txBody>
            <a:bodyPr wrap="square" rtlCol="0">
              <a:spAutoFit/>
            </a:bodyPr>
            <a:lstStyle/>
            <a:p>
              <a:r>
                <a:rPr lang="en-GB" sz="1400" dirty="0">
                  <a:latin typeface="+mj-lt"/>
                </a:rPr>
                <a:t>Use each snippet’s share of topics as features</a:t>
              </a:r>
              <a:endParaRPr lang="en-US" sz="1400" dirty="0">
                <a:latin typeface="+mj-lt"/>
              </a:endParaRPr>
            </a:p>
          </p:txBody>
        </p:sp>
        <p:sp>
          <p:nvSpPr>
            <p:cNvPr id="7" name="Rectangle 6">
              <a:extLst>
                <a:ext uri="{FF2B5EF4-FFF2-40B4-BE49-F238E27FC236}">
                  <a16:creationId xmlns:a16="http://schemas.microsoft.com/office/drawing/2014/main" id="{90571A0D-9F0D-4F76-98DC-57D561D37E66}"/>
                </a:ext>
              </a:extLst>
            </p:cNvPr>
            <p:cNvSpPr/>
            <p:nvPr/>
          </p:nvSpPr>
          <p:spPr>
            <a:xfrm>
              <a:off x="3746891" y="5124009"/>
              <a:ext cx="1166056" cy="249936"/>
            </a:xfrm>
            <a:prstGeom prst="rect">
              <a:avLst/>
            </a:prstGeom>
            <a:solidFill>
              <a:srgbClr val="99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0D03211-C06B-4C2C-B287-94686C70483F}"/>
                </a:ext>
              </a:extLst>
            </p:cNvPr>
            <p:cNvSpPr/>
            <p:nvPr/>
          </p:nvSpPr>
          <p:spPr>
            <a:xfrm>
              <a:off x="5502538" y="5124009"/>
              <a:ext cx="494169" cy="249936"/>
            </a:xfrm>
            <a:prstGeom prst="rect">
              <a:avLst/>
            </a:prstGeom>
            <a:solidFill>
              <a:srgbClr val="21FF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Rectangle 20">
              <a:extLst>
                <a:ext uri="{FF2B5EF4-FFF2-40B4-BE49-F238E27FC236}">
                  <a16:creationId xmlns:a16="http://schemas.microsoft.com/office/drawing/2014/main" id="{2EEF3A2B-69E0-4E84-9BD8-EDDDD2214356}"/>
                </a:ext>
              </a:extLst>
            </p:cNvPr>
            <p:cNvSpPr/>
            <p:nvPr/>
          </p:nvSpPr>
          <p:spPr>
            <a:xfrm>
              <a:off x="6045475" y="5124009"/>
              <a:ext cx="131063" cy="2499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958478B0-D11E-46D8-A6DD-8BF9D2A5AFFF}"/>
                </a:ext>
              </a:extLst>
            </p:cNvPr>
            <p:cNvSpPr/>
            <p:nvPr/>
          </p:nvSpPr>
          <p:spPr>
            <a:xfrm>
              <a:off x="4961714" y="5124009"/>
              <a:ext cx="494169" cy="2499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Box 7">
              <a:extLst>
                <a:ext uri="{FF2B5EF4-FFF2-40B4-BE49-F238E27FC236}">
                  <a16:creationId xmlns:a16="http://schemas.microsoft.com/office/drawing/2014/main" id="{68DC89AF-F90C-4E24-B509-FC19692F70C2}"/>
                </a:ext>
              </a:extLst>
            </p:cNvPr>
            <p:cNvSpPr txBox="1"/>
            <p:nvPr/>
          </p:nvSpPr>
          <p:spPr>
            <a:xfrm>
              <a:off x="1644162" y="5124009"/>
              <a:ext cx="1810989" cy="469853"/>
            </a:xfrm>
            <a:prstGeom prst="rect">
              <a:avLst/>
            </a:prstGeom>
            <a:noFill/>
          </p:spPr>
          <p:txBody>
            <a:bodyPr wrap="square" rtlCol="0">
              <a:spAutoFit/>
            </a:bodyPr>
            <a:lstStyle/>
            <a:p>
              <a:r>
                <a:rPr lang="en-GB" sz="1000" b="1" dirty="0">
                  <a:latin typeface="+mj-lt"/>
                </a:rPr>
                <a:t>e.g. </a:t>
              </a:r>
              <a:r>
                <a:rPr lang="en-GB" sz="1000" b="1" dirty="0">
                  <a:solidFill>
                    <a:schemeClr val="accent1">
                      <a:lumMod val="50000"/>
                    </a:schemeClr>
                  </a:solidFill>
                  <a:latin typeface="+mj-lt"/>
                </a:rPr>
                <a:t>topic #1</a:t>
              </a:r>
              <a:r>
                <a:rPr lang="en-GB" sz="1000" b="1" dirty="0">
                  <a:latin typeface="+mj-lt"/>
                </a:rPr>
                <a:t>, </a:t>
              </a:r>
              <a:r>
                <a:rPr lang="en-GB" sz="1000" b="1" dirty="0">
                  <a:solidFill>
                    <a:srgbClr val="FF0000"/>
                  </a:solidFill>
                  <a:latin typeface="+mj-lt"/>
                </a:rPr>
                <a:t>topic #2</a:t>
              </a:r>
              <a:r>
                <a:rPr lang="en-GB" sz="1000" b="1" dirty="0">
                  <a:latin typeface="+mj-lt"/>
                </a:rPr>
                <a:t> </a:t>
              </a:r>
              <a:r>
                <a:rPr lang="en-GB" sz="1000" b="1" dirty="0">
                  <a:solidFill>
                    <a:srgbClr val="00B050"/>
                  </a:solidFill>
                  <a:latin typeface="+mj-lt"/>
                </a:rPr>
                <a:t>topic #3</a:t>
              </a:r>
              <a:r>
                <a:rPr lang="en-GB" sz="1000" b="1" dirty="0">
                  <a:latin typeface="+mj-lt"/>
                </a:rPr>
                <a:t>, </a:t>
              </a:r>
              <a:r>
                <a:rPr lang="en-GB" sz="1000" b="1" dirty="0">
                  <a:solidFill>
                    <a:srgbClr val="990099"/>
                  </a:solidFill>
                  <a:latin typeface="+mj-lt"/>
                </a:rPr>
                <a:t>topic #4</a:t>
              </a:r>
              <a:endParaRPr lang="en-US" sz="1000" b="1" dirty="0">
                <a:solidFill>
                  <a:srgbClr val="990099"/>
                </a:solidFill>
                <a:latin typeface="+mj-lt"/>
              </a:endParaRPr>
            </a:p>
          </p:txBody>
        </p:sp>
        <p:sp>
          <p:nvSpPr>
            <p:cNvPr id="9" name="Arrow: Right 8">
              <a:extLst>
                <a:ext uri="{FF2B5EF4-FFF2-40B4-BE49-F238E27FC236}">
                  <a16:creationId xmlns:a16="http://schemas.microsoft.com/office/drawing/2014/main" id="{9D2C0DF4-0C95-4AA3-A6AF-BF6A22335C51}"/>
                </a:ext>
              </a:extLst>
            </p:cNvPr>
            <p:cNvSpPr/>
            <p:nvPr/>
          </p:nvSpPr>
          <p:spPr>
            <a:xfrm>
              <a:off x="6520963" y="4260810"/>
              <a:ext cx="1274064" cy="280416"/>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5" name="Group 24">
              <a:extLst>
                <a:ext uri="{FF2B5EF4-FFF2-40B4-BE49-F238E27FC236}">
                  <a16:creationId xmlns:a16="http://schemas.microsoft.com/office/drawing/2014/main" id="{F89E2A6F-D7C5-4F8B-A057-3529DA48B505}"/>
                </a:ext>
              </a:extLst>
            </p:cNvPr>
            <p:cNvGrpSpPr/>
            <p:nvPr/>
          </p:nvGrpSpPr>
          <p:grpSpPr>
            <a:xfrm>
              <a:off x="7963617" y="3983255"/>
              <a:ext cx="1012509" cy="982258"/>
              <a:chOff x="1608770" y="2875369"/>
              <a:chExt cx="3004549" cy="2972757"/>
            </a:xfrm>
          </p:grpSpPr>
          <p:sp>
            <p:nvSpPr>
              <p:cNvPr id="26" name="Freeform: Shape 25">
                <a:extLst>
                  <a:ext uri="{FF2B5EF4-FFF2-40B4-BE49-F238E27FC236}">
                    <a16:creationId xmlns:a16="http://schemas.microsoft.com/office/drawing/2014/main" id="{A0C30EFB-B719-4398-A4EF-E87E51FA9857}"/>
                  </a:ext>
                </a:extLst>
              </p:cNvPr>
              <p:cNvSpPr/>
              <p:nvPr/>
            </p:nvSpPr>
            <p:spPr>
              <a:xfrm>
                <a:off x="1608770" y="2875369"/>
                <a:ext cx="3004549" cy="2972757"/>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400" kern="1200" dirty="0"/>
              </a:p>
            </p:txBody>
          </p:sp>
          <p:pic>
            <p:nvPicPr>
              <p:cNvPr id="27" name="Graphic 26" descr="Brain">
                <a:extLst>
                  <a:ext uri="{FF2B5EF4-FFF2-40B4-BE49-F238E27FC236}">
                    <a16:creationId xmlns:a16="http://schemas.microsoft.com/office/drawing/2014/main" id="{376B2018-144C-40FA-B23C-48DCE04FE0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3552" y="3048120"/>
                <a:ext cx="2642281" cy="2614563"/>
              </a:xfrm>
              <a:prstGeom prst="rect">
                <a:avLst/>
              </a:prstGeom>
            </p:spPr>
          </p:pic>
        </p:grpSp>
        <p:sp>
          <p:nvSpPr>
            <p:cNvPr id="13" name="TextBox 12">
              <a:extLst>
                <a:ext uri="{FF2B5EF4-FFF2-40B4-BE49-F238E27FC236}">
                  <a16:creationId xmlns:a16="http://schemas.microsoft.com/office/drawing/2014/main" id="{CA98E92A-21BA-4ECD-AABA-BB196D8E9DEB}"/>
                </a:ext>
              </a:extLst>
            </p:cNvPr>
            <p:cNvSpPr txBox="1"/>
            <p:nvPr/>
          </p:nvSpPr>
          <p:spPr>
            <a:xfrm>
              <a:off x="7611928" y="5000951"/>
              <a:ext cx="1810988" cy="666851"/>
            </a:xfrm>
            <a:prstGeom prst="rect">
              <a:avLst/>
            </a:prstGeom>
            <a:noFill/>
          </p:spPr>
          <p:txBody>
            <a:bodyPr wrap="square" rtlCol="0">
              <a:spAutoFit/>
            </a:bodyPr>
            <a:lstStyle/>
            <a:p>
              <a:pPr algn="ctr"/>
              <a:r>
                <a:rPr lang="en-GB" sz="1400" dirty="0">
                  <a:latin typeface="+mj-lt"/>
                </a:rPr>
                <a:t>Support Vector Machine</a:t>
              </a:r>
              <a:endParaRPr lang="en-US" sz="1400" dirty="0">
                <a:latin typeface="+mj-lt"/>
              </a:endParaRPr>
            </a:p>
          </p:txBody>
        </p:sp>
        <p:sp>
          <p:nvSpPr>
            <p:cNvPr id="14" name="TextBox 13">
              <a:extLst>
                <a:ext uri="{FF2B5EF4-FFF2-40B4-BE49-F238E27FC236}">
                  <a16:creationId xmlns:a16="http://schemas.microsoft.com/office/drawing/2014/main" id="{DDCEAF02-6DF4-4B15-97E2-5FB9234A714B}"/>
                </a:ext>
              </a:extLst>
            </p:cNvPr>
            <p:cNvSpPr txBox="1"/>
            <p:nvPr/>
          </p:nvSpPr>
          <p:spPr>
            <a:xfrm>
              <a:off x="1544322" y="3351950"/>
              <a:ext cx="7858235" cy="392266"/>
            </a:xfrm>
            <a:prstGeom prst="rect">
              <a:avLst/>
            </a:prstGeom>
            <a:solidFill>
              <a:schemeClr val="tx1">
                <a:lumMod val="50000"/>
                <a:lumOff val="50000"/>
              </a:schemeClr>
            </a:solidFill>
            <a:ln>
              <a:noFill/>
            </a:ln>
          </p:spPr>
          <p:txBody>
            <a:bodyPr wrap="square" rtlCol="0">
              <a:spAutoFit/>
            </a:bodyPr>
            <a:lstStyle/>
            <a:p>
              <a:pPr algn="ctr"/>
              <a:r>
                <a:rPr lang="en-GB" sz="1400" b="1" dirty="0">
                  <a:solidFill>
                    <a:schemeClr val="bg1"/>
                  </a:solidFill>
                  <a:latin typeface="+mj-lt"/>
                </a:rPr>
                <a:t>Best performing classifier on my dataset</a:t>
              </a:r>
              <a:endParaRPr lang="en-US" sz="1400" b="1" dirty="0">
                <a:solidFill>
                  <a:schemeClr val="bg1"/>
                </a:solidFill>
                <a:latin typeface="+mj-lt"/>
              </a:endParaRPr>
            </a:p>
          </p:txBody>
        </p:sp>
      </p:grpSp>
      <p:grpSp>
        <p:nvGrpSpPr>
          <p:cNvPr id="32" name="Group 31">
            <a:extLst>
              <a:ext uri="{FF2B5EF4-FFF2-40B4-BE49-F238E27FC236}">
                <a16:creationId xmlns:a16="http://schemas.microsoft.com/office/drawing/2014/main" id="{DCFC5670-C8B6-4A70-89CC-EC79E722BD23}"/>
              </a:ext>
            </a:extLst>
          </p:cNvPr>
          <p:cNvGrpSpPr/>
          <p:nvPr/>
        </p:nvGrpSpPr>
        <p:grpSpPr>
          <a:xfrm>
            <a:off x="7643715" y="4288357"/>
            <a:ext cx="3807402" cy="1885393"/>
            <a:chOff x="2285368" y="-419871"/>
            <a:chExt cx="8954393" cy="7075314"/>
          </a:xfrm>
        </p:grpSpPr>
        <p:sp>
          <p:nvSpPr>
            <p:cNvPr id="33" name="Oval 32">
              <a:extLst>
                <a:ext uri="{FF2B5EF4-FFF2-40B4-BE49-F238E27FC236}">
                  <a16:creationId xmlns:a16="http://schemas.microsoft.com/office/drawing/2014/main" id="{FB3BEA17-FED6-49AA-8706-2DF6FA1D7B75}"/>
                </a:ext>
              </a:extLst>
            </p:cNvPr>
            <p:cNvSpPr/>
            <p:nvPr/>
          </p:nvSpPr>
          <p:spPr>
            <a:xfrm>
              <a:off x="6178953" y="879675"/>
              <a:ext cx="729205" cy="75235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a:extLst>
                <a:ext uri="{FF2B5EF4-FFF2-40B4-BE49-F238E27FC236}">
                  <a16:creationId xmlns:a16="http://schemas.microsoft.com/office/drawing/2014/main" id="{771866C2-B3B3-49A4-A44A-41F9D3A0C5B3}"/>
                </a:ext>
              </a:extLst>
            </p:cNvPr>
            <p:cNvSpPr/>
            <p:nvPr/>
          </p:nvSpPr>
          <p:spPr>
            <a:xfrm>
              <a:off x="6178952" y="2027498"/>
              <a:ext cx="729205" cy="75235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Oval 34">
              <a:extLst>
                <a:ext uri="{FF2B5EF4-FFF2-40B4-BE49-F238E27FC236}">
                  <a16:creationId xmlns:a16="http://schemas.microsoft.com/office/drawing/2014/main" id="{92E80194-BDF4-4474-A6AA-087C30427CD7}"/>
                </a:ext>
              </a:extLst>
            </p:cNvPr>
            <p:cNvSpPr/>
            <p:nvPr/>
          </p:nvSpPr>
          <p:spPr>
            <a:xfrm>
              <a:off x="6178952" y="3175321"/>
              <a:ext cx="729205" cy="75235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Oval 35">
              <a:extLst>
                <a:ext uri="{FF2B5EF4-FFF2-40B4-BE49-F238E27FC236}">
                  <a16:creationId xmlns:a16="http://schemas.microsoft.com/office/drawing/2014/main" id="{C5F2CC16-4955-43E4-A9BB-E3B6E3FBE40C}"/>
                </a:ext>
              </a:extLst>
            </p:cNvPr>
            <p:cNvSpPr/>
            <p:nvPr/>
          </p:nvSpPr>
          <p:spPr>
            <a:xfrm>
              <a:off x="6178952" y="4323144"/>
              <a:ext cx="729205" cy="75235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Oval 37">
              <a:extLst>
                <a:ext uri="{FF2B5EF4-FFF2-40B4-BE49-F238E27FC236}">
                  <a16:creationId xmlns:a16="http://schemas.microsoft.com/office/drawing/2014/main" id="{DD32AE7B-AFAC-4F9E-A507-BE136BB14576}"/>
                </a:ext>
              </a:extLst>
            </p:cNvPr>
            <p:cNvSpPr/>
            <p:nvPr/>
          </p:nvSpPr>
          <p:spPr>
            <a:xfrm>
              <a:off x="6178951" y="5470967"/>
              <a:ext cx="729205" cy="75235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Oval 38">
              <a:extLst>
                <a:ext uri="{FF2B5EF4-FFF2-40B4-BE49-F238E27FC236}">
                  <a16:creationId xmlns:a16="http://schemas.microsoft.com/office/drawing/2014/main" id="{FFB2E087-AF8A-4201-BC60-74DD2C1B409D}"/>
                </a:ext>
              </a:extLst>
            </p:cNvPr>
            <p:cNvSpPr/>
            <p:nvPr/>
          </p:nvSpPr>
          <p:spPr>
            <a:xfrm>
              <a:off x="8738885" y="3175321"/>
              <a:ext cx="729205" cy="75235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Oval 39">
              <a:extLst>
                <a:ext uri="{FF2B5EF4-FFF2-40B4-BE49-F238E27FC236}">
                  <a16:creationId xmlns:a16="http://schemas.microsoft.com/office/drawing/2014/main" id="{CBF08795-2562-4712-BA5E-92292F9254C4}"/>
                </a:ext>
              </a:extLst>
            </p:cNvPr>
            <p:cNvSpPr/>
            <p:nvPr/>
          </p:nvSpPr>
          <p:spPr>
            <a:xfrm>
              <a:off x="3454353" y="2521834"/>
              <a:ext cx="729205" cy="75235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3" name="Group 42">
              <a:extLst>
                <a:ext uri="{FF2B5EF4-FFF2-40B4-BE49-F238E27FC236}">
                  <a16:creationId xmlns:a16="http://schemas.microsoft.com/office/drawing/2014/main" id="{86665C8C-2488-4E1B-9250-E8BE15BF2F47}"/>
                </a:ext>
              </a:extLst>
            </p:cNvPr>
            <p:cNvGrpSpPr/>
            <p:nvPr/>
          </p:nvGrpSpPr>
          <p:grpSpPr>
            <a:xfrm>
              <a:off x="4076768" y="1255853"/>
              <a:ext cx="2102185" cy="4591292"/>
              <a:chOff x="4076768" y="1255853"/>
              <a:chExt cx="2102185" cy="4591292"/>
            </a:xfrm>
          </p:grpSpPr>
          <p:cxnSp>
            <p:nvCxnSpPr>
              <p:cNvPr id="65" name="Straight Connector 64">
                <a:extLst>
                  <a:ext uri="{FF2B5EF4-FFF2-40B4-BE49-F238E27FC236}">
                    <a16:creationId xmlns:a16="http://schemas.microsoft.com/office/drawing/2014/main" id="{E6A74EFD-9B1B-4F4D-BD87-DBDB4A304482}"/>
                  </a:ext>
                </a:extLst>
              </p:cNvPr>
              <p:cNvCxnSpPr>
                <a:stCxn id="33" idx="2"/>
                <a:endCxn id="40" idx="7"/>
              </p:cNvCxnSpPr>
              <p:nvPr/>
            </p:nvCxnSpPr>
            <p:spPr>
              <a:xfrm flipH="1">
                <a:off x="4076768" y="1255853"/>
                <a:ext cx="2102185" cy="1376161"/>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48F14377-CD37-4155-A5EC-0850BBAF2F2F}"/>
                  </a:ext>
                </a:extLst>
              </p:cNvPr>
              <p:cNvCxnSpPr>
                <a:stCxn id="34" idx="2"/>
                <a:endCxn id="40" idx="7"/>
              </p:cNvCxnSpPr>
              <p:nvPr/>
            </p:nvCxnSpPr>
            <p:spPr>
              <a:xfrm flipH="1">
                <a:off x="4076768" y="2403676"/>
                <a:ext cx="2102184" cy="228338"/>
              </a:xfrm>
              <a:prstGeom prst="line">
                <a:avLst/>
              </a:prstGeom>
              <a:ln w="1905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18D6889F-65A1-4EB5-AB13-A82F5C9166AD}"/>
                  </a:ext>
                </a:extLst>
              </p:cNvPr>
              <p:cNvCxnSpPr>
                <a:stCxn id="35" idx="2"/>
                <a:endCxn id="40" idx="6"/>
              </p:cNvCxnSpPr>
              <p:nvPr/>
            </p:nvCxnSpPr>
            <p:spPr>
              <a:xfrm flipH="1" flipV="1">
                <a:off x="4183558" y="2898012"/>
                <a:ext cx="1995394" cy="653487"/>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B757B43-01C7-4C9D-ABE0-5B616A2A76A1}"/>
                  </a:ext>
                </a:extLst>
              </p:cNvPr>
              <p:cNvCxnSpPr>
                <a:stCxn id="36" idx="2"/>
                <a:endCxn id="40" idx="5"/>
              </p:cNvCxnSpPr>
              <p:nvPr/>
            </p:nvCxnSpPr>
            <p:spPr>
              <a:xfrm flipH="1" flipV="1">
                <a:off x="4076768" y="3164009"/>
                <a:ext cx="2102184" cy="1535313"/>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AA02DF1D-540D-4E9C-9994-D684C9A449A0}"/>
                  </a:ext>
                </a:extLst>
              </p:cNvPr>
              <p:cNvCxnSpPr>
                <a:stCxn id="38" idx="2"/>
                <a:endCxn id="40" idx="5"/>
              </p:cNvCxnSpPr>
              <p:nvPr/>
            </p:nvCxnSpPr>
            <p:spPr>
              <a:xfrm flipH="1" flipV="1">
                <a:off x="4076768" y="3164009"/>
                <a:ext cx="2102183" cy="268313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505DB4CE-1357-4CB4-B7D4-0F0FC3E6657F}"/>
                </a:ext>
              </a:extLst>
            </p:cNvPr>
            <p:cNvGrpSpPr/>
            <p:nvPr/>
          </p:nvGrpSpPr>
          <p:grpSpPr>
            <a:xfrm flipH="1">
              <a:off x="6854761" y="1255852"/>
              <a:ext cx="1995394" cy="4591292"/>
              <a:chOff x="4335959" y="1408253"/>
              <a:chExt cx="1995394" cy="4591292"/>
            </a:xfrm>
          </p:grpSpPr>
          <p:cxnSp>
            <p:nvCxnSpPr>
              <p:cNvPr id="60" name="Straight Connector 59">
                <a:extLst>
                  <a:ext uri="{FF2B5EF4-FFF2-40B4-BE49-F238E27FC236}">
                    <a16:creationId xmlns:a16="http://schemas.microsoft.com/office/drawing/2014/main" id="{76B8A9FB-714B-47F5-BB1D-4575D79A755C}"/>
                  </a:ext>
                </a:extLst>
              </p:cNvPr>
              <p:cNvCxnSpPr/>
              <p:nvPr/>
            </p:nvCxnSpPr>
            <p:spPr>
              <a:xfrm flipH="1">
                <a:off x="4335959" y="1408253"/>
                <a:ext cx="1995394" cy="2029648"/>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9B8C2E07-9725-45DE-8A77-03518BF95120}"/>
                  </a:ext>
                </a:extLst>
              </p:cNvPr>
              <p:cNvCxnSpPr/>
              <p:nvPr/>
            </p:nvCxnSpPr>
            <p:spPr>
              <a:xfrm flipH="1">
                <a:off x="4335959" y="2556076"/>
                <a:ext cx="1995393" cy="881825"/>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E120BAA4-1796-4CF0-81F6-3E566403963C}"/>
                  </a:ext>
                </a:extLst>
              </p:cNvPr>
              <p:cNvCxnSpPr/>
              <p:nvPr/>
            </p:nvCxnSpPr>
            <p:spPr>
              <a:xfrm flipH="1">
                <a:off x="4442749" y="3703899"/>
                <a:ext cx="188860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EE318EB-4C37-4002-9026-59FF0BDA10F8}"/>
                  </a:ext>
                </a:extLst>
              </p:cNvPr>
              <p:cNvCxnSpPr/>
              <p:nvPr/>
            </p:nvCxnSpPr>
            <p:spPr>
              <a:xfrm flipH="1" flipV="1">
                <a:off x="4335959" y="3969896"/>
                <a:ext cx="1995393" cy="881826"/>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C25A91D-0FF5-46F3-846E-A5A47FAF7589}"/>
                  </a:ext>
                </a:extLst>
              </p:cNvPr>
              <p:cNvCxnSpPr/>
              <p:nvPr/>
            </p:nvCxnSpPr>
            <p:spPr>
              <a:xfrm flipH="1" flipV="1">
                <a:off x="4335959" y="3969896"/>
                <a:ext cx="1995392" cy="2029649"/>
              </a:xfrm>
              <a:prstGeom prst="line">
                <a:avLst/>
              </a:prstGeom>
              <a:ln w="19050"/>
            </p:spPr>
            <p:style>
              <a:lnRef idx="1">
                <a:schemeClr val="dk1"/>
              </a:lnRef>
              <a:fillRef idx="0">
                <a:schemeClr val="dk1"/>
              </a:fillRef>
              <a:effectRef idx="0">
                <a:schemeClr val="dk1"/>
              </a:effectRef>
              <a:fontRef idx="minor">
                <a:schemeClr val="tx1"/>
              </a:fontRef>
            </p:style>
          </p:cxnSp>
        </p:grpSp>
        <p:sp>
          <p:nvSpPr>
            <p:cNvPr id="45" name="Oval 44">
              <a:extLst>
                <a:ext uri="{FF2B5EF4-FFF2-40B4-BE49-F238E27FC236}">
                  <a16:creationId xmlns:a16="http://schemas.microsoft.com/office/drawing/2014/main" id="{6DCCC7F5-6D8C-4A06-A021-339C71AA1D8F}"/>
                </a:ext>
              </a:extLst>
            </p:cNvPr>
            <p:cNvSpPr/>
            <p:nvPr/>
          </p:nvSpPr>
          <p:spPr>
            <a:xfrm>
              <a:off x="3454354" y="3749233"/>
              <a:ext cx="729205" cy="75235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6" name="Group 45">
              <a:extLst>
                <a:ext uri="{FF2B5EF4-FFF2-40B4-BE49-F238E27FC236}">
                  <a16:creationId xmlns:a16="http://schemas.microsoft.com/office/drawing/2014/main" id="{9A645325-736B-465F-BF74-7D00F25F48B1}"/>
                </a:ext>
              </a:extLst>
            </p:cNvPr>
            <p:cNvGrpSpPr/>
            <p:nvPr/>
          </p:nvGrpSpPr>
          <p:grpSpPr>
            <a:xfrm>
              <a:off x="4076769" y="1255853"/>
              <a:ext cx="2102184" cy="4591292"/>
              <a:chOff x="4076769" y="1255853"/>
              <a:chExt cx="2102184" cy="4591292"/>
            </a:xfrm>
          </p:grpSpPr>
          <p:cxnSp>
            <p:nvCxnSpPr>
              <p:cNvPr id="55" name="Straight Connector 54">
                <a:extLst>
                  <a:ext uri="{FF2B5EF4-FFF2-40B4-BE49-F238E27FC236}">
                    <a16:creationId xmlns:a16="http://schemas.microsoft.com/office/drawing/2014/main" id="{29CC4E3D-E157-49FD-AC29-A2237EF2D2CE}"/>
                  </a:ext>
                </a:extLst>
              </p:cNvPr>
              <p:cNvCxnSpPr>
                <a:cxnSpLocks/>
                <a:stCxn id="33" idx="2"/>
                <a:endCxn id="45" idx="7"/>
              </p:cNvCxnSpPr>
              <p:nvPr/>
            </p:nvCxnSpPr>
            <p:spPr>
              <a:xfrm flipH="1">
                <a:off x="4076769" y="1255853"/>
                <a:ext cx="2102184" cy="260356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48FEC0A-9488-4DD8-9EF5-D9D0952384F8}"/>
                  </a:ext>
                </a:extLst>
              </p:cNvPr>
              <p:cNvCxnSpPr>
                <a:cxnSpLocks/>
                <a:stCxn id="34" idx="2"/>
                <a:endCxn id="45" idx="7"/>
              </p:cNvCxnSpPr>
              <p:nvPr/>
            </p:nvCxnSpPr>
            <p:spPr>
              <a:xfrm flipH="1">
                <a:off x="4076769" y="2403676"/>
                <a:ext cx="2102183" cy="1455737"/>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95EEE6F-48F9-453C-BB2D-1B37FDC205AC}"/>
                  </a:ext>
                </a:extLst>
              </p:cNvPr>
              <p:cNvCxnSpPr>
                <a:cxnSpLocks/>
                <a:stCxn id="35" idx="2"/>
                <a:endCxn id="45" idx="6"/>
              </p:cNvCxnSpPr>
              <p:nvPr/>
            </p:nvCxnSpPr>
            <p:spPr>
              <a:xfrm flipH="1">
                <a:off x="4183559" y="3551499"/>
                <a:ext cx="1995393" cy="573912"/>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9694C03-99B9-49ED-A779-E4D06B7B365C}"/>
                  </a:ext>
                </a:extLst>
              </p:cNvPr>
              <p:cNvCxnSpPr>
                <a:cxnSpLocks/>
                <a:stCxn id="36" idx="2"/>
                <a:endCxn id="45" idx="5"/>
              </p:cNvCxnSpPr>
              <p:nvPr/>
            </p:nvCxnSpPr>
            <p:spPr>
              <a:xfrm flipH="1" flipV="1">
                <a:off x="4076769" y="4391408"/>
                <a:ext cx="2102183" cy="307914"/>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516C341-F8A3-46C3-B77A-EA90081249FB}"/>
                  </a:ext>
                </a:extLst>
              </p:cNvPr>
              <p:cNvCxnSpPr>
                <a:cxnSpLocks/>
                <a:stCxn id="38" idx="2"/>
                <a:endCxn id="45" idx="5"/>
              </p:cNvCxnSpPr>
              <p:nvPr/>
            </p:nvCxnSpPr>
            <p:spPr>
              <a:xfrm flipH="1" flipV="1">
                <a:off x="4076769" y="4391408"/>
                <a:ext cx="2102182" cy="1455737"/>
              </a:xfrm>
              <a:prstGeom prst="line">
                <a:avLst/>
              </a:prstGeom>
              <a:ln w="19050"/>
            </p:spPr>
            <p:style>
              <a:lnRef idx="1">
                <a:schemeClr val="dk1"/>
              </a:lnRef>
              <a:fillRef idx="0">
                <a:schemeClr val="dk1"/>
              </a:fillRef>
              <a:effectRef idx="0">
                <a:schemeClr val="dk1"/>
              </a:effectRef>
              <a:fontRef idx="minor">
                <a:schemeClr val="tx1"/>
              </a:fontRef>
            </p:style>
          </p:cxnSp>
        </p:grpSp>
        <p:sp>
          <p:nvSpPr>
            <p:cNvPr id="47" name="Oval 46">
              <a:extLst>
                <a:ext uri="{FF2B5EF4-FFF2-40B4-BE49-F238E27FC236}">
                  <a16:creationId xmlns:a16="http://schemas.microsoft.com/office/drawing/2014/main" id="{F74BF9EA-8E8D-42B1-A8A0-1967B8DD6150}"/>
                </a:ext>
              </a:extLst>
            </p:cNvPr>
            <p:cNvSpPr/>
            <p:nvPr/>
          </p:nvSpPr>
          <p:spPr>
            <a:xfrm>
              <a:off x="5602148" y="634678"/>
              <a:ext cx="1863524" cy="6020765"/>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Oval 47">
              <a:extLst>
                <a:ext uri="{FF2B5EF4-FFF2-40B4-BE49-F238E27FC236}">
                  <a16:creationId xmlns:a16="http://schemas.microsoft.com/office/drawing/2014/main" id="{42A71A46-3D04-49E1-8DF8-DA7E85830F4E}"/>
                </a:ext>
              </a:extLst>
            </p:cNvPr>
            <p:cNvSpPr/>
            <p:nvPr/>
          </p:nvSpPr>
          <p:spPr>
            <a:xfrm>
              <a:off x="3229337" y="2355712"/>
              <a:ext cx="1099598" cy="2343610"/>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Oval 48">
              <a:extLst>
                <a:ext uri="{FF2B5EF4-FFF2-40B4-BE49-F238E27FC236}">
                  <a16:creationId xmlns:a16="http://schemas.microsoft.com/office/drawing/2014/main" id="{C4085B24-2FD1-4374-B73A-C93E4364F049}"/>
                </a:ext>
              </a:extLst>
            </p:cNvPr>
            <p:cNvSpPr/>
            <p:nvPr/>
          </p:nvSpPr>
          <p:spPr>
            <a:xfrm>
              <a:off x="8623138" y="2403675"/>
              <a:ext cx="1004075" cy="2191474"/>
            </a:xfrm>
            <a:prstGeom prst="ellipse">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C116D071-C332-4D90-A1AC-0B0FEF379B8F}"/>
                </a:ext>
              </a:extLst>
            </p:cNvPr>
            <p:cNvSpPr txBox="1"/>
            <p:nvPr/>
          </p:nvSpPr>
          <p:spPr>
            <a:xfrm>
              <a:off x="7630013" y="1347369"/>
              <a:ext cx="3609748" cy="835461"/>
            </a:xfrm>
            <a:prstGeom prst="rect">
              <a:avLst/>
            </a:prstGeom>
            <a:noFill/>
          </p:spPr>
          <p:txBody>
            <a:bodyPr wrap="square" rtlCol="0">
              <a:spAutoFit/>
            </a:bodyPr>
            <a:lstStyle/>
            <a:p>
              <a:r>
                <a:rPr lang="en-GB" sz="1400" dirty="0">
                  <a:latin typeface="+mj-lt"/>
                </a:rPr>
                <a:t>Output Layer</a:t>
              </a:r>
              <a:endParaRPr lang="en-US" sz="1400" dirty="0">
                <a:latin typeface="+mj-lt"/>
              </a:endParaRPr>
            </a:p>
          </p:txBody>
        </p:sp>
        <p:sp>
          <p:nvSpPr>
            <p:cNvPr id="52" name="TextBox 51">
              <a:extLst>
                <a:ext uri="{FF2B5EF4-FFF2-40B4-BE49-F238E27FC236}">
                  <a16:creationId xmlns:a16="http://schemas.microsoft.com/office/drawing/2014/main" id="{DA55B3EA-5B1F-4B0A-9F80-3971BA48608F}"/>
                </a:ext>
              </a:extLst>
            </p:cNvPr>
            <p:cNvSpPr txBox="1"/>
            <p:nvPr/>
          </p:nvSpPr>
          <p:spPr>
            <a:xfrm>
              <a:off x="5049943" y="-419871"/>
              <a:ext cx="3688942" cy="835461"/>
            </a:xfrm>
            <a:prstGeom prst="rect">
              <a:avLst/>
            </a:prstGeom>
            <a:noFill/>
          </p:spPr>
          <p:txBody>
            <a:bodyPr wrap="square" rtlCol="0">
              <a:spAutoFit/>
            </a:bodyPr>
            <a:lstStyle/>
            <a:p>
              <a:r>
                <a:rPr lang="en-GB" sz="1400" dirty="0">
                  <a:latin typeface="+mj-lt"/>
                </a:rPr>
                <a:t>Hidden Layer</a:t>
              </a:r>
              <a:endParaRPr lang="en-US" sz="1400" dirty="0">
                <a:latin typeface="+mj-lt"/>
              </a:endParaRPr>
            </a:p>
          </p:txBody>
        </p:sp>
        <p:sp>
          <p:nvSpPr>
            <p:cNvPr id="54" name="TextBox 53">
              <a:extLst>
                <a:ext uri="{FF2B5EF4-FFF2-40B4-BE49-F238E27FC236}">
                  <a16:creationId xmlns:a16="http://schemas.microsoft.com/office/drawing/2014/main" id="{E84D23CE-F93C-48A0-9873-FCF668024423}"/>
                </a:ext>
              </a:extLst>
            </p:cNvPr>
            <p:cNvSpPr txBox="1"/>
            <p:nvPr/>
          </p:nvSpPr>
          <p:spPr>
            <a:xfrm>
              <a:off x="2285368" y="1331424"/>
              <a:ext cx="3295688" cy="835461"/>
            </a:xfrm>
            <a:prstGeom prst="rect">
              <a:avLst/>
            </a:prstGeom>
            <a:noFill/>
          </p:spPr>
          <p:txBody>
            <a:bodyPr wrap="square" rtlCol="0">
              <a:spAutoFit/>
            </a:bodyPr>
            <a:lstStyle/>
            <a:p>
              <a:r>
                <a:rPr lang="en-GB" sz="1400" dirty="0">
                  <a:latin typeface="+mj-lt"/>
                </a:rPr>
                <a:t>Input Layer</a:t>
              </a:r>
              <a:endParaRPr lang="en-US" sz="1400" dirty="0">
                <a:latin typeface="+mj-lt"/>
              </a:endParaRPr>
            </a:p>
          </p:txBody>
        </p:sp>
      </p:grpSp>
      <p:sp>
        <p:nvSpPr>
          <p:cNvPr id="70" name="TextBox 69">
            <a:extLst>
              <a:ext uri="{FF2B5EF4-FFF2-40B4-BE49-F238E27FC236}">
                <a16:creationId xmlns:a16="http://schemas.microsoft.com/office/drawing/2014/main" id="{71300F21-3521-4B42-B4A8-E632448B835E}"/>
              </a:ext>
            </a:extLst>
          </p:cNvPr>
          <p:cNvSpPr txBox="1"/>
          <p:nvPr/>
        </p:nvSpPr>
        <p:spPr>
          <a:xfrm>
            <a:off x="7548880" y="3778349"/>
            <a:ext cx="3989246" cy="307777"/>
          </a:xfrm>
          <a:prstGeom prst="rect">
            <a:avLst/>
          </a:prstGeom>
          <a:solidFill>
            <a:schemeClr val="tx1">
              <a:lumMod val="50000"/>
              <a:lumOff val="50000"/>
            </a:schemeClr>
          </a:solidFill>
        </p:spPr>
        <p:txBody>
          <a:bodyPr wrap="square" rtlCol="0">
            <a:spAutoFit/>
          </a:bodyPr>
          <a:lstStyle/>
          <a:p>
            <a:pPr algn="ctr"/>
            <a:r>
              <a:rPr lang="en-GB" sz="1400" b="1" dirty="0">
                <a:solidFill>
                  <a:schemeClr val="bg1"/>
                </a:solidFill>
                <a:latin typeface="+mj-lt"/>
              </a:rPr>
              <a:t>Structure of a Neural Network</a:t>
            </a:r>
            <a:endParaRPr lang="en-US" sz="1400" b="1" dirty="0">
              <a:solidFill>
                <a:schemeClr val="bg1"/>
              </a:solidFill>
              <a:latin typeface="+mj-lt"/>
            </a:endParaRPr>
          </a:p>
        </p:txBody>
      </p:sp>
      <p:sp>
        <p:nvSpPr>
          <p:cNvPr id="71" name="TextBox 70">
            <a:extLst>
              <a:ext uri="{FF2B5EF4-FFF2-40B4-BE49-F238E27FC236}">
                <a16:creationId xmlns:a16="http://schemas.microsoft.com/office/drawing/2014/main" id="{94468520-F7B7-40CD-A7B2-90E41DF28872}"/>
              </a:ext>
            </a:extLst>
          </p:cNvPr>
          <p:cNvSpPr txBox="1"/>
          <p:nvPr/>
        </p:nvSpPr>
        <p:spPr>
          <a:xfrm>
            <a:off x="7281476" y="2128101"/>
            <a:ext cx="4337431" cy="1384995"/>
          </a:xfrm>
          <a:prstGeom prst="rect">
            <a:avLst/>
          </a:prstGeom>
          <a:noFill/>
        </p:spPr>
        <p:txBody>
          <a:bodyPr wrap="square" rtlCol="0">
            <a:spAutoFit/>
          </a:bodyPr>
          <a:lstStyle/>
          <a:p>
            <a:r>
              <a:rPr lang="en-GB" sz="2000" b="1" dirty="0">
                <a:latin typeface="+mj-lt"/>
              </a:rPr>
              <a:t>Deep Learning Classifiers</a:t>
            </a:r>
          </a:p>
          <a:p>
            <a:pPr marL="285750" indent="-285750">
              <a:buFont typeface="Arial" panose="020B0604020202020204" pitchFamily="34" charset="0"/>
              <a:buChar char="•"/>
            </a:pPr>
            <a:r>
              <a:rPr lang="en-GB" sz="1600" dirty="0">
                <a:latin typeface="+mj-lt"/>
              </a:rPr>
              <a:t>Produce state-of-the-art results</a:t>
            </a:r>
          </a:p>
          <a:p>
            <a:pPr marL="285750" indent="-285750">
              <a:buFont typeface="Arial" panose="020B0604020202020204" pitchFamily="34" charset="0"/>
              <a:buChar char="•"/>
            </a:pPr>
            <a:r>
              <a:rPr lang="en-GB" sz="1600" dirty="0">
                <a:latin typeface="+mj-lt"/>
              </a:rPr>
              <a:t>Intricate patterns identified</a:t>
            </a:r>
          </a:p>
          <a:p>
            <a:pPr marL="285750" indent="-285750">
              <a:buFont typeface="Arial" panose="020B0604020202020204" pitchFamily="34" charset="0"/>
              <a:buChar char="•"/>
            </a:pPr>
            <a:r>
              <a:rPr lang="en-GB" sz="1600" dirty="0">
                <a:latin typeface="+mj-lt"/>
              </a:rPr>
              <a:t>More high-quality data </a:t>
            </a:r>
            <a:r>
              <a:rPr lang="en-GB" sz="1600" dirty="0">
                <a:latin typeface="+mj-lt"/>
                <a:sym typeface="Wingdings" panose="05000000000000000000" pitchFamily="2" charset="2"/>
              </a:rPr>
              <a:t> better results</a:t>
            </a:r>
          </a:p>
          <a:p>
            <a:pPr marL="285750" indent="-285750">
              <a:buFont typeface="Arial" panose="020B0604020202020204" pitchFamily="34" charset="0"/>
              <a:buChar char="•"/>
            </a:pPr>
            <a:r>
              <a:rPr lang="en-GB" sz="1600" dirty="0">
                <a:latin typeface="+mj-lt"/>
                <a:sym typeface="Wingdings" panose="05000000000000000000" pitchFamily="2" charset="2"/>
              </a:rPr>
              <a:t>Training is computationally expensive</a:t>
            </a:r>
          </a:p>
        </p:txBody>
      </p:sp>
    </p:spTree>
    <p:extLst>
      <p:ext uri="{BB962C8B-B14F-4D97-AF65-F5344CB8AC3E}">
        <p14:creationId xmlns:p14="http://schemas.microsoft.com/office/powerpoint/2010/main" val="8112402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3" name="Group 2">
            <a:extLst>
              <a:ext uri="{FF2B5EF4-FFF2-40B4-BE49-F238E27FC236}">
                <a16:creationId xmlns:a16="http://schemas.microsoft.com/office/drawing/2014/main" id="{E71E997A-C4B4-4341-8ADE-3E21974C9384}"/>
              </a:ext>
            </a:extLst>
          </p:cNvPr>
          <p:cNvGrpSpPr/>
          <p:nvPr/>
        </p:nvGrpSpPr>
        <p:grpSpPr>
          <a:xfrm>
            <a:off x="4133298" y="2975559"/>
            <a:ext cx="1696422" cy="1748791"/>
            <a:chOff x="4133298" y="2975559"/>
            <a:chExt cx="1696422" cy="1748791"/>
          </a:xfrm>
        </p:grpSpPr>
        <p:sp>
          <p:nvSpPr>
            <p:cNvPr id="26" name="Freeform: Shape 25">
              <a:extLst>
                <a:ext uri="{FF2B5EF4-FFF2-40B4-BE49-F238E27FC236}">
                  <a16:creationId xmlns:a16="http://schemas.microsoft.com/office/drawing/2014/main" id="{27327C17-CF71-4BB7-AE28-783BB7D733F4}"/>
                </a:ext>
              </a:extLst>
            </p:cNvPr>
            <p:cNvSpPr/>
            <p:nvPr/>
          </p:nvSpPr>
          <p:spPr>
            <a:xfrm>
              <a:off x="4133298" y="2975559"/>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4463" y="3108911"/>
              <a:ext cx="1273408" cy="1394942"/>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88334" y="3428505"/>
              <a:ext cx="962932" cy="1054831"/>
            </a:xfrm>
            <a:prstGeom prst="rect">
              <a:avLst/>
            </a:prstGeom>
          </p:spPr>
        </p:pic>
      </p:grpSp>
      <p:sp>
        <p:nvSpPr>
          <p:cNvPr id="50" name="TextBox 49">
            <a:extLst>
              <a:ext uri="{FF2B5EF4-FFF2-40B4-BE49-F238E27FC236}">
                <a16:creationId xmlns:a16="http://schemas.microsoft.com/office/drawing/2014/main" id="{0A18648A-EA64-47D3-8E47-6BC6B078E306}"/>
              </a:ext>
            </a:extLst>
          </p:cNvPr>
          <p:cNvSpPr txBox="1"/>
          <p:nvPr/>
        </p:nvSpPr>
        <p:spPr>
          <a:xfrm>
            <a:off x="3977230" y="2228544"/>
            <a:ext cx="1991966" cy="338554"/>
          </a:xfrm>
          <a:prstGeom prst="rect">
            <a:avLst/>
          </a:prstGeom>
          <a:solidFill>
            <a:schemeClr val="accent2">
              <a:lumMod val="60000"/>
              <a:lumOff val="40000"/>
            </a:schemeClr>
          </a:solidFill>
        </p:spPr>
        <p:txBody>
          <a:bodyPr wrap="square" rtlCol="0">
            <a:spAutoFit/>
          </a:bodyPr>
          <a:lstStyle/>
          <a:p>
            <a:pPr algn="ctr"/>
            <a:r>
              <a:rPr lang="en-GB" sz="1600" dirty="0"/>
              <a:t>Feature Extraction</a:t>
            </a:r>
            <a:endParaRPr lang="en-US" sz="1600" dirty="0"/>
          </a:p>
        </p:txBody>
      </p:sp>
      <p:grpSp>
        <p:nvGrpSpPr>
          <p:cNvPr id="4" name="Group 3">
            <a:extLst>
              <a:ext uri="{FF2B5EF4-FFF2-40B4-BE49-F238E27FC236}">
                <a16:creationId xmlns:a16="http://schemas.microsoft.com/office/drawing/2014/main" id="{E2CDDFC6-85DB-445C-9B8D-401E9A502A9E}"/>
              </a:ext>
            </a:extLst>
          </p:cNvPr>
          <p:cNvGrpSpPr/>
          <p:nvPr/>
        </p:nvGrpSpPr>
        <p:grpSpPr>
          <a:xfrm>
            <a:off x="6591154" y="2959057"/>
            <a:ext cx="1696422" cy="1748791"/>
            <a:chOff x="6591154" y="2959057"/>
            <a:chExt cx="1696422" cy="1748791"/>
          </a:xfrm>
        </p:grpSpPr>
        <p:sp>
          <p:nvSpPr>
            <p:cNvPr id="37" name="Freeform: Shape 36">
              <a:extLst>
                <a:ext uri="{FF2B5EF4-FFF2-40B4-BE49-F238E27FC236}">
                  <a16:creationId xmlns:a16="http://schemas.microsoft.com/office/drawing/2014/main" id="{F1AD3CF7-68A6-42D1-BA7F-5D7A9010D567}"/>
                </a:ext>
              </a:extLst>
            </p:cNvPr>
            <p:cNvSpPr/>
            <p:nvPr/>
          </p:nvSpPr>
          <p:spPr>
            <a:xfrm>
              <a:off x="6591154"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84193" y="3060682"/>
              <a:ext cx="1491879" cy="1538075"/>
            </a:xfrm>
            <a:prstGeom prst="rect">
              <a:avLst/>
            </a:prstGeom>
          </p:spPr>
        </p:pic>
      </p:grpSp>
      <p:sp>
        <p:nvSpPr>
          <p:cNvPr id="51" name="TextBox 50">
            <a:extLst>
              <a:ext uri="{FF2B5EF4-FFF2-40B4-BE49-F238E27FC236}">
                <a16:creationId xmlns:a16="http://schemas.microsoft.com/office/drawing/2014/main" id="{A623C6C4-C760-4A39-A032-208953B3E97A}"/>
              </a:ext>
            </a:extLst>
          </p:cNvPr>
          <p:cNvSpPr txBox="1"/>
          <p:nvPr/>
        </p:nvSpPr>
        <p:spPr>
          <a:xfrm>
            <a:off x="6400061" y="2237450"/>
            <a:ext cx="2053672" cy="338554"/>
          </a:xfrm>
          <a:prstGeom prst="rect">
            <a:avLst/>
          </a:prstGeom>
          <a:solidFill>
            <a:schemeClr val="accent3">
              <a:lumMod val="60000"/>
              <a:lumOff val="40000"/>
            </a:schemeClr>
          </a:solidFill>
        </p:spPr>
        <p:txBody>
          <a:bodyPr wrap="square" rtlCol="0">
            <a:spAutoFit/>
          </a:bodyPr>
          <a:lstStyle/>
          <a:p>
            <a:pPr algn="ctr"/>
            <a:r>
              <a:rPr lang="en-GB" sz="1600" dirty="0"/>
              <a:t>Classification</a:t>
            </a:r>
            <a:endParaRPr lang="en-US" sz="1600" dirty="0"/>
          </a:p>
        </p:txBody>
      </p:sp>
      <p:grpSp>
        <p:nvGrpSpPr>
          <p:cNvPr id="2" name="Group 1">
            <a:extLst>
              <a:ext uri="{FF2B5EF4-FFF2-40B4-BE49-F238E27FC236}">
                <a16:creationId xmlns:a16="http://schemas.microsoft.com/office/drawing/2014/main" id="{1A73A71C-5327-4C69-B31A-99E20352B297}"/>
              </a:ext>
            </a:extLst>
          </p:cNvPr>
          <p:cNvGrpSpPr/>
          <p:nvPr/>
        </p:nvGrpSpPr>
        <p:grpSpPr>
          <a:xfrm>
            <a:off x="9049010" y="2968207"/>
            <a:ext cx="1696422" cy="1748791"/>
            <a:chOff x="9049010" y="2968207"/>
            <a:chExt cx="1696422" cy="1748791"/>
          </a:xfrm>
        </p:grpSpPr>
        <p:sp>
          <p:nvSpPr>
            <p:cNvPr id="59" name="Freeform: Shape 58">
              <a:extLst>
                <a:ext uri="{FF2B5EF4-FFF2-40B4-BE49-F238E27FC236}">
                  <a16:creationId xmlns:a16="http://schemas.microsoft.com/office/drawing/2014/main" id="{EEDE11ED-8142-421A-A59A-BB7A2DEF641B}"/>
                </a:ext>
              </a:extLst>
            </p:cNvPr>
            <p:cNvSpPr/>
            <p:nvPr/>
          </p:nvSpPr>
          <p:spPr>
            <a:xfrm>
              <a:off x="9049010" y="296820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3" name="Graphic 42" descr="Bar graph with upward trend">
              <a:extLst>
                <a:ext uri="{FF2B5EF4-FFF2-40B4-BE49-F238E27FC236}">
                  <a16:creationId xmlns:a16="http://schemas.microsoft.com/office/drawing/2014/main" id="{F09B3BF8-47D7-4C73-A558-516A371EB12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2603" y="3211915"/>
              <a:ext cx="1268411" cy="1307687"/>
            </a:xfrm>
            <a:prstGeom prst="rect">
              <a:avLst/>
            </a:prstGeom>
          </p:spPr>
        </p:pic>
      </p:grpSp>
      <p:sp>
        <p:nvSpPr>
          <p:cNvPr id="52" name="TextBox 51">
            <a:extLst>
              <a:ext uri="{FF2B5EF4-FFF2-40B4-BE49-F238E27FC236}">
                <a16:creationId xmlns:a16="http://schemas.microsoft.com/office/drawing/2014/main" id="{F2133EC2-1E16-400C-8054-D553876C5168}"/>
              </a:ext>
            </a:extLst>
          </p:cNvPr>
          <p:cNvSpPr txBox="1"/>
          <p:nvPr/>
        </p:nvSpPr>
        <p:spPr>
          <a:xfrm>
            <a:off x="8911704" y="2235393"/>
            <a:ext cx="2053672" cy="338554"/>
          </a:xfrm>
          <a:prstGeom prst="rect">
            <a:avLst/>
          </a:prstGeom>
          <a:solidFill>
            <a:schemeClr val="tx2">
              <a:lumMod val="20000"/>
              <a:lumOff val="80000"/>
            </a:schemeClr>
          </a:solidFill>
        </p:spPr>
        <p:txBody>
          <a:bodyPr wrap="square" rtlCol="0">
            <a:spAutoFit/>
          </a:bodyPr>
          <a:lstStyle/>
          <a:p>
            <a:pPr algn="ctr"/>
            <a:r>
              <a:rPr lang="en-GB" sz="1600" dirty="0"/>
              <a:t>Evaluation</a:t>
            </a:r>
            <a:endParaRPr lang="en-US" sz="1600" dirty="0"/>
          </a:p>
        </p:txBody>
      </p:sp>
      <p:grpSp>
        <p:nvGrpSpPr>
          <p:cNvPr id="60" name="Group 59">
            <a:extLst>
              <a:ext uri="{FF2B5EF4-FFF2-40B4-BE49-F238E27FC236}">
                <a16:creationId xmlns:a16="http://schemas.microsoft.com/office/drawing/2014/main" id="{A1DCB2F1-E113-4E16-A08C-0A7882557B9C}"/>
              </a:ext>
            </a:extLst>
          </p:cNvPr>
          <p:cNvGrpSpPr/>
          <p:nvPr/>
        </p:nvGrpSpPr>
        <p:grpSpPr>
          <a:xfrm>
            <a:off x="1327374" y="2237450"/>
            <a:ext cx="2130178" cy="2454338"/>
            <a:chOff x="1016153" y="2333290"/>
            <a:chExt cx="1448901" cy="1619248"/>
          </a:xfrm>
        </p:grpSpPr>
        <p:sp>
          <p:nvSpPr>
            <p:cNvPr id="14" name="Freeform: Shape 13">
              <a:extLst>
                <a:ext uri="{FF2B5EF4-FFF2-40B4-BE49-F238E27FC236}">
                  <a16:creationId xmlns:a16="http://schemas.microsoft.com/office/drawing/2014/main" id="{BCB531A9-5A75-4014-B1D0-F083A40B3A1F}"/>
                </a:ext>
              </a:extLst>
            </p:cNvPr>
            <p:cNvSpPr/>
            <p:nvPr/>
          </p:nvSpPr>
          <p:spPr>
            <a:xfrm>
              <a:off x="1197416" y="2798774"/>
              <a:ext cx="1153870" cy="1153764"/>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338457"/>
                <a:satOff val="-19518"/>
                <a:lumOff val="2007"/>
                <a:alphaOff val="0"/>
              </a:schemeClr>
            </a:lnRef>
            <a:fillRef idx="1">
              <a:schemeClr val="accent2">
                <a:hueOff val="-338457"/>
                <a:satOff val="-19518"/>
                <a:lumOff val="2007"/>
                <a:alphaOff val="0"/>
              </a:schemeClr>
            </a:fillRef>
            <a:effectRef idx="1">
              <a:schemeClr val="accent2">
                <a:hueOff val="-338457"/>
                <a:satOff val="-19518"/>
                <a:lumOff val="2007"/>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38" name="Graphic 37" descr="Database">
              <a:extLst>
                <a:ext uri="{FF2B5EF4-FFF2-40B4-BE49-F238E27FC236}">
                  <a16:creationId xmlns:a16="http://schemas.microsoft.com/office/drawing/2014/main" id="{A01B0CF5-2AC9-44B8-A7CE-5228F6120A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60630" y="2920465"/>
              <a:ext cx="886601" cy="886601"/>
            </a:xfrm>
            <a:prstGeom prst="rect">
              <a:avLst/>
            </a:prstGeom>
          </p:spPr>
        </p:pic>
        <p:sp>
          <p:nvSpPr>
            <p:cNvPr id="24" name="TextBox 23">
              <a:extLst>
                <a:ext uri="{FF2B5EF4-FFF2-40B4-BE49-F238E27FC236}">
                  <a16:creationId xmlns:a16="http://schemas.microsoft.com/office/drawing/2014/main" id="{3B3E7987-7BFC-4CFD-B5B7-60067347641A}"/>
                </a:ext>
              </a:extLst>
            </p:cNvPr>
            <p:cNvSpPr txBox="1"/>
            <p:nvPr/>
          </p:nvSpPr>
          <p:spPr>
            <a:xfrm>
              <a:off x="1016153" y="2333290"/>
              <a:ext cx="1448901" cy="223361"/>
            </a:xfrm>
            <a:prstGeom prst="rect">
              <a:avLst/>
            </a:prstGeom>
            <a:solidFill>
              <a:srgbClr val="FFC000"/>
            </a:solidFill>
          </p:spPr>
          <p:txBody>
            <a:bodyPr wrap="square" rtlCol="0">
              <a:spAutoFit/>
            </a:bodyPr>
            <a:lstStyle/>
            <a:p>
              <a:pPr algn="ctr"/>
              <a:r>
                <a:rPr lang="en-GB" sz="1600" dirty="0"/>
                <a:t>Data Pre-processing</a:t>
              </a:r>
              <a:endParaRPr lang="en-US" sz="1600" dirty="0"/>
            </a:p>
          </p:txBody>
        </p:sp>
      </p:grpSp>
      <p:sp>
        <p:nvSpPr>
          <p:cNvPr id="25" name="Arrow: Right 24">
            <a:extLst>
              <a:ext uri="{FF2B5EF4-FFF2-40B4-BE49-F238E27FC236}">
                <a16:creationId xmlns:a16="http://schemas.microsoft.com/office/drawing/2014/main" id="{967174FA-51EF-4B75-952B-EB30821CEB31}"/>
              </a:ext>
            </a:extLst>
          </p:cNvPr>
          <p:cNvSpPr/>
          <p:nvPr/>
        </p:nvSpPr>
        <p:spPr>
          <a:xfrm>
            <a:off x="3290290" y="3535680"/>
            <a:ext cx="842324" cy="594360"/>
          </a:xfrm>
          <a:prstGeom prst="rightArrow">
            <a:avLst>
              <a:gd name="adj1" fmla="val 34615"/>
              <a:gd name="adj2"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E83D82B-86C3-453A-8633-F2A705380E71}"/>
              </a:ext>
            </a:extLst>
          </p:cNvPr>
          <p:cNvSpPr/>
          <p:nvPr/>
        </p:nvSpPr>
        <p:spPr>
          <a:xfrm>
            <a:off x="5830954" y="3545422"/>
            <a:ext cx="768754" cy="594360"/>
          </a:xfrm>
          <a:prstGeom prst="rightArrow">
            <a:avLst>
              <a:gd name="adj1" fmla="val 34615"/>
              <a:gd name="adj2" fmla="val 50000"/>
            </a:avLst>
          </a:prstGeom>
          <a:solidFill>
            <a:srgbClr val="D0614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8750BAD5-C1A9-48ED-A1DD-5BBB415A0089}"/>
              </a:ext>
            </a:extLst>
          </p:cNvPr>
          <p:cNvSpPr/>
          <p:nvPr/>
        </p:nvSpPr>
        <p:spPr>
          <a:xfrm>
            <a:off x="8286454" y="3532539"/>
            <a:ext cx="768754" cy="594360"/>
          </a:xfrm>
          <a:prstGeom prst="rightArrow">
            <a:avLst>
              <a:gd name="adj1" fmla="val 34615"/>
              <a:gd name="adj2" fmla="val 50000"/>
            </a:avLst>
          </a:prstGeom>
          <a:solidFill>
            <a:srgbClr val="CB9DA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52CF509-3BE4-4A41-87C4-E25D52EE58DB}"/>
              </a:ext>
            </a:extLst>
          </p:cNvPr>
          <p:cNvCxnSpPr>
            <a:cxnSpLocks/>
          </p:cNvCxnSpPr>
          <p:nvPr/>
        </p:nvCxnSpPr>
        <p:spPr>
          <a:xfrm flipH="1">
            <a:off x="3251200" y="3933394"/>
            <a:ext cx="498543" cy="9230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CF83603-1ACD-493A-A2D1-67ACADD62B93}"/>
              </a:ext>
            </a:extLst>
          </p:cNvPr>
          <p:cNvSpPr txBox="1"/>
          <p:nvPr/>
        </p:nvSpPr>
        <p:spPr>
          <a:xfrm>
            <a:off x="2169397" y="4876238"/>
            <a:ext cx="2163606" cy="584775"/>
          </a:xfrm>
          <a:prstGeom prst="rect">
            <a:avLst/>
          </a:prstGeom>
          <a:noFill/>
        </p:spPr>
        <p:txBody>
          <a:bodyPr wrap="square" rtlCol="0">
            <a:spAutoFit/>
          </a:bodyPr>
          <a:lstStyle/>
          <a:p>
            <a:pPr algn="ctr"/>
            <a:r>
              <a:rPr lang="en-GB" sz="1600" dirty="0">
                <a:latin typeface="+mj-lt"/>
              </a:rPr>
              <a:t>Cleaned and labelled dataset</a:t>
            </a:r>
            <a:endParaRPr lang="en-US" sz="1600" dirty="0">
              <a:latin typeface="+mj-lt"/>
            </a:endParaRPr>
          </a:p>
        </p:txBody>
      </p:sp>
      <p:cxnSp>
        <p:nvCxnSpPr>
          <p:cNvPr id="31" name="Straight Connector 30">
            <a:extLst>
              <a:ext uri="{FF2B5EF4-FFF2-40B4-BE49-F238E27FC236}">
                <a16:creationId xmlns:a16="http://schemas.microsoft.com/office/drawing/2014/main" id="{FAAB2314-601B-4DDE-9C46-9C46F4E4AA19}"/>
              </a:ext>
            </a:extLst>
          </p:cNvPr>
          <p:cNvCxnSpPr>
            <a:cxnSpLocks/>
          </p:cNvCxnSpPr>
          <p:nvPr/>
        </p:nvCxnSpPr>
        <p:spPr>
          <a:xfrm flipH="1">
            <a:off x="5719924" y="3920865"/>
            <a:ext cx="498543" cy="923086"/>
          </a:xfrm>
          <a:prstGeom prst="line">
            <a:avLst/>
          </a:prstGeom>
          <a:ln w="28575">
            <a:solidFill>
              <a:srgbClr val="D0614E"/>
            </a:solidFill>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E3817F58-E4D5-4B36-8D14-9D06CB576047}"/>
              </a:ext>
            </a:extLst>
          </p:cNvPr>
          <p:cNvSpPr txBox="1"/>
          <p:nvPr/>
        </p:nvSpPr>
        <p:spPr>
          <a:xfrm>
            <a:off x="4638120" y="4863709"/>
            <a:ext cx="2174159" cy="584775"/>
          </a:xfrm>
          <a:prstGeom prst="rect">
            <a:avLst/>
          </a:prstGeom>
          <a:noFill/>
        </p:spPr>
        <p:txBody>
          <a:bodyPr wrap="square" rtlCol="0">
            <a:spAutoFit/>
          </a:bodyPr>
          <a:lstStyle/>
          <a:p>
            <a:pPr algn="ctr"/>
            <a:r>
              <a:rPr lang="en-GB" sz="1600" dirty="0">
                <a:latin typeface="+mj-lt"/>
              </a:rPr>
              <a:t>Labelled feature vectors</a:t>
            </a:r>
            <a:endParaRPr lang="en-US" sz="1600" dirty="0">
              <a:latin typeface="+mj-lt"/>
            </a:endParaRPr>
          </a:p>
        </p:txBody>
      </p:sp>
      <p:cxnSp>
        <p:nvCxnSpPr>
          <p:cNvPr id="33" name="Straight Connector 32">
            <a:extLst>
              <a:ext uri="{FF2B5EF4-FFF2-40B4-BE49-F238E27FC236}">
                <a16:creationId xmlns:a16="http://schemas.microsoft.com/office/drawing/2014/main" id="{E26D58A9-CD19-47EF-B281-8DE72B5D652C}"/>
              </a:ext>
            </a:extLst>
          </p:cNvPr>
          <p:cNvCxnSpPr>
            <a:cxnSpLocks/>
          </p:cNvCxnSpPr>
          <p:nvPr/>
        </p:nvCxnSpPr>
        <p:spPr>
          <a:xfrm flipH="1">
            <a:off x="8161720" y="3920865"/>
            <a:ext cx="498543" cy="923086"/>
          </a:xfrm>
          <a:prstGeom prst="line">
            <a:avLst/>
          </a:prstGeom>
          <a:ln w="28575">
            <a:solidFill>
              <a:srgbClr val="CB9DA1"/>
            </a:solidFill>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D7D211AB-74E3-4AB4-9FD1-8A09A2F74826}"/>
              </a:ext>
            </a:extLst>
          </p:cNvPr>
          <p:cNvSpPr txBox="1"/>
          <p:nvPr/>
        </p:nvSpPr>
        <p:spPr>
          <a:xfrm>
            <a:off x="7079916" y="4863709"/>
            <a:ext cx="2174159" cy="584775"/>
          </a:xfrm>
          <a:prstGeom prst="rect">
            <a:avLst/>
          </a:prstGeom>
          <a:noFill/>
        </p:spPr>
        <p:txBody>
          <a:bodyPr wrap="square" rtlCol="0">
            <a:spAutoFit/>
          </a:bodyPr>
          <a:lstStyle/>
          <a:p>
            <a:pPr algn="ctr"/>
            <a:r>
              <a:rPr lang="en-GB" sz="1600" dirty="0">
                <a:latin typeface="+mj-lt"/>
              </a:rPr>
              <a:t>Predictions on the training set</a:t>
            </a:r>
            <a:endParaRPr lang="en-US" sz="1600" dirty="0">
              <a:latin typeface="+mj-lt"/>
            </a:endParaRPr>
          </a:p>
        </p:txBody>
      </p:sp>
    </p:spTree>
    <p:extLst>
      <p:ext uri="{BB962C8B-B14F-4D97-AF65-F5344CB8AC3E}">
        <p14:creationId xmlns:p14="http://schemas.microsoft.com/office/powerpoint/2010/main" val="12434441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6881CB0-1221-43BE-BE77-866AB4D55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36" name="Freeform 5">
              <a:extLst>
                <a:ext uri="{FF2B5EF4-FFF2-40B4-BE49-F238E27FC236}">
                  <a16:creationId xmlns:a16="http://schemas.microsoft.com/office/drawing/2014/main" id="{CBD77A15-12B8-4FAB-A167-E0D60E5C9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37" name="Freeform 9">
              <a:extLst>
                <a:ext uri="{FF2B5EF4-FFF2-40B4-BE49-F238E27FC236}">
                  <a16:creationId xmlns:a16="http://schemas.microsoft.com/office/drawing/2014/main" id="{A5D0DD1E-3DFD-459C-AF93-74007A3D12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38" name="Freeform 13">
              <a:extLst>
                <a:ext uri="{FF2B5EF4-FFF2-40B4-BE49-F238E27FC236}">
                  <a16:creationId xmlns:a16="http://schemas.microsoft.com/office/drawing/2014/main" id="{C1E32EF0-93A9-42DF-953A-1574E58C58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42" name="Group 41">
            <a:extLst>
              <a:ext uri="{FF2B5EF4-FFF2-40B4-BE49-F238E27FC236}">
                <a16:creationId xmlns:a16="http://schemas.microsoft.com/office/drawing/2014/main" id="{173F2476-AF66-478D-98AC-4E572A85CC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43" name="Freeform 206">
              <a:extLst>
                <a:ext uri="{FF2B5EF4-FFF2-40B4-BE49-F238E27FC236}">
                  <a16:creationId xmlns:a16="http://schemas.microsoft.com/office/drawing/2014/main" id="{C1FF5215-F946-48D6-BA7C-5BCEBE2D1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44" name="Freeform 211">
              <a:extLst>
                <a:ext uri="{FF2B5EF4-FFF2-40B4-BE49-F238E27FC236}">
                  <a16:creationId xmlns:a16="http://schemas.microsoft.com/office/drawing/2014/main" id="{E9B1CB7D-F5B1-40C6-9E55-F1314B9B5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45" name="Straight Connector 44">
              <a:extLst>
                <a:ext uri="{FF2B5EF4-FFF2-40B4-BE49-F238E27FC236}">
                  <a16:creationId xmlns:a16="http://schemas.microsoft.com/office/drawing/2014/main" id="{BA0F5362-ECD6-4C1D-9DFE-15BF70945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7E0DAF15-8AF2-4607-BC7D-008DDFA29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0023F75-BD2E-4177-8FA1-1EB9F3E4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4295"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C31B5C6-9592-4D8F-923A-791E5EF95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rgbClr val="12131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E4FD66A7-4FDF-4C05-9FA3-AA53350EACD6}"/>
              </a:ext>
            </a:extLst>
          </p:cNvPr>
          <p:cNvSpPr>
            <a:spLocks noGrp="1"/>
          </p:cNvSpPr>
          <p:nvPr>
            <p:ph type="title"/>
          </p:nvPr>
        </p:nvSpPr>
        <p:spPr/>
        <p:txBody>
          <a:bodyPr/>
          <a:lstStyle/>
          <a:p>
            <a:endParaRPr lang="en-US"/>
          </a:p>
        </p:txBody>
      </p:sp>
      <p:pic>
        <p:nvPicPr>
          <p:cNvPr id="39" name="Picture 38">
            <a:extLst>
              <a:ext uri="{FF2B5EF4-FFF2-40B4-BE49-F238E27FC236}">
                <a16:creationId xmlns:a16="http://schemas.microsoft.com/office/drawing/2014/main" id="{6AB41F5F-88D0-4AA2-A8AD-5B4D62FA3AB1}"/>
              </a:ext>
            </a:extLst>
          </p:cNvPr>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l="1750" t="3555" r="1750" b="3333"/>
          <a:stretch/>
        </p:blipFill>
        <p:spPr>
          <a:xfrm>
            <a:off x="213360" y="243840"/>
            <a:ext cx="11765280" cy="6385560"/>
          </a:xfrm>
          <a:prstGeom prst="rect">
            <a:avLst/>
          </a:prstGeom>
        </p:spPr>
      </p:pic>
      <p:sp>
        <p:nvSpPr>
          <p:cNvPr id="41" name="TextBox 40">
            <a:extLst>
              <a:ext uri="{FF2B5EF4-FFF2-40B4-BE49-F238E27FC236}">
                <a16:creationId xmlns:a16="http://schemas.microsoft.com/office/drawing/2014/main" id="{BBB338BC-57A6-4CD9-9F63-3823D8002422}"/>
              </a:ext>
            </a:extLst>
          </p:cNvPr>
          <p:cNvSpPr txBox="1"/>
          <p:nvPr/>
        </p:nvSpPr>
        <p:spPr>
          <a:xfrm>
            <a:off x="565773" y="531548"/>
            <a:ext cx="11060453" cy="923330"/>
          </a:xfrm>
          <a:prstGeom prst="rect">
            <a:avLst/>
          </a:prstGeom>
          <a:solidFill>
            <a:srgbClr val="000000">
              <a:alpha val="19000"/>
            </a:srgbClr>
          </a:solidFill>
        </p:spPr>
        <p:txBody>
          <a:bodyPr wrap="square" rtlCol="0">
            <a:spAutoFit/>
          </a:bodyPr>
          <a:lstStyle/>
          <a:p>
            <a:pPr algn="ctr"/>
            <a:r>
              <a:rPr lang="en-GB" sz="5400" dirty="0">
                <a:solidFill>
                  <a:schemeClr val="bg1"/>
                </a:solidFill>
                <a:latin typeface="Calisto MT" panose="02040603050505030304" pitchFamily="18" charset="0"/>
              </a:rPr>
              <a:t>Presentation Outline</a:t>
            </a:r>
            <a:endParaRPr lang="en-US" sz="5400" dirty="0">
              <a:solidFill>
                <a:schemeClr val="bg1"/>
              </a:solidFill>
              <a:latin typeface="Calisto MT" panose="02040603050505030304" pitchFamily="18" charset="0"/>
            </a:endParaRPr>
          </a:p>
        </p:txBody>
      </p:sp>
      <p:sp>
        <p:nvSpPr>
          <p:cNvPr id="46" name="TextBox 45">
            <a:extLst>
              <a:ext uri="{FF2B5EF4-FFF2-40B4-BE49-F238E27FC236}">
                <a16:creationId xmlns:a16="http://schemas.microsoft.com/office/drawing/2014/main" id="{EBA607C7-672B-4809-8D0F-144EB4BB2E4B}"/>
              </a:ext>
            </a:extLst>
          </p:cNvPr>
          <p:cNvSpPr txBox="1"/>
          <p:nvPr/>
        </p:nvSpPr>
        <p:spPr>
          <a:xfrm>
            <a:off x="565772" y="1576798"/>
            <a:ext cx="11060453" cy="46005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4000" dirty="0">
                <a:solidFill>
                  <a:schemeClr val="bg1"/>
                </a:solidFill>
                <a:latin typeface="Calisto MT" panose="02040603050505030304" pitchFamily="18" charset="0"/>
              </a:rPr>
              <a:t>Motivation</a:t>
            </a:r>
          </a:p>
          <a:p>
            <a:pPr marL="285750" indent="-285750">
              <a:lnSpc>
                <a:spcPct val="150000"/>
              </a:lnSpc>
              <a:buFont typeface="Arial" panose="020B0604020202020204" pitchFamily="34" charset="0"/>
              <a:buChar char="•"/>
            </a:pPr>
            <a:r>
              <a:rPr lang="en-GB" sz="4000" dirty="0">
                <a:solidFill>
                  <a:schemeClr val="bg1"/>
                </a:solidFill>
                <a:latin typeface="Calisto MT" panose="02040603050505030304" pitchFamily="18" charset="0"/>
              </a:rPr>
              <a:t>Context and Background</a:t>
            </a:r>
          </a:p>
          <a:p>
            <a:pPr marL="285750" indent="-285750">
              <a:lnSpc>
                <a:spcPct val="150000"/>
              </a:lnSpc>
              <a:buFont typeface="Arial" panose="020B0604020202020204" pitchFamily="34" charset="0"/>
              <a:buChar char="•"/>
            </a:pPr>
            <a:r>
              <a:rPr lang="en-GB" sz="4000" dirty="0">
                <a:solidFill>
                  <a:schemeClr val="bg1"/>
                </a:solidFill>
                <a:latin typeface="Calisto MT" panose="02040603050505030304" pitchFamily="18" charset="0"/>
              </a:rPr>
              <a:t>Approach</a:t>
            </a:r>
          </a:p>
          <a:p>
            <a:pPr marL="285750" indent="-285750">
              <a:lnSpc>
                <a:spcPct val="150000"/>
              </a:lnSpc>
              <a:buFont typeface="Arial" panose="020B0604020202020204" pitchFamily="34" charset="0"/>
              <a:buChar char="•"/>
            </a:pPr>
            <a:r>
              <a:rPr lang="en-GB" sz="4000" dirty="0">
                <a:solidFill>
                  <a:schemeClr val="bg1"/>
                </a:solidFill>
                <a:latin typeface="Calisto MT" panose="02040603050505030304" pitchFamily="18" charset="0"/>
              </a:rPr>
              <a:t>Deliverables and Accomplishments</a:t>
            </a:r>
          </a:p>
          <a:p>
            <a:pPr marL="285750" indent="-285750">
              <a:lnSpc>
                <a:spcPct val="150000"/>
              </a:lnSpc>
              <a:buFont typeface="Arial" panose="020B0604020202020204" pitchFamily="34" charset="0"/>
              <a:buChar char="•"/>
            </a:pPr>
            <a:r>
              <a:rPr lang="en-GB" sz="4000" dirty="0">
                <a:solidFill>
                  <a:schemeClr val="bg1"/>
                </a:solidFill>
                <a:latin typeface="Calisto MT" panose="02040603050505030304" pitchFamily="18" charset="0"/>
              </a:rPr>
              <a:t>Summary</a:t>
            </a:r>
          </a:p>
        </p:txBody>
      </p:sp>
      <p:pic>
        <p:nvPicPr>
          <p:cNvPr id="48" name="Picture 2" descr="Image result for sarcasm detection">
            <a:extLst>
              <a:ext uri="{FF2B5EF4-FFF2-40B4-BE49-F238E27FC236}">
                <a16:creationId xmlns:a16="http://schemas.microsoft.com/office/drawing/2014/main" id="{B03A9649-8633-4B86-A9B0-6BC76CB789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8835"/>
          <a:stretch/>
        </p:blipFill>
        <p:spPr bwMode="auto">
          <a:xfrm>
            <a:off x="9100021" y="1742586"/>
            <a:ext cx="2526320" cy="194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44469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94640" y="23622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161" name="Group 160">
            <a:extLst>
              <a:ext uri="{FF2B5EF4-FFF2-40B4-BE49-F238E27FC236}">
                <a16:creationId xmlns:a16="http://schemas.microsoft.com/office/drawing/2014/main" id="{4479C97F-B0B2-4A84-AD0C-A35F8779C536}"/>
              </a:ext>
            </a:extLst>
          </p:cNvPr>
          <p:cNvGrpSpPr/>
          <p:nvPr/>
        </p:nvGrpSpPr>
        <p:grpSpPr>
          <a:xfrm>
            <a:off x="747765" y="609083"/>
            <a:ext cx="837195" cy="792399"/>
            <a:chOff x="8423974" y="2968207"/>
            <a:chExt cx="1696422" cy="1748791"/>
          </a:xfrm>
        </p:grpSpPr>
        <p:sp>
          <p:nvSpPr>
            <p:cNvPr id="59" name="Freeform: Shape 58">
              <a:extLst>
                <a:ext uri="{FF2B5EF4-FFF2-40B4-BE49-F238E27FC236}">
                  <a16:creationId xmlns:a16="http://schemas.microsoft.com/office/drawing/2014/main" id="{EEDE11ED-8142-421A-A59A-BB7A2DEF641B}"/>
                </a:ext>
              </a:extLst>
            </p:cNvPr>
            <p:cNvSpPr/>
            <p:nvPr/>
          </p:nvSpPr>
          <p:spPr>
            <a:xfrm>
              <a:off x="8423974" y="296820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3" name="Graphic 42" descr="Bar graph with upward trend">
              <a:extLst>
                <a:ext uri="{FF2B5EF4-FFF2-40B4-BE49-F238E27FC236}">
                  <a16:creationId xmlns:a16="http://schemas.microsoft.com/office/drawing/2014/main" id="{F09B3BF8-47D7-4C73-A558-516A371EB1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7567" y="3211915"/>
              <a:ext cx="1268411" cy="1307687"/>
            </a:xfrm>
            <a:prstGeom prst="rect">
              <a:avLst/>
            </a:prstGeom>
          </p:spPr>
        </p:pic>
      </p:grpSp>
      <p:sp>
        <p:nvSpPr>
          <p:cNvPr id="27" name="Rectangle 26">
            <a:extLst>
              <a:ext uri="{FF2B5EF4-FFF2-40B4-BE49-F238E27FC236}">
                <a16:creationId xmlns:a16="http://schemas.microsoft.com/office/drawing/2014/main" id="{046A1C61-2883-46AD-A580-B6E390E5344D}"/>
              </a:ext>
            </a:extLst>
          </p:cNvPr>
          <p:cNvSpPr/>
          <p:nvPr/>
        </p:nvSpPr>
        <p:spPr>
          <a:xfrm>
            <a:off x="401184" y="2282498"/>
            <a:ext cx="7762240" cy="2246769"/>
          </a:xfrm>
          <a:prstGeom prst="rect">
            <a:avLst/>
          </a:prstGeom>
        </p:spPr>
        <p:txBody>
          <a:bodyPr wrap="square">
            <a:spAutoFit/>
          </a:bodyPr>
          <a:lstStyle/>
          <a:p>
            <a:pPr marL="800100" lvl="1" indent="-342900">
              <a:buFont typeface="Arial" panose="020B0604020202020204" pitchFamily="34" charset="0"/>
              <a:buChar char="•"/>
            </a:pPr>
            <a:r>
              <a:rPr lang="en-GB" sz="2000" b="1" dirty="0">
                <a:latin typeface="+mj-lt"/>
              </a:rPr>
              <a:t>Accuracy</a:t>
            </a:r>
            <a:r>
              <a:rPr lang="en-GB" sz="2000" dirty="0">
                <a:latin typeface="+mj-lt"/>
              </a:rPr>
              <a:t>: What proportion of data is labelled correctly</a:t>
            </a:r>
          </a:p>
          <a:p>
            <a:pPr lvl="1"/>
            <a:endParaRPr lang="en-GB" sz="2000" dirty="0">
              <a:latin typeface="+mj-lt"/>
            </a:endParaRPr>
          </a:p>
          <a:p>
            <a:pPr marL="800100" lvl="1" indent="-342900">
              <a:buFont typeface="Arial" panose="020B0604020202020204" pitchFamily="34" charset="0"/>
              <a:buChar char="•"/>
            </a:pPr>
            <a:r>
              <a:rPr lang="en-GB" sz="2000" b="1" dirty="0">
                <a:latin typeface="+mj-lt"/>
              </a:rPr>
              <a:t>Precision: </a:t>
            </a:r>
            <a:r>
              <a:rPr lang="en-GB" sz="2000" dirty="0">
                <a:latin typeface="+mj-lt"/>
              </a:rPr>
              <a:t>What proportion of positives are true positives</a:t>
            </a:r>
          </a:p>
          <a:p>
            <a:pPr marL="800100" lvl="1" indent="-342900">
              <a:buFont typeface="Arial" panose="020B0604020202020204" pitchFamily="34" charset="0"/>
              <a:buChar char="•"/>
            </a:pPr>
            <a:endParaRPr lang="en-GB" sz="2000" dirty="0">
              <a:latin typeface="+mj-lt"/>
            </a:endParaRPr>
          </a:p>
          <a:p>
            <a:pPr marL="800100" lvl="1" indent="-342900">
              <a:buFont typeface="Arial" panose="020B0604020202020204" pitchFamily="34" charset="0"/>
              <a:buChar char="•"/>
            </a:pPr>
            <a:r>
              <a:rPr lang="en-GB" sz="2000" b="1" dirty="0">
                <a:latin typeface="+mj-lt"/>
              </a:rPr>
              <a:t>Recall</a:t>
            </a:r>
            <a:r>
              <a:rPr lang="en-GB" sz="2000" dirty="0">
                <a:latin typeface="+mj-lt"/>
              </a:rPr>
              <a:t>: What proportion of true positives are labelled as positive</a:t>
            </a:r>
          </a:p>
        </p:txBody>
      </p:sp>
      <p:sp>
        <p:nvSpPr>
          <p:cNvPr id="28" name="TextBox 27">
            <a:extLst>
              <a:ext uri="{FF2B5EF4-FFF2-40B4-BE49-F238E27FC236}">
                <a16:creationId xmlns:a16="http://schemas.microsoft.com/office/drawing/2014/main" id="{362630D0-CC58-444A-B48B-E3BD56413D23}"/>
              </a:ext>
            </a:extLst>
          </p:cNvPr>
          <p:cNvSpPr txBox="1"/>
          <p:nvPr/>
        </p:nvSpPr>
        <p:spPr>
          <a:xfrm>
            <a:off x="565773" y="1532413"/>
            <a:ext cx="1311528" cy="307777"/>
          </a:xfrm>
          <a:prstGeom prst="rect">
            <a:avLst/>
          </a:prstGeom>
          <a:solidFill>
            <a:schemeClr val="tx2">
              <a:lumMod val="20000"/>
              <a:lumOff val="80000"/>
            </a:schemeClr>
          </a:solidFill>
        </p:spPr>
        <p:txBody>
          <a:bodyPr wrap="square" rtlCol="0">
            <a:spAutoFit/>
          </a:bodyPr>
          <a:lstStyle/>
          <a:p>
            <a:pPr algn="ctr"/>
            <a:r>
              <a:rPr lang="en-GB" sz="1400" dirty="0"/>
              <a:t>Evaluation</a:t>
            </a:r>
            <a:endParaRPr lang="en-US" sz="1400" dirty="0"/>
          </a:p>
        </p:txBody>
      </p:sp>
      <p:pic>
        <p:nvPicPr>
          <p:cNvPr id="11" name="Picture 10" descr="A close up of a map&#10;&#10;Description automatically generated">
            <a:extLst>
              <a:ext uri="{FF2B5EF4-FFF2-40B4-BE49-F238E27FC236}">
                <a16:creationId xmlns:a16="http://schemas.microsoft.com/office/drawing/2014/main" id="{42375678-9E4C-4775-8D06-FFFA40FE0AE1}"/>
              </a:ext>
            </a:extLst>
          </p:cNvPr>
          <p:cNvPicPr>
            <a:picLocks noChangeAspect="1"/>
          </p:cNvPicPr>
          <p:nvPr/>
        </p:nvPicPr>
        <p:blipFill rotWithShape="1">
          <a:blip r:embed="rId7">
            <a:extLst>
              <a:ext uri="{28A0092B-C50C-407E-A947-70E740481C1C}">
                <a14:useLocalDpi xmlns:a14="http://schemas.microsoft.com/office/drawing/2010/main" val="0"/>
              </a:ext>
            </a:extLst>
          </a:blip>
          <a:srcRect l="7310" t="8101" r="7180" b="34708"/>
          <a:stretch/>
        </p:blipFill>
        <p:spPr>
          <a:xfrm>
            <a:off x="8383172" y="1965651"/>
            <a:ext cx="3138268" cy="3814027"/>
          </a:xfrm>
          <a:prstGeom prst="rect">
            <a:avLst/>
          </a:prstGeom>
        </p:spPr>
      </p:pic>
      <p:pic>
        <p:nvPicPr>
          <p:cNvPr id="12" name="Picture 11" descr="A close up of a map&#10;&#10;Description automatically generated">
            <a:extLst>
              <a:ext uri="{FF2B5EF4-FFF2-40B4-BE49-F238E27FC236}">
                <a16:creationId xmlns:a16="http://schemas.microsoft.com/office/drawing/2014/main" id="{7EC3D060-30CA-48F0-8B66-3AB205EA9A03}"/>
              </a:ext>
            </a:extLst>
          </p:cNvPr>
          <p:cNvPicPr>
            <a:picLocks noChangeAspect="1"/>
          </p:cNvPicPr>
          <p:nvPr/>
        </p:nvPicPr>
        <p:blipFill rotWithShape="1">
          <a:blip r:embed="rId7">
            <a:extLst>
              <a:ext uri="{28A0092B-C50C-407E-A947-70E740481C1C}">
                <a14:useLocalDpi xmlns:a14="http://schemas.microsoft.com/office/drawing/2010/main" val="0"/>
              </a:ext>
            </a:extLst>
          </a:blip>
          <a:srcRect l="7924" t="78109" r="9709" b="4202"/>
          <a:stretch/>
        </p:blipFill>
        <p:spPr>
          <a:xfrm>
            <a:off x="1484079" y="4563011"/>
            <a:ext cx="4272690" cy="1667391"/>
          </a:xfrm>
          <a:prstGeom prst="rect">
            <a:avLst/>
          </a:prstGeom>
        </p:spPr>
      </p:pic>
    </p:spTree>
    <p:extLst>
      <p:ext uri="{BB962C8B-B14F-4D97-AF65-F5344CB8AC3E}">
        <p14:creationId xmlns:p14="http://schemas.microsoft.com/office/powerpoint/2010/main" val="713542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37ED0F3-4A1F-488B-84B6-F3B6C287C5FB}"/>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94640" y="23622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161" name="Group 160">
            <a:extLst>
              <a:ext uri="{FF2B5EF4-FFF2-40B4-BE49-F238E27FC236}">
                <a16:creationId xmlns:a16="http://schemas.microsoft.com/office/drawing/2014/main" id="{4479C97F-B0B2-4A84-AD0C-A35F8779C536}"/>
              </a:ext>
            </a:extLst>
          </p:cNvPr>
          <p:cNvGrpSpPr/>
          <p:nvPr/>
        </p:nvGrpSpPr>
        <p:grpSpPr>
          <a:xfrm>
            <a:off x="747765" y="609083"/>
            <a:ext cx="837195" cy="792399"/>
            <a:chOff x="8423974" y="2968207"/>
            <a:chExt cx="1696422" cy="1748791"/>
          </a:xfrm>
        </p:grpSpPr>
        <p:sp>
          <p:nvSpPr>
            <p:cNvPr id="59" name="Freeform: Shape 58">
              <a:extLst>
                <a:ext uri="{FF2B5EF4-FFF2-40B4-BE49-F238E27FC236}">
                  <a16:creationId xmlns:a16="http://schemas.microsoft.com/office/drawing/2014/main" id="{EEDE11ED-8142-421A-A59A-BB7A2DEF641B}"/>
                </a:ext>
              </a:extLst>
            </p:cNvPr>
            <p:cNvSpPr/>
            <p:nvPr/>
          </p:nvSpPr>
          <p:spPr>
            <a:xfrm>
              <a:off x="8423974" y="296820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3" name="Graphic 42" descr="Bar graph with upward trend">
              <a:extLst>
                <a:ext uri="{FF2B5EF4-FFF2-40B4-BE49-F238E27FC236}">
                  <a16:creationId xmlns:a16="http://schemas.microsoft.com/office/drawing/2014/main" id="{F09B3BF8-47D7-4C73-A558-516A371EB1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7567" y="3211915"/>
              <a:ext cx="1268411" cy="1307687"/>
            </a:xfrm>
            <a:prstGeom prst="rect">
              <a:avLst/>
            </a:prstGeom>
          </p:spPr>
        </p:pic>
      </p:gr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46A1C61-2883-46AD-A580-B6E390E5344D}"/>
                  </a:ext>
                </a:extLst>
              </p:cNvPr>
              <p:cNvSpPr/>
              <p:nvPr/>
            </p:nvSpPr>
            <p:spPr>
              <a:xfrm>
                <a:off x="457786" y="2368359"/>
                <a:ext cx="7762240" cy="1862626"/>
              </a:xfrm>
              <a:prstGeom prst="rect">
                <a:avLst/>
              </a:prstGeom>
            </p:spPr>
            <p:txBody>
              <a:bodyPr wrap="square">
                <a:spAutoFit/>
              </a:bodyPr>
              <a:lstStyle/>
              <a:p>
                <a:pPr marL="800100" lvl="1" indent="-342900">
                  <a:buFont typeface="Arial" panose="020B0604020202020204" pitchFamily="34" charset="0"/>
                  <a:buChar char="•"/>
                </a:pPr>
                <a:r>
                  <a:rPr lang="en-GB" sz="2000" b="1" dirty="0">
                    <a:latin typeface="+mj-lt"/>
                  </a:rPr>
                  <a:t>F1 Score</a:t>
                </a:r>
                <a:r>
                  <a:rPr lang="en-GB" sz="2000" dirty="0">
                    <a:latin typeface="+mj-lt"/>
                  </a:rPr>
                  <a:t>: Harmonic mean of precision and recall</a:t>
                </a:r>
              </a:p>
              <a:p>
                <a:pPr lvl="1"/>
                <a:endParaRPr lang="en-GB" sz="2000" b="1" i="1" dirty="0">
                  <a:latin typeface="Cambria Math" panose="02040503050406030204" pitchFamily="18" charset="0"/>
                </a:endParaRPr>
              </a:p>
              <a:p>
                <a:pPr lvl="1"/>
                <a:r>
                  <a:rPr lang="en-GB" sz="2000" b="1" i="1" dirty="0">
                    <a:latin typeface="Cambria Math" panose="02040503050406030204" pitchFamily="18" charset="0"/>
                  </a:rPr>
                  <a:t>		</a:t>
                </a:r>
                <a:r>
                  <a:rPr lang="en-GB" sz="2400" b="1" i="1" dirty="0">
                    <a:latin typeface="Cambria Math" panose="02040503050406030204" pitchFamily="18" charset="0"/>
                  </a:rPr>
                  <a:t>	F1 = </a:t>
                </a:r>
                <a14:m>
                  <m:oMath xmlns:m="http://schemas.openxmlformats.org/officeDocument/2006/math">
                    <m:r>
                      <a:rPr lang="en-GB" sz="2400" b="1" i="1">
                        <a:latin typeface="Cambria Math" panose="02040503050406030204" pitchFamily="18" charset="0"/>
                      </a:rPr>
                      <m:t>𝟐</m:t>
                    </m:r>
                    <m:r>
                      <a:rPr lang="en-GB" sz="2400" b="1" i="1">
                        <a:latin typeface="Cambria Math" panose="02040503050406030204" pitchFamily="18" charset="0"/>
                      </a:rPr>
                      <m:t> × </m:t>
                    </m:r>
                    <m:f>
                      <m:fPr>
                        <m:ctrlPr>
                          <a:rPr lang="en-GB" sz="2400" b="1" i="1">
                            <a:latin typeface="Cambria Math" panose="02040503050406030204" pitchFamily="18" charset="0"/>
                            <a:ea typeface="Cambria Math" panose="02040503050406030204" pitchFamily="18" charset="0"/>
                          </a:rPr>
                        </m:ctrlPr>
                      </m:fPr>
                      <m:num>
                        <m:r>
                          <a:rPr lang="en-GB" sz="2400" b="1" i="1">
                            <a:latin typeface="Cambria Math" panose="02040503050406030204" pitchFamily="18" charset="0"/>
                            <a:ea typeface="Cambria Math" panose="02040503050406030204" pitchFamily="18" charset="0"/>
                          </a:rPr>
                          <m:t>𝑷𝒓𝒆𝒄𝒊𝒔𝒊𝒐𝒏</m:t>
                        </m:r>
                        <m:r>
                          <a:rPr lang="en-GB" sz="2400" b="1" i="1">
                            <a:latin typeface="Cambria Math" panose="02040503050406030204" pitchFamily="18" charset="0"/>
                            <a:ea typeface="Cambria Math" panose="02040503050406030204" pitchFamily="18" charset="0"/>
                          </a:rPr>
                          <m:t> × </m:t>
                        </m:r>
                        <m:r>
                          <a:rPr lang="en-GB" sz="2400" b="1" i="1">
                            <a:latin typeface="Cambria Math" panose="02040503050406030204" pitchFamily="18" charset="0"/>
                            <a:ea typeface="Cambria Math" panose="02040503050406030204" pitchFamily="18" charset="0"/>
                          </a:rPr>
                          <m:t>𝑹𝒆𝒄𝒂𝒍𝒍</m:t>
                        </m:r>
                      </m:num>
                      <m:den>
                        <m:r>
                          <a:rPr lang="en-GB" sz="2400" b="1" i="1">
                            <a:latin typeface="Cambria Math" panose="02040503050406030204" pitchFamily="18" charset="0"/>
                            <a:ea typeface="Cambria Math" panose="02040503050406030204" pitchFamily="18" charset="0"/>
                          </a:rPr>
                          <m:t>𝑷𝒓𝒆𝒄𝒊𝒔𝒊𝒐𝒏</m:t>
                        </m:r>
                        <m:r>
                          <a:rPr lang="en-GB" sz="2400" b="1" i="1">
                            <a:latin typeface="Cambria Math" panose="02040503050406030204" pitchFamily="18" charset="0"/>
                            <a:ea typeface="Cambria Math" panose="02040503050406030204" pitchFamily="18" charset="0"/>
                          </a:rPr>
                          <m:t> + </m:t>
                        </m:r>
                        <m:r>
                          <a:rPr lang="en-GB" sz="2400" b="1" i="1">
                            <a:latin typeface="Cambria Math" panose="02040503050406030204" pitchFamily="18" charset="0"/>
                            <a:ea typeface="Cambria Math" panose="02040503050406030204" pitchFamily="18" charset="0"/>
                          </a:rPr>
                          <m:t>𝑹𝒆𝒄𝒂𝒍𝒍</m:t>
                        </m:r>
                      </m:den>
                    </m:f>
                  </m:oMath>
                </a14:m>
                <a:endParaRPr lang="en-GB" sz="2000" dirty="0">
                  <a:latin typeface="+mj-lt"/>
                </a:endParaRPr>
              </a:p>
              <a:p>
                <a:pPr marL="800100" lvl="1" indent="-342900">
                  <a:buFont typeface="Arial" panose="020B0604020202020204" pitchFamily="34" charset="0"/>
                  <a:buChar char="•"/>
                </a:pPr>
                <a:endParaRPr lang="en-GB" sz="2000" dirty="0">
                  <a:latin typeface="+mj-lt"/>
                </a:endParaRPr>
              </a:p>
              <a:p>
                <a:pPr lvl="1"/>
                <a:r>
                  <a:rPr lang="en-GB" sz="2000" dirty="0">
                    <a:latin typeface="+mj-lt"/>
                  </a:rPr>
                  <a:t>	Values range from </a:t>
                </a:r>
                <a:r>
                  <a:rPr lang="en-GB" sz="2000" b="1" dirty="0">
                    <a:latin typeface="+mj-lt"/>
                  </a:rPr>
                  <a:t>0</a:t>
                </a:r>
                <a:r>
                  <a:rPr lang="en-GB" sz="2000" dirty="0">
                    <a:latin typeface="+mj-lt"/>
                  </a:rPr>
                  <a:t> (bad) to </a:t>
                </a:r>
                <a:r>
                  <a:rPr lang="en-GB" sz="2000" b="1" dirty="0">
                    <a:latin typeface="+mj-lt"/>
                  </a:rPr>
                  <a:t>1</a:t>
                </a:r>
                <a:r>
                  <a:rPr lang="en-GB" sz="2000" dirty="0">
                    <a:latin typeface="+mj-lt"/>
                  </a:rPr>
                  <a:t> (good)</a:t>
                </a:r>
              </a:p>
            </p:txBody>
          </p:sp>
        </mc:Choice>
        <mc:Fallback xmlns="">
          <p:sp>
            <p:nvSpPr>
              <p:cNvPr id="27" name="Rectangle 26">
                <a:extLst>
                  <a:ext uri="{FF2B5EF4-FFF2-40B4-BE49-F238E27FC236}">
                    <a16:creationId xmlns:a16="http://schemas.microsoft.com/office/drawing/2014/main" id="{046A1C61-2883-46AD-A580-B6E390E5344D}"/>
                  </a:ext>
                </a:extLst>
              </p:cNvPr>
              <p:cNvSpPr>
                <a:spLocks noRot="1" noChangeAspect="1" noMove="1" noResize="1" noEditPoints="1" noAdjustHandles="1" noChangeArrowheads="1" noChangeShapeType="1" noTextEdit="1"/>
              </p:cNvSpPr>
              <p:nvPr/>
            </p:nvSpPr>
            <p:spPr>
              <a:xfrm>
                <a:off x="457786" y="2368359"/>
                <a:ext cx="7762240" cy="1862626"/>
              </a:xfrm>
              <a:prstGeom prst="rect">
                <a:avLst/>
              </a:prstGeom>
              <a:blipFill>
                <a:blip r:embed="rId7"/>
                <a:stretch>
                  <a:fillRect t="-1967" b="-5246"/>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362630D0-CC58-444A-B48B-E3BD56413D23}"/>
              </a:ext>
            </a:extLst>
          </p:cNvPr>
          <p:cNvSpPr txBox="1"/>
          <p:nvPr/>
        </p:nvSpPr>
        <p:spPr>
          <a:xfrm>
            <a:off x="565773" y="1532413"/>
            <a:ext cx="1311528" cy="307777"/>
          </a:xfrm>
          <a:prstGeom prst="rect">
            <a:avLst/>
          </a:prstGeom>
          <a:solidFill>
            <a:schemeClr val="tx2">
              <a:lumMod val="20000"/>
              <a:lumOff val="80000"/>
            </a:schemeClr>
          </a:solidFill>
        </p:spPr>
        <p:txBody>
          <a:bodyPr wrap="square" rtlCol="0">
            <a:spAutoFit/>
          </a:bodyPr>
          <a:lstStyle/>
          <a:p>
            <a:pPr algn="ctr"/>
            <a:r>
              <a:rPr lang="en-GB" sz="1400" dirty="0"/>
              <a:t>Evaluation</a:t>
            </a:r>
            <a:endParaRPr lang="en-US" sz="1400" dirty="0"/>
          </a:p>
        </p:txBody>
      </p:sp>
      <p:pic>
        <p:nvPicPr>
          <p:cNvPr id="15" name="Picture 14" descr="A close up of a map&#10;&#10;Description automatically generated">
            <a:extLst>
              <a:ext uri="{FF2B5EF4-FFF2-40B4-BE49-F238E27FC236}">
                <a16:creationId xmlns:a16="http://schemas.microsoft.com/office/drawing/2014/main" id="{02F52DEF-DB6F-4802-BA54-3E9BFC0AF732}"/>
              </a:ext>
            </a:extLst>
          </p:cNvPr>
          <p:cNvPicPr>
            <a:picLocks noChangeAspect="1"/>
          </p:cNvPicPr>
          <p:nvPr/>
        </p:nvPicPr>
        <p:blipFill rotWithShape="1">
          <a:blip r:embed="rId8">
            <a:extLst>
              <a:ext uri="{28A0092B-C50C-407E-A947-70E740481C1C}">
                <a14:useLocalDpi xmlns:a14="http://schemas.microsoft.com/office/drawing/2010/main" val="0"/>
              </a:ext>
            </a:extLst>
          </a:blip>
          <a:srcRect l="7310" t="8101" r="7180" b="34708"/>
          <a:stretch/>
        </p:blipFill>
        <p:spPr>
          <a:xfrm>
            <a:off x="8383172" y="1965651"/>
            <a:ext cx="3138268" cy="3814027"/>
          </a:xfrm>
          <a:prstGeom prst="rect">
            <a:avLst/>
          </a:prstGeom>
        </p:spPr>
      </p:pic>
      <p:pic>
        <p:nvPicPr>
          <p:cNvPr id="16" name="Picture 15" descr="A close up of a map&#10;&#10;Description automatically generated">
            <a:extLst>
              <a:ext uri="{FF2B5EF4-FFF2-40B4-BE49-F238E27FC236}">
                <a16:creationId xmlns:a16="http://schemas.microsoft.com/office/drawing/2014/main" id="{B7C40F9F-5A6B-4D3F-B193-A05107B74F74}"/>
              </a:ext>
            </a:extLst>
          </p:cNvPr>
          <p:cNvPicPr>
            <a:picLocks noChangeAspect="1"/>
          </p:cNvPicPr>
          <p:nvPr/>
        </p:nvPicPr>
        <p:blipFill rotWithShape="1">
          <a:blip r:embed="rId8">
            <a:extLst>
              <a:ext uri="{28A0092B-C50C-407E-A947-70E740481C1C}">
                <a14:useLocalDpi xmlns:a14="http://schemas.microsoft.com/office/drawing/2010/main" val="0"/>
              </a:ext>
            </a:extLst>
          </a:blip>
          <a:srcRect l="7924" t="78109" r="9709" b="4202"/>
          <a:stretch/>
        </p:blipFill>
        <p:spPr>
          <a:xfrm>
            <a:off x="1484079" y="4563011"/>
            <a:ext cx="4272690" cy="1667391"/>
          </a:xfrm>
          <a:prstGeom prst="rect">
            <a:avLst/>
          </a:prstGeom>
        </p:spPr>
      </p:pic>
    </p:spTree>
    <p:extLst>
      <p:ext uri="{BB962C8B-B14F-4D97-AF65-F5344CB8AC3E}">
        <p14:creationId xmlns:p14="http://schemas.microsoft.com/office/powerpoint/2010/main" val="4156748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63" name="Group 62">
            <a:extLst>
              <a:ext uri="{FF2B5EF4-FFF2-40B4-BE49-F238E27FC236}">
                <a16:creationId xmlns:a16="http://schemas.microsoft.com/office/drawing/2014/main" id="{A0DBA79F-34F2-4A5D-BCF4-EC7EC4294F45}"/>
              </a:ext>
            </a:extLst>
          </p:cNvPr>
          <p:cNvGrpSpPr/>
          <p:nvPr/>
        </p:nvGrpSpPr>
        <p:grpSpPr>
          <a:xfrm>
            <a:off x="3977230" y="2228544"/>
            <a:ext cx="1991966" cy="2495806"/>
            <a:chOff x="3352194" y="2228544"/>
            <a:chExt cx="1991966" cy="2495806"/>
          </a:xfrm>
        </p:grpSpPr>
        <p:sp>
          <p:nvSpPr>
            <p:cNvPr id="26" name="Freeform: Shape 25">
              <a:extLst>
                <a:ext uri="{FF2B5EF4-FFF2-40B4-BE49-F238E27FC236}">
                  <a16:creationId xmlns:a16="http://schemas.microsoft.com/office/drawing/2014/main" id="{27327C17-CF71-4BB7-AE28-783BB7D733F4}"/>
                </a:ext>
              </a:extLst>
            </p:cNvPr>
            <p:cNvSpPr/>
            <p:nvPr/>
          </p:nvSpPr>
          <p:spPr>
            <a:xfrm>
              <a:off x="3508262" y="2975559"/>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19427" y="3108911"/>
              <a:ext cx="1273408" cy="1394942"/>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63298" y="3428505"/>
              <a:ext cx="962932" cy="1054831"/>
            </a:xfrm>
            <a:prstGeom prst="rect">
              <a:avLst/>
            </a:prstGeom>
          </p:spPr>
        </p:pic>
        <p:sp>
          <p:nvSpPr>
            <p:cNvPr id="50" name="TextBox 49">
              <a:extLst>
                <a:ext uri="{FF2B5EF4-FFF2-40B4-BE49-F238E27FC236}">
                  <a16:creationId xmlns:a16="http://schemas.microsoft.com/office/drawing/2014/main" id="{0A18648A-EA64-47D3-8E47-6BC6B078E306}"/>
                </a:ext>
              </a:extLst>
            </p:cNvPr>
            <p:cNvSpPr txBox="1"/>
            <p:nvPr/>
          </p:nvSpPr>
          <p:spPr>
            <a:xfrm>
              <a:off x="3352194" y="2228544"/>
              <a:ext cx="1991966" cy="338554"/>
            </a:xfrm>
            <a:prstGeom prst="rect">
              <a:avLst/>
            </a:prstGeom>
            <a:solidFill>
              <a:schemeClr val="accent2">
                <a:lumMod val="60000"/>
                <a:lumOff val="40000"/>
              </a:schemeClr>
            </a:solidFill>
          </p:spPr>
          <p:txBody>
            <a:bodyPr wrap="square" rtlCol="0">
              <a:spAutoFit/>
            </a:bodyPr>
            <a:lstStyle/>
            <a:p>
              <a:pPr algn="ctr"/>
              <a:r>
                <a:rPr lang="en-GB" sz="1600" dirty="0"/>
                <a:t>Feature Extraction</a:t>
              </a:r>
              <a:endParaRPr lang="en-US" sz="1600" dirty="0"/>
            </a:p>
          </p:txBody>
        </p:sp>
      </p:grpSp>
      <p:grpSp>
        <p:nvGrpSpPr>
          <p:cNvPr id="3" name="Group 2">
            <a:extLst>
              <a:ext uri="{FF2B5EF4-FFF2-40B4-BE49-F238E27FC236}">
                <a16:creationId xmlns:a16="http://schemas.microsoft.com/office/drawing/2014/main" id="{4EAD8B6A-65DB-4438-888C-1787D8295228}"/>
              </a:ext>
            </a:extLst>
          </p:cNvPr>
          <p:cNvGrpSpPr/>
          <p:nvPr/>
        </p:nvGrpSpPr>
        <p:grpSpPr>
          <a:xfrm>
            <a:off x="6591154" y="2959057"/>
            <a:ext cx="1696422" cy="1748791"/>
            <a:chOff x="6591154" y="2959057"/>
            <a:chExt cx="1696422" cy="1748791"/>
          </a:xfrm>
        </p:grpSpPr>
        <p:sp>
          <p:nvSpPr>
            <p:cNvPr id="37" name="Freeform: Shape 36">
              <a:extLst>
                <a:ext uri="{FF2B5EF4-FFF2-40B4-BE49-F238E27FC236}">
                  <a16:creationId xmlns:a16="http://schemas.microsoft.com/office/drawing/2014/main" id="{F1AD3CF7-68A6-42D1-BA7F-5D7A9010D567}"/>
                </a:ext>
              </a:extLst>
            </p:cNvPr>
            <p:cNvSpPr/>
            <p:nvPr/>
          </p:nvSpPr>
          <p:spPr>
            <a:xfrm>
              <a:off x="6591154"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84193" y="3060682"/>
              <a:ext cx="1491879" cy="1538075"/>
            </a:xfrm>
            <a:prstGeom prst="rect">
              <a:avLst/>
            </a:prstGeom>
          </p:spPr>
        </p:pic>
      </p:grpSp>
      <p:sp>
        <p:nvSpPr>
          <p:cNvPr id="51" name="TextBox 50">
            <a:extLst>
              <a:ext uri="{FF2B5EF4-FFF2-40B4-BE49-F238E27FC236}">
                <a16:creationId xmlns:a16="http://schemas.microsoft.com/office/drawing/2014/main" id="{A623C6C4-C760-4A39-A032-208953B3E97A}"/>
              </a:ext>
            </a:extLst>
          </p:cNvPr>
          <p:cNvSpPr txBox="1"/>
          <p:nvPr/>
        </p:nvSpPr>
        <p:spPr>
          <a:xfrm>
            <a:off x="6400061" y="2237450"/>
            <a:ext cx="2053672" cy="338554"/>
          </a:xfrm>
          <a:prstGeom prst="rect">
            <a:avLst/>
          </a:prstGeom>
          <a:solidFill>
            <a:schemeClr val="accent3">
              <a:lumMod val="60000"/>
              <a:lumOff val="40000"/>
            </a:schemeClr>
          </a:solidFill>
        </p:spPr>
        <p:txBody>
          <a:bodyPr wrap="square" rtlCol="0">
            <a:spAutoFit/>
          </a:bodyPr>
          <a:lstStyle/>
          <a:p>
            <a:pPr algn="ctr"/>
            <a:r>
              <a:rPr lang="en-GB" sz="1600" dirty="0"/>
              <a:t>Classification</a:t>
            </a:r>
            <a:endParaRPr lang="en-US" sz="1600" dirty="0"/>
          </a:p>
        </p:txBody>
      </p:sp>
      <p:sp>
        <p:nvSpPr>
          <p:cNvPr id="27" name="Arrow: Right 26">
            <a:extLst>
              <a:ext uri="{FF2B5EF4-FFF2-40B4-BE49-F238E27FC236}">
                <a16:creationId xmlns:a16="http://schemas.microsoft.com/office/drawing/2014/main" id="{093F5558-936E-435F-BE08-AF2BFA4F8037}"/>
              </a:ext>
            </a:extLst>
          </p:cNvPr>
          <p:cNvSpPr/>
          <p:nvPr/>
        </p:nvSpPr>
        <p:spPr>
          <a:xfrm>
            <a:off x="5830954" y="3545422"/>
            <a:ext cx="768754" cy="594360"/>
          </a:xfrm>
          <a:prstGeom prst="rightArrow">
            <a:avLst>
              <a:gd name="adj1" fmla="val 34615"/>
              <a:gd name="adj2" fmla="val 50000"/>
            </a:avLst>
          </a:prstGeom>
          <a:solidFill>
            <a:srgbClr val="D0614E"/>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66AC077D-8C2E-4150-BBC0-5B5B774F4429}"/>
              </a:ext>
            </a:extLst>
          </p:cNvPr>
          <p:cNvGrpSpPr/>
          <p:nvPr/>
        </p:nvGrpSpPr>
        <p:grpSpPr>
          <a:xfrm>
            <a:off x="9049010" y="2968207"/>
            <a:ext cx="1696422" cy="1748791"/>
            <a:chOff x="9049010" y="2968207"/>
            <a:chExt cx="1696422" cy="1748791"/>
          </a:xfrm>
        </p:grpSpPr>
        <p:sp>
          <p:nvSpPr>
            <p:cNvPr id="59" name="Freeform: Shape 58">
              <a:extLst>
                <a:ext uri="{FF2B5EF4-FFF2-40B4-BE49-F238E27FC236}">
                  <a16:creationId xmlns:a16="http://schemas.microsoft.com/office/drawing/2014/main" id="{EEDE11ED-8142-421A-A59A-BB7A2DEF641B}"/>
                </a:ext>
              </a:extLst>
            </p:cNvPr>
            <p:cNvSpPr/>
            <p:nvPr/>
          </p:nvSpPr>
          <p:spPr>
            <a:xfrm>
              <a:off x="9049010" y="296820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3" name="Graphic 42" descr="Bar graph with upward trend">
              <a:extLst>
                <a:ext uri="{FF2B5EF4-FFF2-40B4-BE49-F238E27FC236}">
                  <a16:creationId xmlns:a16="http://schemas.microsoft.com/office/drawing/2014/main" id="{F09B3BF8-47D7-4C73-A558-516A371EB12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72603" y="3211915"/>
              <a:ext cx="1268411" cy="1307687"/>
            </a:xfrm>
            <a:prstGeom prst="rect">
              <a:avLst/>
            </a:prstGeom>
          </p:spPr>
        </p:pic>
      </p:grpSp>
      <p:sp>
        <p:nvSpPr>
          <p:cNvPr id="52" name="TextBox 51">
            <a:extLst>
              <a:ext uri="{FF2B5EF4-FFF2-40B4-BE49-F238E27FC236}">
                <a16:creationId xmlns:a16="http://schemas.microsoft.com/office/drawing/2014/main" id="{F2133EC2-1E16-400C-8054-D553876C5168}"/>
              </a:ext>
            </a:extLst>
          </p:cNvPr>
          <p:cNvSpPr txBox="1"/>
          <p:nvPr/>
        </p:nvSpPr>
        <p:spPr>
          <a:xfrm>
            <a:off x="8911704" y="2235393"/>
            <a:ext cx="2053672" cy="338554"/>
          </a:xfrm>
          <a:prstGeom prst="rect">
            <a:avLst/>
          </a:prstGeom>
          <a:solidFill>
            <a:schemeClr val="tx2">
              <a:lumMod val="20000"/>
              <a:lumOff val="80000"/>
            </a:schemeClr>
          </a:solidFill>
        </p:spPr>
        <p:txBody>
          <a:bodyPr wrap="square" rtlCol="0">
            <a:spAutoFit/>
          </a:bodyPr>
          <a:lstStyle/>
          <a:p>
            <a:pPr algn="ctr"/>
            <a:r>
              <a:rPr lang="en-GB" sz="1600" dirty="0"/>
              <a:t>Evaluation</a:t>
            </a:r>
            <a:endParaRPr lang="en-US" sz="1600" dirty="0"/>
          </a:p>
        </p:txBody>
      </p:sp>
      <p:grpSp>
        <p:nvGrpSpPr>
          <p:cNvPr id="60" name="Group 59">
            <a:extLst>
              <a:ext uri="{FF2B5EF4-FFF2-40B4-BE49-F238E27FC236}">
                <a16:creationId xmlns:a16="http://schemas.microsoft.com/office/drawing/2014/main" id="{A1DCB2F1-E113-4E16-A08C-0A7882557B9C}"/>
              </a:ext>
            </a:extLst>
          </p:cNvPr>
          <p:cNvGrpSpPr/>
          <p:nvPr/>
        </p:nvGrpSpPr>
        <p:grpSpPr>
          <a:xfrm>
            <a:off x="1327374" y="2237450"/>
            <a:ext cx="2130178" cy="2454338"/>
            <a:chOff x="1016153" y="2333290"/>
            <a:chExt cx="1448901" cy="1619248"/>
          </a:xfrm>
        </p:grpSpPr>
        <p:sp>
          <p:nvSpPr>
            <p:cNvPr id="14" name="Freeform: Shape 13">
              <a:extLst>
                <a:ext uri="{FF2B5EF4-FFF2-40B4-BE49-F238E27FC236}">
                  <a16:creationId xmlns:a16="http://schemas.microsoft.com/office/drawing/2014/main" id="{BCB531A9-5A75-4014-B1D0-F083A40B3A1F}"/>
                </a:ext>
              </a:extLst>
            </p:cNvPr>
            <p:cNvSpPr/>
            <p:nvPr/>
          </p:nvSpPr>
          <p:spPr>
            <a:xfrm>
              <a:off x="1197416" y="2798774"/>
              <a:ext cx="1153870" cy="1153764"/>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338457"/>
                <a:satOff val="-19518"/>
                <a:lumOff val="2007"/>
                <a:alphaOff val="0"/>
              </a:schemeClr>
            </a:lnRef>
            <a:fillRef idx="1">
              <a:schemeClr val="accent2">
                <a:hueOff val="-338457"/>
                <a:satOff val="-19518"/>
                <a:lumOff val="2007"/>
                <a:alphaOff val="0"/>
              </a:schemeClr>
            </a:fillRef>
            <a:effectRef idx="1">
              <a:schemeClr val="accent2">
                <a:hueOff val="-338457"/>
                <a:satOff val="-19518"/>
                <a:lumOff val="2007"/>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38" name="Graphic 37" descr="Database">
              <a:extLst>
                <a:ext uri="{FF2B5EF4-FFF2-40B4-BE49-F238E27FC236}">
                  <a16:creationId xmlns:a16="http://schemas.microsoft.com/office/drawing/2014/main" id="{A01B0CF5-2AC9-44B8-A7CE-5228F6120A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60630" y="2920465"/>
              <a:ext cx="886601" cy="886601"/>
            </a:xfrm>
            <a:prstGeom prst="rect">
              <a:avLst/>
            </a:prstGeom>
          </p:spPr>
        </p:pic>
        <p:sp>
          <p:nvSpPr>
            <p:cNvPr id="24" name="TextBox 23">
              <a:extLst>
                <a:ext uri="{FF2B5EF4-FFF2-40B4-BE49-F238E27FC236}">
                  <a16:creationId xmlns:a16="http://schemas.microsoft.com/office/drawing/2014/main" id="{3B3E7987-7BFC-4CFD-B5B7-60067347641A}"/>
                </a:ext>
              </a:extLst>
            </p:cNvPr>
            <p:cNvSpPr txBox="1"/>
            <p:nvPr/>
          </p:nvSpPr>
          <p:spPr>
            <a:xfrm>
              <a:off x="1016153" y="2333290"/>
              <a:ext cx="1448901" cy="223361"/>
            </a:xfrm>
            <a:prstGeom prst="rect">
              <a:avLst/>
            </a:prstGeom>
            <a:solidFill>
              <a:srgbClr val="FFC000"/>
            </a:solidFill>
          </p:spPr>
          <p:txBody>
            <a:bodyPr wrap="square" rtlCol="0">
              <a:spAutoFit/>
            </a:bodyPr>
            <a:lstStyle/>
            <a:p>
              <a:pPr algn="ctr"/>
              <a:r>
                <a:rPr lang="en-GB" sz="1600" dirty="0"/>
                <a:t>Data Pre-processing</a:t>
              </a:r>
              <a:endParaRPr lang="en-US" sz="1600" dirty="0"/>
            </a:p>
          </p:txBody>
        </p:sp>
      </p:grpSp>
      <p:sp>
        <p:nvSpPr>
          <p:cNvPr id="25" name="Arrow: Right 24">
            <a:extLst>
              <a:ext uri="{FF2B5EF4-FFF2-40B4-BE49-F238E27FC236}">
                <a16:creationId xmlns:a16="http://schemas.microsoft.com/office/drawing/2014/main" id="{2BE95A87-B312-49B6-925E-D7D1544CC15B}"/>
              </a:ext>
            </a:extLst>
          </p:cNvPr>
          <p:cNvSpPr/>
          <p:nvPr/>
        </p:nvSpPr>
        <p:spPr>
          <a:xfrm>
            <a:off x="3290290" y="3535680"/>
            <a:ext cx="842324" cy="594360"/>
          </a:xfrm>
          <a:prstGeom prst="rightArrow">
            <a:avLst>
              <a:gd name="adj1" fmla="val 34615"/>
              <a:gd name="adj2" fmla="val 50000"/>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7BFA74D5-E409-4022-80DC-79761E730AE3}"/>
              </a:ext>
            </a:extLst>
          </p:cNvPr>
          <p:cNvSpPr/>
          <p:nvPr/>
        </p:nvSpPr>
        <p:spPr>
          <a:xfrm>
            <a:off x="8286454" y="3532539"/>
            <a:ext cx="768754" cy="594360"/>
          </a:xfrm>
          <a:prstGeom prst="rightArrow">
            <a:avLst>
              <a:gd name="adj1" fmla="val 34615"/>
              <a:gd name="adj2" fmla="val 50000"/>
            </a:avLst>
          </a:prstGeom>
          <a:solidFill>
            <a:srgbClr val="CB9DA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9AE9D5C-C524-4531-A88D-44ECD5818AEF}"/>
              </a:ext>
            </a:extLst>
          </p:cNvPr>
          <p:cNvCxnSpPr>
            <a:cxnSpLocks/>
          </p:cNvCxnSpPr>
          <p:nvPr/>
        </p:nvCxnSpPr>
        <p:spPr>
          <a:xfrm flipH="1">
            <a:off x="3251200" y="3933394"/>
            <a:ext cx="498543" cy="92308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7F10AF5-5EE7-4857-9C29-06074B8E96C5}"/>
              </a:ext>
            </a:extLst>
          </p:cNvPr>
          <p:cNvSpPr txBox="1"/>
          <p:nvPr/>
        </p:nvSpPr>
        <p:spPr>
          <a:xfrm>
            <a:off x="2169397" y="4876238"/>
            <a:ext cx="2163606" cy="584775"/>
          </a:xfrm>
          <a:prstGeom prst="rect">
            <a:avLst/>
          </a:prstGeom>
          <a:noFill/>
        </p:spPr>
        <p:txBody>
          <a:bodyPr wrap="square" rtlCol="0">
            <a:spAutoFit/>
          </a:bodyPr>
          <a:lstStyle/>
          <a:p>
            <a:pPr algn="ctr"/>
            <a:r>
              <a:rPr lang="en-GB" sz="1600" dirty="0">
                <a:latin typeface="+mj-lt"/>
              </a:rPr>
              <a:t>Cleaned and labelled dataset</a:t>
            </a:r>
            <a:endParaRPr lang="en-US" sz="1600" dirty="0">
              <a:latin typeface="+mj-lt"/>
            </a:endParaRPr>
          </a:p>
        </p:txBody>
      </p:sp>
      <p:cxnSp>
        <p:nvCxnSpPr>
          <p:cNvPr id="31" name="Straight Connector 30">
            <a:extLst>
              <a:ext uri="{FF2B5EF4-FFF2-40B4-BE49-F238E27FC236}">
                <a16:creationId xmlns:a16="http://schemas.microsoft.com/office/drawing/2014/main" id="{B18E2B80-9D71-4272-9A5A-954021ABF9EC}"/>
              </a:ext>
            </a:extLst>
          </p:cNvPr>
          <p:cNvCxnSpPr>
            <a:cxnSpLocks/>
          </p:cNvCxnSpPr>
          <p:nvPr/>
        </p:nvCxnSpPr>
        <p:spPr>
          <a:xfrm flipH="1">
            <a:off x="5719924" y="3920865"/>
            <a:ext cx="498543" cy="923086"/>
          </a:xfrm>
          <a:prstGeom prst="line">
            <a:avLst/>
          </a:prstGeom>
          <a:ln w="28575">
            <a:solidFill>
              <a:srgbClr val="D0614E"/>
            </a:solidFill>
          </a:ln>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7794EDA5-58CC-4184-86D7-09F5C3CB8736}"/>
              </a:ext>
            </a:extLst>
          </p:cNvPr>
          <p:cNvSpPr txBox="1"/>
          <p:nvPr/>
        </p:nvSpPr>
        <p:spPr>
          <a:xfrm>
            <a:off x="4638120" y="4863709"/>
            <a:ext cx="2174159" cy="584775"/>
          </a:xfrm>
          <a:prstGeom prst="rect">
            <a:avLst/>
          </a:prstGeom>
          <a:noFill/>
        </p:spPr>
        <p:txBody>
          <a:bodyPr wrap="square" rtlCol="0">
            <a:spAutoFit/>
          </a:bodyPr>
          <a:lstStyle/>
          <a:p>
            <a:pPr algn="ctr"/>
            <a:r>
              <a:rPr lang="en-GB" sz="1600" dirty="0">
                <a:latin typeface="+mj-lt"/>
              </a:rPr>
              <a:t>Labelled feature vectors</a:t>
            </a:r>
            <a:endParaRPr lang="en-US" sz="1600" dirty="0">
              <a:latin typeface="+mj-lt"/>
            </a:endParaRPr>
          </a:p>
        </p:txBody>
      </p:sp>
      <p:cxnSp>
        <p:nvCxnSpPr>
          <p:cNvPr id="33" name="Straight Connector 32">
            <a:extLst>
              <a:ext uri="{FF2B5EF4-FFF2-40B4-BE49-F238E27FC236}">
                <a16:creationId xmlns:a16="http://schemas.microsoft.com/office/drawing/2014/main" id="{2FF44FA4-4C3A-49ED-A509-7FE84806F92B}"/>
              </a:ext>
            </a:extLst>
          </p:cNvPr>
          <p:cNvCxnSpPr>
            <a:cxnSpLocks/>
          </p:cNvCxnSpPr>
          <p:nvPr/>
        </p:nvCxnSpPr>
        <p:spPr>
          <a:xfrm flipH="1">
            <a:off x="8161720" y="3920865"/>
            <a:ext cx="498543" cy="923086"/>
          </a:xfrm>
          <a:prstGeom prst="line">
            <a:avLst/>
          </a:prstGeom>
          <a:ln w="28575">
            <a:solidFill>
              <a:srgbClr val="CB9DA1"/>
            </a:solidFill>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43A4B47B-DCE1-4A57-935B-6CFA85851911}"/>
              </a:ext>
            </a:extLst>
          </p:cNvPr>
          <p:cNvSpPr txBox="1"/>
          <p:nvPr/>
        </p:nvSpPr>
        <p:spPr>
          <a:xfrm>
            <a:off x="7079916" y="4863709"/>
            <a:ext cx="2174159" cy="584775"/>
          </a:xfrm>
          <a:prstGeom prst="rect">
            <a:avLst/>
          </a:prstGeom>
          <a:noFill/>
        </p:spPr>
        <p:txBody>
          <a:bodyPr wrap="square" rtlCol="0">
            <a:spAutoFit/>
          </a:bodyPr>
          <a:lstStyle/>
          <a:p>
            <a:pPr algn="ctr"/>
            <a:r>
              <a:rPr lang="en-GB" sz="1600" dirty="0">
                <a:latin typeface="+mj-lt"/>
              </a:rPr>
              <a:t>Predictions on the training set</a:t>
            </a:r>
            <a:endParaRPr lang="en-US" sz="1600" dirty="0">
              <a:latin typeface="+mj-lt"/>
            </a:endParaRPr>
          </a:p>
        </p:txBody>
      </p:sp>
    </p:spTree>
    <p:extLst>
      <p:ext uri="{BB962C8B-B14F-4D97-AF65-F5344CB8AC3E}">
        <p14:creationId xmlns:p14="http://schemas.microsoft.com/office/powerpoint/2010/main" val="28761650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54442-1745-426F-A021-E0A6EAD7BFD1}"/>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Project Deliverables</a:t>
            </a:r>
            <a:endParaRPr lang="en-US" sz="5400" dirty="0">
              <a:latin typeface="Calisto MT" panose="02040603050505030304" pitchFamily="18" charset="0"/>
            </a:endParaRPr>
          </a:p>
        </p:txBody>
      </p:sp>
      <p:sp>
        <p:nvSpPr>
          <p:cNvPr id="4" name="TextBox 3">
            <a:extLst>
              <a:ext uri="{FF2B5EF4-FFF2-40B4-BE49-F238E27FC236}">
                <a16:creationId xmlns:a16="http://schemas.microsoft.com/office/drawing/2014/main" id="{26B36485-FA8C-4587-9D08-54F906EAD74A}"/>
              </a:ext>
            </a:extLst>
          </p:cNvPr>
          <p:cNvSpPr txBox="1"/>
          <p:nvPr/>
        </p:nvSpPr>
        <p:spPr>
          <a:xfrm>
            <a:off x="565773" y="1691265"/>
            <a:ext cx="11060453" cy="3108543"/>
          </a:xfrm>
          <a:prstGeom prst="rect">
            <a:avLst/>
          </a:prstGeom>
          <a:solidFill>
            <a:srgbClr val="FFFFFF">
              <a:alpha val="60000"/>
            </a:srgbClr>
          </a:solidFill>
        </p:spPr>
        <p:txBody>
          <a:bodyPr wrap="square" rtlCol="0">
            <a:spAutoFit/>
          </a:bodyPr>
          <a:lstStyle/>
          <a:p>
            <a:pPr lvl="1"/>
            <a:endParaRPr lang="en-GB" sz="2800" b="1" dirty="0">
              <a:latin typeface="+mj-lt"/>
            </a:endParaRPr>
          </a:p>
          <a:p>
            <a:pPr lvl="1"/>
            <a:r>
              <a:rPr lang="en-GB" sz="3200" b="1" dirty="0">
                <a:solidFill>
                  <a:srgbClr val="FF0000"/>
                </a:solidFill>
                <a:latin typeface="+mj-lt"/>
              </a:rPr>
              <a:t>Basic:</a:t>
            </a:r>
          </a:p>
          <a:p>
            <a:pPr marL="914400" lvl="1" indent="-457200">
              <a:buFont typeface="Arial" panose="020B0604020202020204" pitchFamily="34" charset="0"/>
              <a:buChar char="•"/>
            </a:pPr>
            <a:r>
              <a:rPr lang="en-GB" sz="2800" dirty="0">
                <a:latin typeface="+mj-lt"/>
              </a:rPr>
              <a:t>Select a high-quality dataset</a:t>
            </a:r>
          </a:p>
          <a:p>
            <a:pPr marL="914400" lvl="1" indent="-457200">
              <a:buFont typeface="Arial" panose="020B0604020202020204" pitchFamily="34" charset="0"/>
              <a:buChar char="•"/>
            </a:pPr>
            <a:r>
              <a:rPr lang="en-GB" sz="2800" dirty="0">
                <a:latin typeface="+mj-lt"/>
              </a:rPr>
              <a:t>Implement data-cleaning program</a:t>
            </a:r>
          </a:p>
          <a:p>
            <a:pPr marL="914400" lvl="1" indent="-457200">
              <a:buFont typeface="Arial" panose="020B0604020202020204" pitchFamily="34" charset="0"/>
              <a:buChar char="•"/>
            </a:pPr>
            <a:r>
              <a:rPr lang="en-GB" sz="2800" dirty="0">
                <a:latin typeface="+mj-lt"/>
              </a:rPr>
              <a:t>Experiment with machine learning architectures</a:t>
            </a:r>
          </a:p>
          <a:p>
            <a:pPr marL="914400" lvl="1" indent="-457200">
              <a:buFont typeface="Arial" panose="020B0604020202020204" pitchFamily="34" charset="0"/>
              <a:buChar char="•"/>
            </a:pPr>
            <a:r>
              <a:rPr lang="en-GB" sz="2800" dirty="0">
                <a:latin typeface="+mj-lt"/>
              </a:rPr>
              <a:t>Evaluate machine-learning classifiers on chosen dataset</a:t>
            </a:r>
            <a:endParaRPr lang="en-US" sz="2400" dirty="0">
              <a:latin typeface="+mj-lt"/>
            </a:endParaRPr>
          </a:p>
          <a:p>
            <a:endParaRPr lang="en-US" sz="2400" dirty="0">
              <a:latin typeface="+mj-lt"/>
            </a:endParaRPr>
          </a:p>
        </p:txBody>
      </p:sp>
      <p:grpSp>
        <p:nvGrpSpPr>
          <p:cNvPr id="7" name="Group 6">
            <a:extLst>
              <a:ext uri="{FF2B5EF4-FFF2-40B4-BE49-F238E27FC236}">
                <a16:creationId xmlns:a16="http://schemas.microsoft.com/office/drawing/2014/main" id="{B386A14E-4ADF-4AE9-81FA-F26B447E5180}"/>
              </a:ext>
            </a:extLst>
          </p:cNvPr>
          <p:cNvGrpSpPr/>
          <p:nvPr/>
        </p:nvGrpSpPr>
        <p:grpSpPr>
          <a:xfrm>
            <a:off x="6545581" y="2682239"/>
            <a:ext cx="358139" cy="343211"/>
            <a:chOff x="7193281" y="2365743"/>
            <a:chExt cx="502920" cy="507308"/>
          </a:xfrm>
        </p:grpSpPr>
        <p:sp>
          <p:nvSpPr>
            <p:cNvPr id="6" name="Oval 5">
              <a:extLst>
                <a:ext uri="{FF2B5EF4-FFF2-40B4-BE49-F238E27FC236}">
                  <a16:creationId xmlns:a16="http://schemas.microsoft.com/office/drawing/2014/main" id="{D4614169-3E4B-41D7-ABC4-AE59A3A56A16}"/>
                </a:ext>
              </a:extLst>
            </p:cNvPr>
            <p:cNvSpPr/>
            <p:nvPr/>
          </p:nvSpPr>
          <p:spPr>
            <a:xfrm>
              <a:off x="7193281" y="2365743"/>
              <a:ext cx="502920" cy="507308"/>
            </a:xfrm>
            <a:prstGeom prst="ellipse">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heckmark">
              <a:extLst>
                <a:ext uri="{FF2B5EF4-FFF2-40B4-BE49-F238E27FC236}">
                  <a16:creationId xmlns:a16="http://schemas.microsoft.com/office/drawing/2014/main" id="{8CBEFB14-EA2D-473E-8134-71EE46F084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3276" y="2423153"/>
              <a:ext cx="318170" cy="392487"/>
            </a:xfrm>
            <a:prstGeom prst="rect">
              <a:avLst/>
            </a:prstGeom>
          </p:spPr>
        </p:pic>
      </p:grpSp>
      <p:grpSp>
        <p:nvGrpSpPr>
          <p:cNvPr id="8" name="Group 7">
            <a:extLst>
              <a:ext uri="{FF2B5EF4-FFF2-40B4-BE49-F238E27FC236}">
                <a16:creationId xmlns:a16="http://schemas.microsoft.com/office/drawing/2014/main" id="{282F110C-9E98-459C-BC36-EB701AF8EF8E}"/>
              </a:ext>
            </a:extLst>
          </p:cNvPr>
          <p:cNvGrpSpPr/>
          <p:nvPr/>
        </p:nvGrpSpPr>
        <p:grpSpPr>
          <a:xfrm>
            <a:off x="7459981" y="3123459"/>
            <a:ext cx="358139" cy="343211"/>
            <a:chOff x="7193281" y="2365743"/>
            <a:chExt cx="502920" cy="507308"/>
          </a:xfrm>
        </p:grpSpPr>
        <p:sp>
          <p:nvSpPr>
            <p:cNvPr id="9" name="Oval 8">
              <a:extLst>
                <a:ext uri="{FF2B5EF4-FFF2-40B4-BE49-F238E27FC236}">
                  <a16:creationId xmlns:a16="http://schemas.microsoft.com/office/drawing/2014/main" id="{62BA5E70-A352-4CE2-9B29-B403C2D0A7C4}"/>
                </a:ext>
              </a:extLst>
            </p:cNvPr>
            <p:cNvSpPr/>
            <p:nvPr/>
          </p:nvSpPr>
          <p:spPr>
            <a:xfrm>
              <a:off x="7193281" y="2365743"/>
              <a:ext cx="502920" cy="507308"/>
            </a:xfrm>
            <a:prstGeom prst="ellipse">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heckmark">
              <a:extLst>
                <a:ext uri="{FF2B5EF4-FFF2-40B4-BE49-F238E27FC236}">
                  <a16:creationId xmlns:a16="http://schemas.microsoft.com/office/drawing/2014/main" id="{77912E2E-320A-42D2-9616-511644CA4C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93276" y="2423153"/>
              <a:ext cx="318170" cy="392487"/>
            </a:xfrm>
            <a:prstGeom prst="rect">
              <a:avLst/>
            </a:prstGeom>
          </p:spPr>
        </p:pic>
      </p:grpSp>
      <p:grpSp>
        <p:nvGrpSpPr>
          <p:cNvPr id="11" name="Group 10">
            <a:extLst>
              <a:ext uri="{FF2B5EF4-FFF2-40B4-BE49-F238E27FC236}">
                <a16:creationId xmlns:a16="http://schemas.microsoft.com/office/drawing/2014/main" id="{CB93C4F5-9757-4248-97C9-7B74AF62E618}"/>
              </a:ext>
            </a:extLst>
          </p:cNvPr>
          <p:cNvGrpSpPr/>
          <p:nvPr/>
        </p:nvGrpSpPr>
        <p:grpSpPr>
          <a:xfrm>
            <a:off x="9799321" y="3558539"/>
            <a:ext cx="358139" cy="343211"/>
            <a:chOff x="7193281" y="2365743"/>
            <a:chExt cx="502920" cy="507308"/>
          </a:xfrm>
        </p:grpSpPr>
        <p:sp>
          <p:nvSpPr>
            <p:cNvPr id="12" name="Oval 11">
              <a:extLst>
                <a:ext uri="{FF2B5EF4-FFF2-40B4-BE49-F238E27FC236}">
                  <a16:creationId xmlns:a16="http://schemas.microsoft.com/office/drawing/2014/main" id="{7CBA1F0E-03D1-4A8E-9D54-4B70A779C60F}"/>
                </a:ext>
              </a:extLst>
            </p:cNvPr>
            <p:cNvSpPr/>
            <p:nvPr/>
          </p:nvSpPr>
          <p:spPr>
            <a:xfrm>
              <a:off x="7193281" y="2365743"/>
              <a:ext cx="502920" cy="507308"/>
            </a:xfrm>
            <a:prstGeom prst="ellipse">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mark">
              <a:extLst>
                <a:ext uri="{FF2B5EF4-FFF2-40B4-BE49-F238E27FC236}">
                  <a16:creationId xmlns:a16="http://schemas.microsoft.com/office/drawing/2014/main" id="{55BB8389-E442-49F1-8DD2-9548CF788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93276" y="2423153"/>
              <a:ext cx="318170" cy="392487"/>
            </a:xfrm>
            <a:prstGeom prst="rect">
              <a:avLst/>
            </a:prstGeom>
          </p:spPr>
        </p:pic>
      </p:grpSp>
      <p:grpSp>
        <p:nvGrpSpPr>
          <p:cNvPr id="14" name="Group 13">
            <a:extLst>
              <a:ext uri="{FF2B5EF4-FFF2-40B4-BE49-F238E27FC236}">
                <a16:creationId xmlns:a16="http://schemas.microsoft.com/office/drawing/2014/main" id="{4C1E1B34-E522-449A-AB32-CAB312EEC853}"/>
              </a:ext>
            </a:extLst>
          </p:cNvPr>
          <p:cNvGrpSpPr/>
          <p:nvPr/>
        </p:nvGrpSpPr>
        <p:grpSpPr>
          <a:xfrm>
            <a:off x="11003281" y="3977639"/>
            <a:ext cx="358139" cy="343211"/>
            <a:chOff x="7193281" y="2365743"/>
            <a:chExt cx="502920" cy="507308"/>
          </a:xfrm>
        </p:grpSpPr>
        <p:sp>
          <p:nvSpPr>
            <p:cNvPr id="15" name="Oval 14">
              <a:extLst>
                <a:ext uri="{FF2B5EF4-FFF2-40B4-BE49-F238E27FC236}">
                  <a16:creationId xmlns:a16="http://schemas.microsoft.com/office/drawing/2014/main" id="{A4AEA83A-A4A9-4E0B-BB4F-AA832DE52041}"/>
                </a:ext>
              </a:extLst>
            </p:cNvPr>
            <p:cNvSpPr/>
            <p:nvPr/>
          </p:nvSpPr>
          <p:spPr>
            <a:xfrm>
              <a:off x="7193281" y="2365743"/>
              <a:ext cx="502920" cy="507308"/>
            </a:xfrm>
            <a:prstGeom prst="ellipse">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heckmark">
              <a:extLst>
                <a:ext uri="{FF2B5EF4-FFF2-40B4-BE49-F238E27FC236}">
                  <a16:creationId xmlns:a16="http://schemas.microsoft.com/office/drawing/2014/main" id="{2D464459-8F63-4BD3-8D9E-514E1062E4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93276" y="2423153"/>
              <a:ext cx="318170" cy="392487"/>
            </a:xfrm>
            <a:prstGeom prst="rect">
              <a:avLst/>
            </a:prstGeom>
          </p:spPr>
        </p:pic>
      </p:grpSp>
      <p:sp>
        <p:nvSpPr>
          <p:cNvPr id="22" name="TextBox 21">
            <a:extLst>
              <a:ext uri="{FF2B5EF4-FFF2-40B4-BE49-F238E27FC236}">
                <a16:creationId xmlns:a16="http://schemas.microsoft.com/office/drawing/2014/main" id="{AA6D4C0B-9FAD-4FE9-8CB3-5D20009A5ECE}"/>
              </a:ext>
            </a:extLst>
          </p:cNvPr>
          <p:cNvSpPr txBox="1"/>
          <p:nvPr/>
        </p:nvSpPr>
        <p:spPr>
          <a:xfrm>
            <a:off x="8301388" y="1879584"/>
            <a:ext cx="3070806" cy="461665"/>
          </a:xfrm>
          <a:prstGeom prst="rect">
            <a:avLst/>
          </a:prstGeom>
          <a:noFill/>
        </p:spPr>
        <p:txBody>
          <a:bodyPr wrap="square" rtlCol="0">
            <a:spAutoFit/>
          </a:bodyPr>
          <a:lstStyle/>
          <a:p>
            <a:r>
              <a:rPr lang="en-GB" sz="2400" dirty="0">
                <a:latin typeface="+mj-lt"/>
              </a:rPr>
              <a:t>      = Accomplished</a:t>
            </a:r>
            <a:endParaRPr lang="en-US" sz="2400" dirty="0">
              <a:latin typeface="+mj-lt"/>
            </a:endParaRPr>
          </a:p>
        </p:txBody>
      </p:sp>
      <p:grpSp>
        <p:nvGrpSpPr>
          <p:cNvPr id="23" name="Group 22">
            <a:extLst>
              <a:ext uri="{FF2B5EF4-FFF2-40B4-BE49-F238E27FC236}">
                <a16:creationId xmlns:a16="http://schemas.microsoft.com/office/drawing/2014/main" id="{EE79E2E5-2C8A-40DD-865D-26ECBC0CCBA4}"/>
              </a:ext>
            </a:extLst>
          </p:cNvPr>
          <p:cNvGrpSpPr/>
          <p:nvPr/>
        </p:nvGrpSpPr>
        <p:grpSpPr>
          <a:xfrm>
            <a:off x="8393299" y="1926108"/>
            <a:ext cx="358139" cy="343211"/>
            <a:chOff x="7193281" y="2365743"/>
            <a:chExt cx="502920" cy="507308"/>
          </a:xfrm>
        </p:grpSpPr>
        <p:sp>
          <p:nvSpPr>
            <p:cNvPr id="24" name="Oval 23">
              <a:extLst>
                <a:ext uri="{FF2B5EF4-FFF2-40B4-BE49-F238E27FC236}">
                  <a16:creationId xmlns:a16="http://schemas.microsoft.com/office/drawing/2014/main" id="{A33BE118-3835-4596-994D-7C36FC88B215}"/>
                </a:ext>
              </a:extLst>
            </p:cNvPr>
            <p:cNvSpPr/>
            <p:nvPr/>
          </p:nvSpPr>
          <p:spPr>
            <a:xfrm>
              <a:off x="7193281" y="2365743"/>
              <a:ext cx="502920" cy="507308"/>
            </a:xfrm>
            <a:prstGeom prst="ellipse">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Checkmark">
              <a:extLst>
                <a:ext uri="{FF2B5EF4-FFF2-40B4-BE49-F238E27FC236}">
                  <a16:creationId xmlns:a16="http://schemas.microsoft.com/office/drawing/2014/main" id="{A15E66D9-4334-4508-B484-083AED7C8D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93276" y="2423153"/>
              <a:ext cx="318170" cy="392487"/>
            </a:xfrm>
            <a:prstGeom prst="rect">
              <a:avLst/>
            </a:prstGeom>
          </p:spPr>
        </p:pic>
      </p:grpSp>
    </p:spTree>
    <p:extLst>
      <p:ext uri="{BB962C8B-B14F-4D97-AF65-F5344CB8AC3E}">
        <p14:creationId xmlns:p14="http://schemas.microsoft.com/office/powerpoint/2010/main" val="2757000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54442-1745-426F-A021-E0A6EAD7BFD1}"/>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Project Deliverables</a:t>
            </a:r>
            <a:endParaRPr lang="en-US" sz="5400" dirty="0">
              <a:latin typeface="Calisto MT" panose="02040603050505030304" pitchFamily="18" charset="0"/>
            </a:endParaRPr>
          </a:p>
        </p:txBody>
      </p:sp>
      <p:sp>
        <p:nvSpPr>
          <p:cNvPr id="4" name="TextBox 3">
            <a:extLst>
              <a:ext uri="{FF2B5EF4-FFF2-40B4-BE49-F238E27FC236}">
                <a16:creationId xmlns:a16="http://schemas.microsoft.com/office/drawing/2014/main" id="{26B36485-FA8C-4587-9D08-54F906EAD74A}"/>
              </a:ext>
            </a:extLst>
          </p:cNvPr>
          <p:cNvSpPr txBox="1"/>
          <p:nvPr/>
        </p:nvSpPr>
        <p:spPr>
          <a:xfrm>
            <a:off x="565773" y="1691265"/>
            <a:ext cx="11060453" cy="3108543"/>
          </a:xfrm>
          <a:prstGeom prst="rect">
            <a:avLst/>
          </a:prstGeom>
          <a:solidFill>
            <a:srgbClr val="FFFFFF">
              <a:alpha val="60000"/>
            </a:srgbClr>
          </a:solidFill>
        </p:spPr>
        <p:txBody>
          <a:bodyPr wrap="square" rtlCol="0">
            <a:spAutoFit/>
          </a:bodyPr>
          <a:lstStyle/>
          <a:p>
            <a:pPr lvl="1"/>
            <a:endParaRPr lang="en-GB" sz="2800" b="1" dirty="0">
              <a:latin typeface="+mj-lt"/>
            </a:endParaRPr>
          </a:p>
          <a:p>
            <a:pPr lvl="1"/>
            <a:r>
              <a:rPr lang="en-GB" sz="3200" b="1" dirty="0">
                <a:solidFill>
                  <a:srgbClr val="FF0000"/>
                </a:solidFill>
                <a:latin typeface="+mj-lt"/>
              </a:rPr>
              <a:t>Intermediate:</a:t>
            </a:r>
          </a:p>
          <a:p>
            <a:pPr marL="914400" lvl="1" indent="-457200">
              <a:buFont typeface="Arial" panose="020B0604020202020204" pitchFamily="34" charset="0"/>
              <a:buChar char="•"/>
            </a:pPr>
            <a:r>
              <a:rPr lang="en-GB" sz="2800" dirty="0">
                <a:latin typeface="+mj-lt"/>
              </a:rPr>
              <a:t>Experiment with deep learning architectures</a:t>
            </a:r>
          </a:p>
          <a:p>
            <a:pPr marL="914400" lvl="1" indent="-457200">
              <a:buFont typeface="Arial" panose="020B0604020202020204" pitchFamily="34" charset="0"/>
              <a:buChar char="•"/>
            </a:pPr>
            <a:r>
              <a:rPr lang="en-GB" sz="2800" dirty="0">
                <a:latin typeface="+mj-lt"/>
              </a:rPr>
              <a:t>Evaluate deep-learning classifiers on chosen dataset</a:t>
            </a:r>
          </a:p>
          <a:p>
            <a:pPr marL="914400" lvl="1" indent="-457200">
              <a:buFont typeface="Arial" panose="020B0604020202020204" pitchFamily="34" charset="0"/>
              <a:buChar char="•"/>
            </a:pPr>
            <a:r>
              <a:rPr lang="en-GB" sz="2800" dirty="0">
                <a:latin typeface="+mj-lt"/>
              </a:rPr>
              <a:t>Identify the best performing model (solution)</a:t>
            </a:r>
          </a:p>
          <a:p>
            <a:pPr marL="914400" lvl="1" indent="-457200">
              <a:buFont typeface="Arial" panose="020B0604020202020204" pitchFamily="34" charset="0"/>
              <a:buChar char="•"/>
            </a:pPr>
            <a:r>
              <a:rPr lang="en-GB" sz="2800" dirty="0">
                <a:latin typeface="+mj-lt"/>
              </a:rPr>
              <a:t>Experiment with alternative datasets</a:t>
            </a:r>
            <a:endParaRPr lang="en-US" sz="2400" dirty="0">
              <a:latin typeface="+mj-lt"/>
            </a:endParaRPr>
          </a:p>
          <a:p>
            <a:endParaRPr lang="en-US" sz="2400" dirty="0">
              <a:latin typeface="+mj-lt"/>
            </a:endParaRPr>
          </a:p>
        </p:txBody>
      </p:sp>
      <p:sp>
        <p:nvSpPr>
          <p:cNvPr id="8" name="TextBox 7">
            <a:extLst>
              <a:ext uri="{FF2B5EF4-FFF2-40B4-BE49-F238E27FC236}">
                <a16:creationId xmlns:a16="http://schemas.microsoft.com/office/drawing/2014/main" id="{8300B6A9-9B94-47B9-8EC0-1A9AFF9314D1}"/>
              </a:ext>
            </a:extLst>
          </p:cNvPr>
          <p:cNvSpPr txBox="1"/>
          <p:nvPr/>
        </p:nvSpPr>
        <p:spPr>
          <a:xfrm>
            <a:off x="8301388" y="1879584"/>
            <a:ext cx="3070806" cy="461665"/>
          </a:xfrm>
          <a:prstGeom prst="rect">
            <a:avLst/>
          </a:prstGeom>
          <a:noFill/>
          <a:ln>
            <a:noFill/>
          </a:ln>
        </p:spPr>
        <p:txBody>
          <a:bodyPr wrap="square" rtlCol="0">
            <a:spAutoFit/>
          </a:bodyPr>
          <a:lstStyle/>
          <a:p>
            <a:r>
              <a:rPr lang="en-GB" sz="2400" dirty="0">
                <a:latin typeface="+mj-lt"/>
              </a:rPr>
              <a:t>      = Accomplished</a:t>
            </a:r>
            <a:endParaRPr lang="en-US" sz="2400" dirty="0">
              <a:latin typeface="+mj-lt"/>
            </a:endParaRPr>
          </a:p>
        </p:txBody>
      </p:sp>
      <p:grpSp>
        <p:nvGrpSpPr>
          <p:cNvPr id="9" name="Group 8">
            <a:extLst>
              <a:ext uri="{FF2B5EF4-FFF2-40B4-BE49-F238E27FC236}">
                <a16:creationId xmlns:a16="http://schemas.microsoft.com/office/drawing/2014/main" id="{83154D15-4632-463D-A96B-347547D6C607}"/>
              </a:ext>
            </a:extLst>
          </p:cNvPr>
          <p:cNvGrpSpPr/>
          <p:nvPr/>
        </p:nvGrpSpPr>
        <p:grpSpPr>
          <a:xfrm>
            <a:off x="8393299" y="1926108"/>
            <a:ext cx="358139" cy="343211"/>
            <a:chOff x="7193281" y="2365743"/>
            <a:chExt cx="502920" cy="507308"/>
          </a:xfrm>
        </p:grpSpPr>
        <p:sp>
          <p:nvSpPr>
            <p:cNvPr id="10" name="Oval 9">
              <a:extLst>
                <a:ext uri="{FF2B5EF4-FFF2-40B4-BE49-F238E27FC236}">
                  <a16:creationId xmlns:a16="http://schemas.microsoft.com/office/drawing/2014/main" id="{993E5AE0-9590-418B-B946-09489CCEE3BB}"/>
                </a:ext>
              </a:extLst>
            </p:cNvPr>
            <p:cNvSpPr/>
            <p:nvPr/>
          </p:nvSpPr>
          <p:spPr>
            <a:xfrm>
              <a:off x="7193281" y="2365743"/>
              <a:ext cx="502920" cy="507308"/>
            </a:xfrm>
            <a:prstGeom prst="ellipse">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Checkmark">
              <a:extLst>
                <a:ext uri="{FF2B5EF4-FFF2-40B4-BE49-F238E27FC236}">
                  <a16:creationId xmlns:a16="http://schemas.microsoft.com/office/drawing/2014/main" id="{E486A1BF-9B49-4AE4-8151-D410388DD8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3276" y="2423153"/>
              <a:ext cx="318170" cy="392487"/>
            </a:xfrm>
            <a:prstGeom prst="rect">
              <a:avLst/>
            </a:prstGeom>
          </p:spPr>
        </p:pic>
      </p:grpSp>
    </p:spTree>
    <p:extLst>
      <p:ext uri="{BB962C8B-B14F-4D97-AF65-F5344CB8AC3E}">
        <p14:creationId xmlns:p14="http://schemas.microsoft.com/office/powerpoint/2010/main" val="2388433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54442-1745-426F-A021-E0A6EAD7BFD1}"/>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Project Deliverables</a:t>
            </a:r>
            <a:endParaRPr lang="en-US" sz="5400" dirty="0">
              <a:latin typeface="Calisto MT" panose="02040603050505030304" pitchFamily="18" charset="0"/>
            </a:endParaRPr>
          </a:p>
        </p:txBody>
      </p:sp>
      <p:sp>
        <p:nvSpPr>
          <p:cNvPr id="4" name="TextBox 3">
            <a:extLst>
              <a:ext uri="{FF2B5EF4-FFF2-40B4-BE49-F238E27FC236}">
                <a16:creationId xmlns:a16="http://schemas.microsoft.com/office/drawing/2014/main" id="{26B36485-FA8C-4587-9D08-54F906EAD74A}"/>
              </a:ext>
            </a:extLst>
          </p:cNvPr>
          <p:cNvSpPr txBox="1"/>
          <p:nvPr/>
        </p:nvSpPr>
        <p:spPr>
          <a:xfrm>
            <a:off x="565773" y="1691265"/>
            <a:ext cx="11060453" cy="3170099"/>
          </a:xfrm>
          <a:prstGeom prst="rect">
            <a:avLst/>
          </a:prstGeom>
          <a:solidFill>
            <a:srgbClr val="FFFFFF">
              <a:alpha val="60000"/>
            </a:srgbClr>
          </a:solidFill>
        </p:spPr>
        <p:txBody>
          <a:bodyPr wrap="square" rtlCol="0">
            <a:spAutoFit/>
          </a:bodyPr>
          <a:lstStyle/>
          <a:p>
            <a:pPr lvl="1"/>
            <a:endParaRPr lang="en-GB" sz="2800" b="1" dirty="0">
              <a:latin typeface="+mj-lt"/>
            </a:endParaRPr>
          </a:p>
          <a:p>
            <a:pPr lvl="1"/>
            <a:r>
              <a:rPr lang="en-GB" sz="3200" b="1" dirty="0">
                <a:solidFill>
                  <a:srgbClr val="FF0000"/>
                </a:solidFill>
                <a:latin typeface="+mj-lt"/>
              </a:rPr>
              <a:t>Advanced:</a:t>
            </a:r>
          </a:p>
          <a:p>
            <a:pPr marL="914400" lvl="1" indent="-457200">
              <a:buFont typeface="Arial" panose="020B0604020202020204" pitchFamily="34" charset="0"/>
              <a:buChar char="•"/>
            </a:pPr>
            <a:r>
              <a:rPr lang="en-GB" sz="2800" dirty="0">
                <a:latin typeface="+mj-lt"/>
              </a:rPr>
              <a:t>Implement an attention-based model</a:t>
            </a:r>
          </a:p>
          <a:p>
            <a:pPr marL="914400" lvl="1" indent="-457200">
              <a:buFont typeface="Arial" panose="020B0604020202020204" pitchFamily="34" charset="0"/>
              <a:buChar char="•"/>
            </a:pPr>
            <a:r>
              <a:rPr lang="en-GB" sz="2800" dirty="0">
                <a:latin typeface="+mj-lt"/>
              </a:rPr>
              <a:t>Produce a visualisation of attention words</a:t>
            </a:r>
          </a:p>
          <a:p>
            <a:pPr marL="914400" lvl="1" indent="-457200">
              <a:buFont typeface="Arial" panose="020B0604020202020204" pitchFamily="34" charset="0"/>
              <a:buChar char="•"/>
            </a:pPr>
            <a:r>
              <a:rPr lang="en-GB" sz="2800" dirty="0">
                <a:latin typeface="+mj-lt"/>
              </a:rPr>
              <a:t>Explore the impact of using sarcasm detection as a pre-filtering step in sentiment analysis</a:t>
            </a:r>
            <a:endParaRPr lang="en-US" sz="2400" dirty="0">
              <a:latin typeface="+mj-lt"/>
            </a:endParaRPr>
          </a:p>
          <a:p>
            <a:pPr lvl="1"/>
            <a:endParaRPr lang="en-GB" sz="2800" dirty="0">
              <a:latin typeface="+mj-lt"/>
            </a:endParaRPr>
          </a:p>
        </p:txBody>
      </p:sp>
      <p:sp>
        <p:nvSpPr>
          <p:cNvPr id="9" name="TextBox 8">
            <a:extLst>
              <a:ext uri="{FF2B5EF4-FFF2-40B4-BE49-F238E27FC236}">
                <a16:creationId xmlns:a16="http://schemas.microsoft.com/office/drawing/2014/main" id="{046FACB0-D120-4851-9A70-2EBBB1A5B791}"/>
              </a:ext>
            </a:extLst>
          </p:cNvPr>
          <p:cNvSpPr txBox="1"/>
          <p:nvPr/>
        </p:nvSpPr>
        <p:spPr>
          <a:xfrm>
            <a:off x="8301388" y="1879584"/>
            <a:ext cx="3070806" cy="461665"/>
          </a:xfrm>
          <a:prstGeom prst="rect">
            <a:avLst/>
          </a:prstGeom>
          <a:noFill/>
          <a:ln>
            <a:noFill/>
          </a:ln>
        </p:spPr>
        <p:txBody>
          <a:bodyPr wrap="square" rtlCol="0">
            <a:spAutoFit/>
          </a:bodyPr>
          <a:lstStyle/>
          <a:p>
            <a:r>
              <a:rPr lang="en-GB" sz="2400" dirty="0">
                <a:latin typeface="+mj-lt"/>
              </a:rPr>
              <a:t>      = Accomplished</a:t>
            </a:r>
            <a:endParaRPr lang="en-US" sz="2400" dirty="0">
              <a:latin typeface="+mj-lt"/>
            </a:endParaRPr>
          </a:p>
        </p:txBody>
      </p:sp>
      <p:grpSp>
        <p:nvGrpSpPr>
          <p:cNvPr id="10" name="Group 9">
            <a:extLst>
              <a:ext uri="{FF2B5EF4-FFF2-40B4-BE49-F238E27FC236}">
                <a16:creationId xmlns:a16="http://schemas.microsoft.com/office/drawing/2014/main" id="{EA3992C1-D45F-43BF-AC72-CF13CA31409C}"/>
              </a:ext>
            </a:extLst>
          </p:cNvPr>
          <p:cNvGrpSpPr/>
          <p:nvPr/>
        </p:nvGrpSpPr>
        <p:grpSpPr>
          <a:xfrm>
            <a:off x="8393299" y="1926108"/>
            <a:ext cx="358139" cy="343211"/>
            <a:chOff x="7193281" y="2365743"/>
            <a:chExt cx="502920" cy="507308"/>
          </a:xfrm>
        </p:grpSpPr>
        <p:sp>
          <p:nvSpPr>
            <p:cNvPr id="11" name="Oval 10">
              <a:extLst>
                <a:ext uri="{FF2B5EF4-FFF2-40B4-BE49-F238E27FC236}">
                  <a16:creationId xmlns:a16="http://schemas.microsoft.com/office/drawing/2014/main" id="{CAD0652B-E3F8-4C9A-98BF-C4ADD0FDEF7D}"/>
                </a:ext>
              </a:extLst>
            </p:cNvPr>
            <p:cNvSpPr/>
            <p:nvPr/>
          </p:nvSpPr>
          <p:spPr>
            <a:xfrm>
              <a:off x="7193281" y="2365743"/>
              <a:ext cx="502920" cy="507308"/>
            </a:xfrm>
            <a:prstGeom prst="ellipse">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Checkmark">
              <a:extLst>
                <a:ext uri="{FF2B5EF4-FFF2-40B4-BE49-F238E27FC236}">
                  <a16:creationId xmlns:a16="http://schemas.microsoft.com/office/drawing/2014/main" id="{8753F05B-A533-4FAF-B22C-B82CC880C6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3276" y="2423153"/>
              <a:ext cx="318170" cy="392487"/>
            </a:xfrm>
            <a:prstGeom prst="rect">
              <a:avLst/>
            </a:prstGeom>
          </p:spPr>
        </p:pic>
      </p:grpSp>
      <p:sp>
        <p:nvSpPr>
          <p:cNvPr id="3" name="TextBox 2">
            <a:extLst>
              <a:ext uri="{FF2B5EF4-FFF2-40B4-BE49-F238E27FC236}">
                <a16:creationId xmlns:a16="http://schemas.microsoft.com/office/drawing/2014/main" id="{293CFBA7-70F9-4B2B-8153-32BD488E3D92}"/>
              </a:ext>
            </a:extLst>
          </p:cNvPr>
          <p:cNvSpPr txBox="1"/>
          <p:nvPr/>
        </p:nvSpPr>
        <p:spPr>
          <a:xfrm>
            <a:off x="565773" y="5121390"/>
            <a:ext cx="11060453" cy="1384995"/>
          </a:xfrm>
          <a:prstGeom prst="rect">
            <a:avLst/>
          </a:prstGeom>
          <a:solidFill>
            <a:schemeClr val="accent5">
              <a:lumMod val="40000"/>
              <a:lumOff val="60000"/>
            </a:schemeClr>
          </a:solidFill>
        </p:spPr>
        <p:txBody>
          <a:bodyPr wrap="square" rtlCol="0">
            <a:spAutoFit/>
          </a:bodyPr>
          <a:lstStyle/>
          <a:p>
            <a:pPr lvl="1"/>
            <a:r>
              <a:rPr lang="en-GB" sz="2800" dirty="0">
                <a:latin typeface="+mj-lt"/>
              </a:rPr>
              <a:t>The success of the project will be determined by two factors:</a:t>
            </a:r>
          </a:p>
          <a:p>
            <a:pPr marL="742950" lvl="1" indent="-285750">
              <a:buFontTx/>
              <a:buChar char="-"/>
            </a:pPr>
            <a:r>
              <a:rPr lang="en-GB" sz="2800" dirty="0">
                <a:latin typeface="+mj-lt"/>
              </a:rPr>
              <a:t>Completion of deliverables</a:t>
            </a:r>
          </a:p>
          <a:p>
            <a:pPr marL="742950" lvl="1" indent="-285750">
              <a:buFontTx/>
              <a:buChar char="-"/>
            </a:pPr>
            <a:r>
              <a:rPr lang="en-GB" sz="2800" dirty="0">
                <a:latin typeface="+mj-lt"/>
              </a:rPr>
              <a:t>Performance of solution</a:t>
            </a:r>
            <a:endParaRPr lang="en-US" sz="2800" dirty="0">
              <a:latin typeface="+mj-lt"/>
            </a:endParaRPr>
          </a:p>
        </p:txBody>
      </p:sp>
    </p:spTree>
    <p:extLst>
      <p:ext uri="{BB962C8B-B14F-4D97-AF65-F5344CB8AC3E}">
        <p14:creationId xmlns:p14="http://schemas.microsoft.com/office/powerpoint/2010/main" val="4283130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4" name="Group 7">
            <a:extLst>
              <a:ext uri="{FF2B5EF4-FFF2-40B4-BE49-F238E27FC236}">
                <a16:creationId xmlns:a16="http://schemas.microsoft.com/office/drawing/2014/main" id="{D6881CB0-1221-43BE-BE77-866AB4D55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9" name="Freeform 5">
              <a:extLst>
                <a:ext uri="{FF2B5EF4-FFF2-40B4-BE49-F238E27FC236}">
                  <a16:creationId xmlns:a16="http://schemas.microsoft.com/office/drawing/2014/main" id="{CBD77A15-12B8-4FAB-A167-E0D60E5C9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0" name="Freeform 9">
              <a:extLst>
                <a:ext uri="{FF2B5EF4-FFF2-40B4-BE49-F238E27FC236}">
                  <a16:creationId xmlns:a16="http://schemas.microsoft.com/office/drawing/2014/main" id="{A5D0DD1E-3DFD-459C-AF93-74007A3D12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11" name="Freeform 13">
              <a:extLst>
                <a:ext uri="{FF2B5EF4-FFF2-40B4-BE49-F238E27FC236}">
                  <a16:creationId xmlns:a16="http://schemas.microsoft.com/office/drawing/2014/main" id="{C1E32EF0-93A9-42DF-953A-1574E58C58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35"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36" name="Group 14">
            <a:extLst>
              <a:ext uri="{FF2B5EF4-FFF2-40B4-BE49-F238E27FC236}">
                <a16:creationId xmlns:a16="http://schemas.microsoft.com/office/drawing/2014/main" id="{173F2476-AF66-478D-98AC-4E572A85CC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20300" y="467784"/>
            <a:ext cx="4875213" cy="5922963"/>
            <a:chOff x="7320300" y="467784"/>
            <a:chExt cx="4875213" cy="5922963"/>
          </a:xfrm>
        </p:grpSpPr>
        <p:sp>
          <p:nvSpPr>
            <p:cNvPr id="16" name="Freeform 206">
              <a:extLst>
                <a:ext uri="{FF2B5EF4-FFF2-40B4-BE49-F238E27FC236}">
                  <a16:creationId xmlns:a16="http://schemas.microsoft.com/office/drawing/2014/main" id="{C1FF5215-F946-48D6-BA7C-5BCEBE2D1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17" name="Freeform 211">
              <a:extLst>
                <a:ext uri="{FF2B5EF4-FFF2-40B4-BE49-F238E27FC236}">
                  <a16:creationId xmlns:a16="http://schemas.microsoft.com/office/drawing/2014/main" id="{E9B1CB7D-F5B1-40C6-9E55-F1314B9B5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8" name="Straight Connector 17">
              <a:extLst>
                <a:ext uri="{FF2B5EF4-FFF2-40B4-BE49-F238E27FC236}">
                  <a16:creationId xmlns:a16="http://schemas.microsoft.com/office/drawing/2014/main" id="{BA0F5362-ECD6-4C1D-9DFE-15BF709451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7" name="Rectangle 19">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
            <a:extLst>
              <a:ext uri="{FF2B5EF4-FFF2-40B4-BE49-F238E27FC236}">
                <a16:creationId xmlns:a16="http://schemas.microsoft.com/office/drawing/2014/main" id="{F6449741-B02F-40BC-BC52-49424E6BE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D1CEBC"/>
          </a:solidFill>
          <a:ln>
            <a:noFill/>
          </a:ln>
        </p:spPr>
      </p:sp>
      <p:sp>
        <p:nvSpPr>
          <p:cNvPr id="39" name="Freeform 13">
            <a:extLst>
              <a:ext uri="{FF2B5EF4-FFF2-40B4-BE49-F238E27FC236}">
                <a16:creationId xmlns:a16="http://schemas.microsoft.com/office/drawing/2014/main" id="{C6814A88-54CB-4638-85A3-59E68874B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rgbClr val="272930">
              <a:alpha val="50000"/>
            </a:srgbClr>
          </a:solidFill>
          <a:ln>
            <a:noFill/>
          </a:ln>
        </p:spPr>
      </p:sp>
      <p:sp>
        <p:nvSpPr>
          <p:cNvPr id="40" name="Right Triangle 25">
            <a:extLst>
              <a:ext uri="{FF2B5EF4-FFF2-40B4-BE49-F238E27FC236}">
                <a16:creationId xmlns:a16="http://schemas.microsoft.com/office/drawing/2014/main" id="{D303BC74-D6DA-47BC-9FBA-A71839FB6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8188"/>
            <a:ext cx="498190" cy="469812"/>
          </a:xfrm>
          <a:prstGeom prst="rtTriangle">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9">
            <a:extLst>
              <a:ext uri="{FF2B5EF4-FFF2-40B4-BE49-F238E27FC236}">
                <a16:creationId xmlns:a16="http://schemas.microsoft.com/office/drawing/2014/main" id="{59C5479B-4FEF-4C92-9D43-29F00D64D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rgbClr val="272930">
              <a:alpha val="50000"/>
            </a:srgbClr>
          </a:solidFill>
          <a:ln>
            <a:noFill/>
          </a:ln>
        </p:spPr>
      </p:sp>
      <p:sp useBgFill="1">
        <p:nvSpPr>
          <p:cNvPr id="42" name="Freeform: Shape 29">
            <a:extLst>
              <a:ext uri="{FF2B5EF4-FFF2-40B4-BE49-F238E27FC236}">
                <a16:creationId xmlns:a16="http://schemas.microsoft.com/office/drawing/2014/main" id="{7431560F-3C78-4191-93D5-F3F2A2F2F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1">
            <a:extLst>
              <a:ext uri="{FF2B5EF4-FFF2-40B4-BE49-F238E27FC236}">
                <a16:creationId xmlns:a16="http://schemas.microsoft.com/office/drawing/2014/main" id="{FDDAF2F8-53FE-4F73-9DE1-06761A489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57945B3-4F5F-4E8B-B38F-2689D5C224C7}"/>
              </a:ext>
            </a:extLst>
          </p:cNvPr>
          <p:cNvSpPr txBox="1"/>
          <p:nvPr/>
        </p:nvSpPr>
        <p:spPr>
          <a:xfrm>
            <a:off x="1989390" y="326122"/>
            <a:ext cx="7970139" cy="646331"/>
          </a:xfrm>
          <a:prstGeom prst="rect">
            <a:avLst/>
          </a:prstGeom>
          <a:solidFill>
            <a:srgbClr val="000000">
              <a:alpha val="50196"/>
            </a:srgbClr>
          </a:solidFill>
        </p:spPr>
        <p:txBody>
          <a:bodyPr wrap="square" rtlCol="0">
            <a:spAutoFit/>
          </a:bodyPr>
          <a:lstStyle/>
          <a:p>
            <a:pPr algn="ctr"/>
            <a:r>
              <a:rPr lang="en-GB" sz="3600" b="1" dirty="0">
                <a:latin typeface="+mj-lt"/>
              </a:rPr>
              <a:t>Summary</a:t>
            </a:r>
            <a:endParaRPr lang="en-US" sz="3600" b="1" dirty="0">
              <a:latin typeface="+mj-lt"/>
            </a:endParaRPr>
          </a:p>
        </p:txBody>
      </p:sp>
      <p:grpSp>
        <p:nvGrpSpPr>
          <p:cNvPr id="5" name="Group 4">
            <a:extLst>
              <a:ext uri="{FF2B5EF4-FFF2-40B4-BE49-F238E27FC236}">
                <a16:creationId xmlns:a16="http://schemas.microsoft.com/office/drawing/2014/main" id="{17383315-26F0-4473-8EF4-69D61FF4A08F}"/>
              </a:ext>
            </a:extLst>
          </p:cNvPr>
          <p:cNvGrpSpPr/>
          <p:nvPr/>
        </p:nvGrpSpPr>
        <p:grpSpPr>
          <a:xfrm>
            <a:off x="2370621" y="1362496"/>
            <a:ext cx="7207675" cy="1927453"/>
            <a:chOff x="1801937" y="2557402"/>
            <a:chExt cx="8238579" cy="2166948"/>
          </a:xfrm>
        </p:grpSpPr>
        <p:grpSp>
          <p:nvGrpSpPr>
            <p:cNvPr id="31" name="Group 30">
              <a:extLst>
                <a:ext uri="{FF2B5EF4-FFF2-40B4-BE49-F238E27FC236}">
                  <a16:creationId xmlns:a16="http://schemas.microsoft.com/office/drawing/2014/main" id="{4E25FF7B-6892-4296-AB9C-99F82615F460}"/>
                </a:ext>
              </a:extLst>
            </p:cNvPr>
            <p:cNvGrpSpPr/>
            <p:nvPr/>
          </p:nvGrpSpPr>
          <p:grpSpPr>
            <a:xfrm>
              <a:off x="3977790" y="2557402"/>
              <a:ext cx="1808310" cy="2166948"/>
              <a:chOff x="2830050" y="2228544"/>
              <a:chExt cx="1991966" cy="2495806"/>
            </a:xfrm>
          </p:grpSpPr>
          <p:sp>
            <p:nvSpPr>
              <p:cNvPr id="33" name="Freeform: Shape 32">
                <a:extLst>
                  <a:ext uri="{FF2B5EF4-FFF2-40B4-BE49-F238E27FC236}">
                    <a16:creationId xmlns:a16="http://schemas.microsoft.com/office/drawing/2014/main" id="{B327EF9C-2F31-41FE-BC2E-61619419800C}"/>
                  </a:ext>
                </a:extLst>
              </p:cNvPr>
              <p:cNvSpPr/>
              <p:nvPr/>
            </p:nvSpPr>
            <p:spPr>
              <a:xfrm>
                <a:off x="2986114" y="2975559"/>
                <a:ext cx="1696423"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800" kern="1200" dirty="0">
                  <a:solidFill>
                    <a:schemeClr val="bg1"/>
                  </a:solidFill>
                </a:endParaRPr>
              </a:p>
            </p:txBody>
          </p:sp>
          <p:pic>
            <p:nvPicPr>
              <p:cNvPr id="44" name="Graphic 43" descr="Document">
                <a:extLst>
                  <a:ext uri="{FF2B5EF4-FFF2-40B4-BE49-F238E27FC236}">
                    <a16:creationId xmlns:a16="http://schemas.microsoft.com/office/drawing/2014/main" id="{3C3E9EC1-028A-469F-BD74-7C13897BAF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7279" y="3108911"/>
                <a:ext cx="1273409" cy="1394942"/>
              </a:xfrm>
              <a:prstGeom prst="rect">
                <a:avLst/>
              </a:prstGeom>
            </p:spPr>
          </p:pic>
          <p:pic>
            <p:nvPicPr>
              <p:cNvPr id="45" name="Graphic 44" descr="Magnifying glass">
                <a:extLst>
                  <a:ext uri="{FF2B5EF4-FFF2-40B4-BE49-F238E27FC236}">
                    <a16:creationId xmlns:a16="http://schemas.microsoft.com/office/drawing/2014/main" id="{004153CE-C5CE-47B6-8FAA-309F0029E3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41150" y="3428505"/>
                <a:ext cx="962932" cy="1054830"/>
              </a:xfrm>
              <a:prstGeom prst="rect">
                <a:avLst/>
              </a:prstGeom>
            </p:spPr>
          </p:pic>
          <p:sp>
            <p:nvSpPr>
              <p:cNvPr id="46" name="TextBox 45">
                <a:extLst>
                  <a:ext uri="{FF2B5EF4-FFF2-40B4-BE49-F238E27FC236}">
                    <a16:creationId xmlns:a16="http://schemas.microsoft.com/office/drawing/2014/main" id="{7B621CAF-D992-4EF9-82B5-C08E38AF2CE2}"/>
                  </a:ext>
                </a:extLst>
              </p:cNvPr>
              <p:cNvSpPr txBox="1"/>
              <p:nvPr/>
            </p:nvSpPr>
            <p:spPr>
              <a:xfrm>
                <a:off x="2830050" y="2228544"/>
                <a:ext cx="1991966" cy="398532"/>
              </a:xfrm>
              <a:prstGeom prst="rect">
                <a:avLst/>
              </a:prstGeom>
              <a:solidFill>
                <a:schemeClr val="accent2">
                  <a:lumMod val="60000"/>
                  <a:lumOff val="40000"/>
                </a:schemeClr>
              </a:solidFill>
            </p:spPr>
            <p:txBody>
              <a:bodyPr wrap="square" rtlCol="0">
                <a:spAutoFit/>
              </a:bodyPr>
              <a:lstStyle/>
              <a:p>
                <a:pPr algn="ctr"/>
                <a:r>
                  <a:rPr lang="en-GB" sz="1400" dirty="0">
                    <a:solidFill>
                      <a:schemeClr val="bg1"/>
                    </a:solidFill>
                  </a:rPr>
                  <a:t>Feature Extraction</a:t>
                </a:r>
                <a:endParaRPr lang="en-US" sz="1400" dirty="0">
                  <a:solidFill>
                    <a:schemeClr val="bg1"/>
                  </a:solidFill>
                </a:endParaRPr>
              </a:p>
            </p:txBody>
          </p:sp>
        </p:grpSp>
        <p:grpSp>
          <p:nvGrpSpPr>
            <p:cNvPr id="47" name="Group 46">
              <a:extLst>
                <a:ext uri="{FF2B5EF4-FFF2-40B4-BE49-F238E27FC236}">
                  <a16:creationId xmlns:a16="http://schemas.microsoft.com/office/drawing/2014/main" id="{03CF2E5E-1061-45E7-A304-28F2B3988F88}"/>
                </a:ext>
              </a:extLst>
            </p:cNvPr>
            <p:cNvGrpSpPr/>
            <p:nvPr/>
          </p:nvGrpSpPr>
          <p:grpSpPr>
            <a:xfrm>
              <a:off x="6056757" y="2562959"/>
              <a:ext cx="1864326" cy="2144888"/>
              <a:chOff x="4874092" y="2237450"/>
              <a:chExt cx="2053672" cy="2470398"/>
            </a:xfrm>
          </p:grpSpPr>
          <p:sp>
            <p:nvSpPr>
              <p:cNvPr id="48" name="Freeform: Shape 47">
                <a:extLst>
                  <a:ext uri="{FF2B5EF4-FFF2-40B4-BE49-F238E27FC236}">
                    <a16:creationId xmlns:a16="http://schemas.microsoft.com/office/drawing/2014/main" id="{6B0EB815-C396-432B-972A-9598A08ABF55}"/>
                  </a:ext>
                </a:extLst>
              </p:cNvPr>
              <p:cNvSpPr/>
              <p:nvPr/>
            </p:nvSpPr>
            <p:spPr>
              <a:xfrm>
                <a:off x="5065183"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800" kern="1200" dirty="0">
                  <a:solidFill>
                    <a:schemeClr val="bg1"/>
                  </a:solidFill>
                </a:endParaRPr>
              </a:p>
            </p:txBody>
          </p:sp>
          <p:pic>
            <p:nvPicPr>
              <p:cNvPr id="49" name="Graphic 48" descr="Brain">
                <a:extLst>
                  <a:ext uri="{FF2B5EF4-FFF2-40B4-BE49-F238E27FC236}">
                    <a16:creationId xmlns:a16="http://schemas.microsoft.com/office/drawing/2014/main" id="{35F98B60-EF17-4CB5-AFE5-E4817E1815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58223" y="3060682"/>
                <a:ext cx="1491879" cy="1538076"/>
              </a:xfrm>
              <a:prstGeom prst="rect">
                <a:avLst/>
              </a:prstGeom>
            </p:spPr>
          </p:pic>
          <p:sp>
            <p:nvSpPr>
              <p:cNvPr id="50" name="TextBox 49">
                <a:extLst>
                  <a:ext uri="{FF2B5EF4-FFF2-40B4-BE49-F238E27FC236}">
                    <a16:creationId xmlns:a16="http://schemas.microsoft.com/office/drawing/2014/main" id="{80E732DE-C74E-4250-A859-7D997AB29CA0}"/>
                  </a:ext>
                </a:extLst>
              </p:cNvPr>
              <p:cNvSpPr txBox="1"/>
              <p:nvPr/>
            </p:nvSpPr>
            <p:spPr>
              <a:xfrm>
                <a:off x="4874092" y="2237450"/>
                <a:ext cx="2053672" cy="398532"/>
              </a:xfrm>
              <a:prstGeom prst="rect">
                <a:avLst/>
              </a:prstGeom>
              <a:solidFill>
                <a:schemeClr val="accent3">
                  <a:lumMod val="60000"/>
                  <a:lumOff val="40000"/>
                </a:schemeClr>
              </a:solidFill>
            </p:spPr>
            <p:txBody>
              <a:bodyPr wrap="square" rtlCol="0">
                <a:spAutoFit/>
              </a:bodyPr>
              <a:lstStyle/>
              <a:p>
                <a:pPr algn="ctr"/>
                <a:r>
                  <a:rPr lang="en-GB" sz="1400" dirty="0">
                    <a:solidFill>
                      <a:schemeClr val="bg1"/>
                    </a:solidFill>
                  </a:rPr>
                  <a:t>Classification</a:t>
                </a:r>
                <a:endParaRPr lang="en-US" sz="1400" dirty="0">
                  <a:solidFill>
                    <a:schemeClr val="bg1"/>
                  </a:solidFill>
                </a:endParaRPr>
              </a:p>
            </p:txBody>
          </p:sp>
        </p:grpSp>
        <p:grpSp>
          <p:nvGrpSpPr>
            <p:cNvPr id="51" name="Group 50">
              <a:extLst>
                <a:ext uri="{FF2B5EF4-FFF2-40B4-BE49-F238E27FC236}">
                  <a16:creationId xmlns:a16="http://schemas.microsoft.com/office/drawing/2014/main" id="{B9A318E5-0820-4F4B-BCDB-69581CC9E4FB}"/>
                </a:ext>
              </a:extLst>
            </p:cNvPr>
            <p:cNvGrpSpPr/>
            <p:nvPr/>
          </p:nvGrpSpPr>
          <p:grpSpPr>
            <a:xfrm>
              <a:off x="8176190" y="2562378"/>
              <a:ext cx="1864326" cy="2154619"/>
              <a:chOff x="6953691" y="2235393"/>
              <a:chExt cx="2053672" cy="2481605"/>
            </a:xfrm>
          </p:grpSpPr>
          <p:sp>
            <p:nvSpPr>
              <p:cNvPr id="52" name="Freeform: Shape 51">
                <a:extLst>
                  <a:ext uri="{FF2B5EF4-FFF2-40B4-BE49-F238E27FC236}">
                    <a16:creationId xmlns:a16="http://schemas.microsoft.com/office/drawing/2014/main" id="{E3B6D666-56CF-484E-9A66-914650ED739A}"/>
                  </a:ext>
                </a:extLst>
              </p:cNvPr>
              <p:cNvSpPr/>
              <p:nvPr/>
            </p:nvSpPr>
            <p:spPr>
              <a:xfrm>
                <a:off x="7090992" y="2968208"/>
                <a:ext cx="1696422" cy="1748790"/>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800" kern="1200" dirty="0">
                  <a:solidFill>
                    <a:schemeClr val="bg1"/>
                  </a:solidFill>
                </a:endParaRPr>
              </a:p>
            </p:txBody>
          </p:sp>
          <p:pic>
            <p:nvPicPr>
              <p:cNvPr id="53" name="Graphic 52" descr="Bar graph with upward trend">
                <a:extLst>
                  <a:ext uri="{FF2B5EF4-FFF2-40B4-BE49-F238E27FC236}">
                    <a16:creationId xmlns:a16="http://schemas.microsoft.com/office/drawing/2014/main" id="{515E2084-00BF-4E1A-A69A-1FD4E79840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14585" y="3211915"/>
                <a:ext cx="1268410" cy="1307688"/>
              </a:xfrm>
              <a:prstGeom prst="rect">
                <a:avLst/>
              </a:prstGeom>
            </p:spPr>
          </p:pic>
          <p:sp>
            <p:nvSpPr>
              <p:cNvPr id="54" name="TextBox 53">
                <a:extLst>
                  <a:ext uri="{FF2B5EF4-FFF2-40B4-BE49-F238E27FC236}">
                    <a16:creationId xmlns:a16="http://schemas.microsoft.com/office/drawing/2014/main" id="{6C6D3687-F354-4EA6-BF0C-B0972A340E74}"/>
                  </a:ext>
                </a:extLst>
              </p:cNvPr>
              <p:cNvSpPr txBox="1"/>
              <p:nvPr/>
            </p:nvSpPr>
            <p:spPr>
              <a:xfrm>
                <a:off x="6953691" y="2235393"/>
                <a:ext cx="2053672" cy="398532"/>
              </a:xfrm>
              <a:prstGeom prst="rect">
                <a:avLst/>
              </a:prstGeom>
              <a:solidFill>
                <a:schemeClr val="tx2">
                  <a:lumMod val="20000"/>
                  <a:lumOff val="80000"/>
                </a:schemeClr>
              </a:solidFill>
            </p:spPr>
            <p:txBody>
              <a:bodyPr wrap="square" rtlCol="0">
                <a:spAutoFit/>
              </a:bodyPr>
              <a:lstStyle/>
              <a:p>
                <a:pPr algn="ctr"/>
                <a:r>
                  <a:rPr lang="en-GB" sz="1400" dirty="0">
                    <a:solidFill>
                      <a:schemeClr val="bg1"/>
                    </a:solidFill>
                  </a:rPr>
                  <a:t>Evaluation</a:t>
                </a:r>
                <a:endParaRPr lang="en-US" sz="1400" dirty="0">
                  <a:solidFill>
                    <a:schemeClr val="bg1"/>
                  </a:solidFill>
                </a:endParaRPr>
              </a:p>
            </p:txBody>
          </p:sp>
        </p:grpSp>
        <p:grpSp>
          <p:nvGrpSpPr>
            <p:cNvPr id="55" name="Group 54">
              <a:extLst>
                <a:ext uri="{FF2B5EF4-FFF2-40B4-BE49-F238E27FC236}">
                  <a16:creationId xmlns:a16="http://schemas.microsoft.com/office/drawing/2014/main" id="{CF169968-A894-49A1-8752-B7360BFBE121}"/>
                </a:ext>
              </a:extLst>
            </p:cNvPr>
            <p:cNvGrpSpPr/>
            <p:nvPr/>
          </p:nvGrpSpPr>
          <p:grpSpPr>
            <a:xfrm>
              <a:off x="1801937" y="2560844"/>
              <a:ext cx="1933778" cy="2130944"/>
              <a:chOff x="1016153" y="2333290"/>
              <a:chExt cx="1448901" cy="1619248"/>
            </a:xfrm>
          </p:grpSpPr>
          <p:sp>
            <p:nvSpPr>
              <p:cNvPr id="56" name="Freeform: Shape 55">
                <a:extLst>
                  <a:ext uri="{FF2B5EF4-FFF2-40B4-BE49-F238E27FC236}">
                    <a16:creationId xmlns:a16="http://schemas.microsoft.com/office/drawing/2014/main" id="{FEF1DEEC-74A6-4BCD-AD3D-46045FA51718}"/>
                  </a:ext>
                </a:extLst>
              </p:cNvPr>
              <p:cNvSpPr/>
              <p:nvPr/>
            </p:nvSpPr>
            <p:spPr>
              <a:xfrm>
                <a:off x="1197416" y="2798774"/>
                <a:ext cx="1153870" cy="1153764"/>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338457"/>
                  <a:satOff val="-19518"/>
                  <a:lumOff val="2007"/>
                  <a:alphaOff val="0"/>
                </a:schemeClr>
              </a:lnRef>
              <a:fillRef idx="1">
                <a:schemeClr val="accent2">
                  <a:hueOff val="-338457"/>
                  <a:satOff val="-19518"/>
                  <a:lumOff val="2007"/>
                  <a:alphaOff val="0"/>
                </a:schemeClr>
              </a:fillRef>
              <a:effectRef idx="1">
                <a:schemeClr val="accent2">
                  <a:hueOff val="-338457"/>
                  <a:satOff val="-19518"/>
                  <a:lumOff val="2007"/>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800" kern="1200" dirty="0">
                  <a:solidFill>
                    <a:schemeClr val="bg1"/>
                  </a:solidFill>
                </a:endParaRPr>
              </a:p>
            </p:txBody>
          </p:sp>
          <p:pic>
            <p:nvPicPr>
              <p:cNvPr id="57" name="Graphic 56" descr="Database">
                <a:extLst>
                  <a:ext uri="{FF2B5EF4-FFF2-40B4-BE49-F238E27FC236}">
                    <a16:creationId xmlns:a16="http://schemas.microsoft.com/office/drawing/2014/main" id="{752A3CF0-5BB1-4AAC-B614-EB045651B7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60630" y="2920465"/>
                <a:ext cx="886601" cy="886601"/>
              </a:xfrm>
              <a:prstGeom prst="rect">
                <a:avLst/>
              </a:prstGeom>
            </p:spPr>
          </p:pic>
          <p:sp>
            <p:nvSpPr>
              <p:cNvPr id="58" name="TextBox 57">
                <a:extLst>
                  <a:ext uri="{FF2B5EF4-FFF2-40B4-BE49-F238E27FC236}">
                    <a16:creationId xmlns:a16="http://schemas.microsoft.com/office/drawing/2014/main" id="{66399DED-3947-44A3-89E0-1D71F2492ACF}"/>
                  </a:ext>
                </a:extLst>
              </p:cNvPr>
              <p:cNvSpPr txBox="1"/>
              <p:nvPr/>
            </p:nvSpPr>
            <p:spPr>
              <a:xfrm>
                <a:off x="1016153" y="2333290"/>
                <a:ext cx="1448901" cy="262931"/>
              </a:xfrm>
              <a:prstGeom prst="rect">
                <a:avLst/>
              </a:prstGeom>
              <a:solidFill>
                <a:srgbClr val="FFC000"/>
              </a:solidFill>
            </p:spPr>
            <p:txBody>
              <a:bodyPr wrap="square" rtlCol="0">
                <a:spAutoFit/>
              </a:bodyPr>
              <a:lstStyle/>
              <a:p>
                <a:pPr algn="ctr"/>
                <a:r>
                  <a:rPr lang="en-GB" sz="1400" dirty="0">
                    <a:solidFill>
                      <a:schemeClr val="bg1"/>
                    </a:solidFill>
                  </a:rPr>
                  <a:t>Data Pre-processing</a:t>
                </a:r>
                <a:endParaRPr lang="en-US" sz="1400" dirty="0">
                  <a:solidFill>
                    <a:schemeClr val="bg1"/>
                  </a:solidFill>
                </a:endParaRPr>
              </a:p>
            </p:txBody>
          </p:sp>
        </p:grpSp>
      </p:grpSp>
      <p:sp>
        <p:nvSpPr>
          <p:cNvPr id="59" name="TextBox 58">
            <a:extLst>
              <a:ext uri="{FF2B5EF4-FFF2-40B4-BE49-F238E27FC236}">
                <a16:creationId xmlns:a16="http://schemas.microsoft.com/office/drawing/2014/main" id="{578A2DAF-BD31-49CC-9125-FF532F01BD92}"/>
              </a:ext>
            </a:extLst>
          </p:cNvPr>
          <p:cNvSpPr txBox="1"/>
          <p:nvPr/>
        </p:nvSpPr>
        <p:spPr>
          <a:xfrm>
            <a:off x="2131288" y="3721473"/>
            <a:ext cx="7894067" cy="2246769"/>
          </a:xfrm>
          <a:prstGeom prst="rect">
            <a:avLst/>
          </a:prstGeom>
          <a:solidFill>
            <a:srgbClr val="FFFFFF">
              <a:alpha val="69804"/>
            </a:srgbClr>
          </a:solidFill>
        </p:spPr>
        <p:txBody>
          <a:bodyPr wrap="square" rtlCol="0">
            <a:spAutoFit/>
          </a:bodyPr>
          <a:lstStyle/>
          <a:p>
            <a:pPr marL="571500" indent="-571500">
              <a:buFont typeface="Arial" panose="020B0604020202020204" pitchFamily="34" charset="0"/>
              <a:buChar char="•"/>
            </a:pPr>
            <a:r>
              <a:rPr lang="en-GB" sz="2000" dirty="0">
                <a:solidFill>
                  <a:schemeClr val="bg1"/>
                </a:solidFill>
                <a:latin typeface="+mj-lt"/>
              </a:rPr>
              <a:t>Sarcasm detection is a difficult problem</a:t>
            </a:r>
          </a:p>
          <a:p>
            <a:pPr marL="571500" indent="-571500">
              <a:buFont typeface="Arial" panose="020B0604020202020204" pitchFamily="34" charset="0"/>
              <a:buChar char="•"/>
            </a:pPr>
            <a:r>
              <a:rPr lang="en-GB" sz="2000" dirty="0">
                <a:solidFill>
                  <a:schemeClr val="bg1"/>
                </a:solidFill>
                <a:latin typeface="+mj-lt"/>
              </a:rPr>
              <a:t>Datasets are messy, and cleaning them may remove useful features</a:t>
            </a:r>
          </a:p>
          <a:p>
            <a:pPr marL="571500" indent="-571500">
              <a:buFont typeface="Arial" panose="020B0604020202020204" pitchFamily="34" charset="0"/>
              <a:buChar char="•"/>
            </a:pPr>
            <a:r>
              <a:rPr lang="en-GB" sz="2000" dirty="0">
                <a:solidFill>
                  <a:schemeClr val="bg1"/>
                </a:solidFill>
                <a:latin typeface="+mj-lt"/>
              </a:rPr>
              <a:t>We can employ a number of techniques for extracting features</a:t>
            </a:r>
          </a:p>
          <a:p>
            <a:pPr marL="571500" indent="-571500">
              <a:buFont typeface="Arial" panose="020B0604020202020204" pitchFamily="34" charset="0"/>
              <a:buChar char="•"/>
            </a:pPr>
            <a:r>
              <a:rPr lang="en-GB" sz="2000" dirty="0">
                <a:solidFill>
                  <a:schemeClr val="bg1"/>
                </a:solidFill>
                <a:latin typeface="+mj-lt"/>
              </a:rPr>
              <a:t>These features are used to train a classification model</a:t>
            </a:r>
          </a:p>
          <a:p>
            <a:pPr marL="571500" indent="-571500">
              <a:buFont typeface="Arial" panose="020B0604020202020204" pitchFamily="34" charset="0"/>
              <a:buChar char="•"/>
            </a:pPr>
            <a:r>
              <a:rPr lang="en-GB" sz="2000" dirty="0">
                <a:solidFill>
                  <a:schemeClr val="bg1"/>
                </a:solidFill>
                <a:latin typeface="+mj-lt"/>
              </a:rPr>
              <a:t>We typically use F1 score as a metric for evaluating models</a:t>
            </a:r>
            <a:endParaRPr lang="en-US" sz="2000" dirty="0">
              <a:solidFill>
                <a:schemeClr val="bg1"/>
              </a:solidFill>
              <a:latin typeface="+mj-lt"/>
            </a:endParaRPr>
          </a:p>
        </p:txBody>
      </p:sp>
    </p:spTree>
    <p:extLst>
      <p:ext uri="{BB962C8B-B14F-4D97-AF65-F5344CB8AC3E}">
        <p14:creationId xmlns:p14="http://schemas.microsoft.com/office/powerpoint/2010/main" val="6623259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9DFB09-D894-4BFD-BAFE-3042CFF0C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D306AF4-0B70-4A1F-9120-98D23F58FC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rgbClr val="484A56"/>
              <a:srgbClr val="484A56"/>
            </a:duotone>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11" name="Rectangle: Rounded Corners 10">
            <a:extLst>
              <a:ext uri="{FF2B5EF4-FFF2-40B4-BE49-F238E27FC236}">
                <a16:creationId xmlns:a16="http://schemas.microsoft.com/office/drawing/2014/main" id="{E956DDF7-7F41-4387-96F3-F5EACC7CA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 y="512064"/>
            <a:ext cx="11155680" cy="5833872"/>
          </a:xfrm>
          <a:prstGeom prst="roundRect">
            <a:avLst>
              <a:gd name="adj" fmla="val 61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4AD8082C-1C76-453B-817F-ACE1C34C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061" y="678046"/>
            <a:ext cx="10821878" cy="5501909"/>
          </a:xfrm>
          <a:prstGeom prst="roundRect">
            <a:avLst>
              <a:gd name="adj" fmla="val 4760"/>
            </a:avLst>
          </a:prstGeom>
          <a:solidFill>
            <a:srgbClr val="FFFFFF"/>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cell phone&#10;&#10;Description automatically generated">
            <a:extLst>
              <a:ext uri="{FF2B5EF4-FFF2-40B4-BE49-F238E27FC236}">
                <a16:creationId xmlns:a16="http://schemas.microsoft.com/office/drawing/2014/main" id="{3842708B-997B-4DFB-A8B9-F6B419364BE1}"/>
              </a:ext>
            </a:extLst>
          </p:cNvPr>
          <p:cNvPicPr>
            <a:picLocks noChangeAspect="1"/>
          </p:cNvPicPr>
          <p:nvPr/>
        </p:nvPicPr>
        <p:blipFill>
          <a:blip r:embed="rId3"/>
          <a:stretch>
            <a:fillRect/>
          </a:stretch>
        </p:blipFill>
        <p:spPr>
          <a:xfrm>
            <a:off x="2081049" y="770671"/>
            <a:ext cx="7945820" cy="5323699"/>
          </a:xfrm>
          <a:prstGeom prst="rect">
            <a:avLst/>
          </a:prstGeom>
        </p:spPr>
      </p:pic>
      <p:sp>
        <p:nvSpPr>
          <p:cNvPr id="8" name="TextBox 7">
            <a:extLst>
              <a:ext uri="{FF2B5EF4-FFF2-40B4-BE49-F238E27FC236}">
                <a16:creationId xmlns:a16="http://schemas.microsoft.com/office/drawing/2014/main" id="{035882A9-086D-49B4-98A8-38461CF49A8B}"/>
              </a:ext>
            </a:extLst>
          </p:cNvPr>
          <p:cNvSpPr txBox="1"/>
          <p:nvPr/>
        </p:nvSpPr>
        <p:spPr>
          <a:xfrm>
            <a:off x="4363369" y="165982"/>
            <a:ext cx="3234033" cy="461665"/>
          </a:xfrm>
          <a:prstGeom prst="rect">
            <a:avLst/>
          </a:prstGeom>
          <a:solidFill>
            <a:schemeClr val="bg1"/>
          </a:solidFill>
        </p:spPr>
        <p:txBody>
          <a:bodyPr wrap="square" rtlCol="0">
            <a:spAutoFit/>
          </a:bodyPr>
          <a:lstStyle/>
          <a:p>
            <a:pPr algn="ctr"/>
            <a:r>
              <a:rPr lang="en-GB" sz="2400" dirty="0">
                <a:latin typeface="+mj-lt"/>
              </a:rPr>
              <a:t>Bibliography – 1/2</a:t>
            </a:r>
            <a:endParaRPr lang="en-US" sz="2400" dirty="0">
              <a:latin typeface="+mj-lt"/>
            </a:endParaRPr>
          </a:p>
        </p:txBody>
      </p:sp>
    </p:spTree>
    <p:extLst>
      <p:ext uri="{BB962C8B-B14F-4D97-AF65-F5344CB8AC3E}">
        <p14:creationId xmlns:p14="http://schemas.microsoft.com/office/powerpoint/2010/main" val="193612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9DFB09-D894-4BFD-BAFE-3042CFF0C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D306AF4-0B70-4A1F-9120-98D23F58FC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rgbClr val="484A56"/>
              <a:srgbClr val="484A56"/>
            </a:duotone>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11" name="Rectangle: Rounded Corners 10">
            <a:extLst>
              <a:ext uri="{FF2B5EF4-FFF2-40B4-BE49-F238E27FC236}">
                <a16:creationId xmlns:a16="http://schemas.microsoft.com/office/drawing/2014/main" id="{E956DDF7-7F41-4387-96F3-F5EACC7CA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160" y="512064"/>
            <a:ext cx="11155680" cy="5833872"/>
          </a:xfrm>
          <a:prstGeom prst="roundRect">
            <a:avLst>
              <a:gd name="adj" fmla="val 61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4AD8082C-1C76-453B-817F-ACE1C34C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061" y="678046"/>
            <a:ext cx="10821878" cy="5501909"/>
          </a:xfrm>
          <a:prstGeom prst="roundRect">
            <a:avLst>
              <a:gd name="adj" fmla="val 4760"/>
            </a:avLst>
          </a:prstGeom>
          <a:solidFill>
            <a:srgbClr val="FFFFFF"/>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0FAFEEE-8361-40C5-A811-DFDC4C6A429D}"/>
              </a:ext>
            </a:extLst>
          </p:cNvPr>
          <p:cNvPicPr>
            <a:picLocks noChangeAspect="1"/>
          </p:cNvPicPr>
          <p:nvPr/>
        </p:nvPicPr>
        <p:blipFill>
          <a:blip r:embed="rId3"/>
          <a:stretch>
            <a:fillRect/>
          </a:stretch>
        </p:blipFill>
        <p:spPr>
          <a:xfrm>
            <a:off x="1979392" y="787134"/>
            <a:ext cx="8233213" cy="5283732"/>
          </a:xfrm>
          <a:prstGeom prst="rect">
            <a:avLst/>
          </a:prstGeom>
        </p:spPr>
      </p:pic>
      <p:sp>
        <p:nvSpPr>
          <p:cNvPr id="8" name="TextBox 7">
            <a:extLst>
              <a:ext uri="{FF2B5EF4-FFF2-40B4-BE49-F238E27FC236}">
                <a16:creationId xmlns:a16="http://schemas.microsoft.com/office/drawing/2014/main" id="{BF601B6B-0194-4080-882D-9B8C68C6DACE}"/>
              </a:ext>
            </a:extLst>
          </p:cNvPr>
          <p:cNvSpPr txBox="1"/>
          <p:nvPr/>
        </p:nvSpPr>
        <p:spPr>
          <a:xfrm>
            <a:off x="4363369" y="165982"/>
            <a:ext cx="3234033" cy="461665"/>
          </a:xfrm>
          <a:prstGeom prst="rect">
            <a:avLst/>
          </a:prstGeom>
          <a:solidFill>
            <a:schemeClr val="bg1"/>
          </a:solidFill>
        </p:spPr>
        <p:txBody>
          <a:bodyPr wrap="square" rtlCol="0">
            <a:spAutoFit/>
          </a:bodyPr>
          <a:lstStyle/>
          <a:p>
            <a:pPr algn="ctr"/>
            <a:r>
              <a:rPr lang="en-GB" sz="2400" dirty="0">
                <a:latin typeface="+mj-lt"/>
              </a:rPr>
              <a:t>Bibliography – 2/2</a:t>
            </a:r>
            <a:endParaRPr lang="en-US" sz="2400" dirty="0">
              <a:latin typeface="+mj-lt"/>
            </a:endParaRPr>
          </a:p>
        </p:txBody>
      </p:sp>
    </p:spTree>
    <p:extLst>
      <p:ext uri="{BB962C8B-B14F-4D97-AF65-F5344CB8AC3E}">
        <p14:creationId xmlns:p14="http://schemas.microsoft.com/office/powerpoint/2010/main" val="7652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3090C-97BA-4A0F-9169-7F3D5DC1176F}"/>
              </a:ext>
            </a:extLst>
          </p:cNvPr>
          <p:cNvSpPr txBox="1"/>
          <p:nvPr/>
        </p:nvSpPr>
        <p:spPr>
          <a:xfrm>
            <a:off x="565773" y="321484"/>
            <a:ext cx="11060453" cy="923330"/>
          </a:xfrm>
          <a:prstGeom prst="rect">
            <a:avLst/>
          </a:prstGeom>
          <a:solidFill>
            <a:srgbClr val="000000">
              <a:alpha val="19000"/>
            </a:srgbClr>
          </a:solidFill>
        </p:spPr>
        <p:txBody>
          <a:bodyPr wrap="square" rtlCol="0">
            <a:spAutoFit/>
          </a:bodyPr>
          <a:lstStyle/>
          <a:p>
            <a:pPr algn="ctr"/>
            <a:r>
              <a:rPr lang="en-GB" sz="5400" dirty="0">
                <a:solidFill>
                  <a:schemeClr val="bg1"/>
                </a:solidFill>
                <a:latin typeface="Calisto MT" panose="02040603050505030304" pitchFamily="18" charset="0"/>
              </a:rPr>
              <a:t>Why is this work necessary?</a:t>
            </a:r>
            <a:endParaRPr lang="en-US" sz="5400" dirty="0">
              <a:solidFill>
                <a:schemeClr val="bg1"/>
              </a:solidFill>
              <a:latin typeface="Calisto MT" panose="02040603050505030304" pitchFamily="18" charset="0"/>
            </a:endParaRPr>
          </a:p>
        </p:txBody>
      </p:sp>
      <p:sp>
        <p:nvSpPr>
          <p:cNvPr id="3" name="TextBox 2">
            <a:extLst>
              <a:ext uri="{FF2B5EF4-FFF2-40B4-BE49-F238E27FC236}">
                <a16:creationId xmlns:a16="http://schemas.microsoft.com/office/drawing/2014/main" id="{393ED0F3-690A-4B7C-8765-2B5BBFC0DB0B}"/>
              </a:ext>
            </a:extLst>
          </p:cNvPr>
          <p:cNvSpPr txBox="1"/>
          <p:nvPr/>
        </p:nvSpPr>
        <p:spPr>
          <a:xfrm>
            <a:off x="929242" y="1341720"/>
            <a:ext cx="10696983" cy="954107"/>
          </a:xfrm>
          <a:prstGeom prst="rect">
            <a:avLst/>
          </a:prstGeom>
          <a:noFill/>
        </p:spPr>
        <p:txBody>
          <a:bodyPr wrap="square" rtlCol="0">
            <a:spAutoFit/>
          </a:bodyPr>
          <a:lstStyle/>
          <a:p>
            <a:pPr>
              <a:lnSpc>
                <a:spcPct val="150000"/>
              </a:lnSpc>
            </a:pPr>
            <a:r>
              <a:rPr lang="en-GB" sz="2400" b="1" dirty="0">
                <a:latin typeface="+mj-lt"/>
              </a:rPr>
              <a:t>1. Sentiment analysis is big business</a:t>
            </a:r>
          </a:p>
          <a:p>
            <a:pPr marL="914400" lvl="1" indent="-457200">
              <a:buFont typeface="Arial" panose="020B0604020202020204" pitchFamily="34" charset="0"/>
              <a:buChar char="•"/>
            </a:pPr>
            <a:r>
              <a:rPr lang="en-GB" sz="2000" dirty="0">
                <a:latin typeface="+mj-lt"/>
              </a:rPr>
              <a:t>Useful for gauging </a:t>
            </a:r>
            <a:r>
              <a:rPr lang="en-GB" sz="2000" i="1" dirty="0">
                <a:latin typeface="+mj-lt"/>
              </a:rPr>
              <a:t>public opinion </a:t>
            </a:r>
            <a:r>
              <a:rPr lang="en-GB" sz="2000" dirty="0">
                <a:latin typeface="+mj-lt"/>
              </a:rPr>
              <a:t>on products and services</a:t>
            </a:r>
          </a:p>
        </p:txBody>
      </p:sp>
      <p:pic>
        <p:nvPicPr>
          <p:cNvPr id="5" name="Picture 4">
            <a:extLst>
              <a:ext uri="{FF2B5EF4-FFF2-40B4-BE49-F238E27FC236}">
                <a16:creationId xmlns:a16="http://schemas.microsoft.com/office/drawing/2014/main" id="{C58818C3-A002-47E7-9818-882D916F2CBC}"/>
              </a:ext>
            </a:extLst>
          </p:cNvPr>
          <p:cNvPicPr>
            <a:picLocks noChangeAspect="1"/>
          </p:cNvPicPr>
          <p:nvPr/>
        </p:nvPicPr>
        <p:blipFill>
          <a:blip r:embed="rId3"/>
          <a:stretch>
            <a:fillRect/>
          </a:stretch>
        </p:blipFill>
        <p:spPr>
          <a:xfrm>
            <a:off x="1528682" y="2736865"/>
            <a:ext cx="5607482" cy="3650618"/>
          </a:xfrm>
          <a:prstGeom prst="rect">
            <a:avLst/>
          </a:prstGeom>
          <a:ln w="28575">
            <a:noFill/>
          </a:ln>
        </p:spPr>
      </p:pic>
    </p:spTree>
    <p:extLst>
      <p:ext uri="{BB962C8B-B14F-4D97-AF65-F5344CB8AC3E}">
        <p14:creationId xmlns:p14="http://schemas.microsoft.com/office/powerpoint/2010/main" val="155371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3090C-97BA-4A0F-9169-7F3D5DC1176F}"/>
              </a:ext>
            </a:extLst>
          </p:cNvPr>
          <p:cNvSpPr txBox="1"/>
          <p:nvPr/>
        </p:nvSpPr>
        <p:spPr>
          <a:xfrm>
            <a:off x="565773" y="321484"/>
            <a:ext cx="11060453" cy="923330"/>
          </a:xfrm>
          <a:prstGeom prst="rect">
            <a:avLst/>
          </a:prstGeom>
          <a:solidFill>
            <a:srgbClr val="000000">
              <a:alpha val="19000"/>
            </a:srgbClr>
          </a:solidFill>
        </p:spPr>
        <p:txBody>
          <a:bodyPr wrap="square" rtlCol="0">
            <a:spAutoFit/>
          </a:bodyPr>
          <a:lstStyle/>
          <a:p>
            <a:pPr algn="ctr"/>
            <a:r>
              <a:rPr lang="en-GB" sz="5400" dirty="0">
                <a:solidFill>
                  <a:schemeClr val="bg1"/>
                </a:solidFill>
                <a:latin typeface="Calisto MT" panose="02040603050505030304" pitchFamily="18" charset="0"/>
              </a:rPr>
              <a:t>Why is this work necessary?</a:t>
            </a:r>
            <a:endParaRPr lang="en-US" sz="5400" dirty="0">
              <a:solidFill>
                <a:schemeClr val="bg1"/>
              </a:solidFill>
              <a:latin typeface="Calisto MT" panose="02040603050505030304" pitchFamily="18" charset="0"/>
            </a:endParaRPr>
          </a:p>
        </p:txBody>
      </p:sp>
      <p:sp>
        <p:nvSpPr>
          <p:cNvPr id="3" name="TextBox 2">
            <a:extLst>
              <a:ext uri="{FF2B5EF4-FFF2-40B4-BE49-F238E27FC236}">
                <a16:creationId xmlns:a16="http://schemas.microsoft.com/office/drawing/2014/main" id="{393ED0F3-690A-4B7C-8765-2B5BBFC0DB0B}"/>
              </a:ext>
            </a:extLst>
          </p:cNvPr>
          <p:cNvSpPr txBox="1"/>
          <p:nvPr/>
        </p:nvSpPr>
        <p:spPr>
          <a:xfrm>
            <a:off x="929242" y="1341720"/>
            <a:ext cx="10696983" cy="954107"/>
          </a:xfrm>
          <a:prstGeom prst="rect">
            <a:avLst/>
          </a:prstGeom>
          <a:noFill/>
        </p:spPr>
        <p:txBody>
          <a:bodyPr wrap="square" rtlCol="0">
            <a:spAutoFit/>
          </a:bodyPr>
          <a:lstStyle/>
          <a:p>
            <a:pPr>
              <a:lnSpc>
                <a:spcPct val="150000"/>
              </a:lnSpc>
            </a:pPr>
            <a:r>
              <a:rPr lang="en-GB" sz="2400" b="1" dirty="0">
                <a:latin typeface="+mj-lt"/>
              </a:rPr>
              <a:t>1. Sentiment analysis is big business</a:t>
            </a:r>
          </a:p>
          <a:p>
            <a:pPr marL="914400" lvl="1" indent="-457200">
              <a:buFont typeface="Arial" panose="020B0604020202020204" pitchFamily="34" charset="0"/>
              <a:buChar char="•"/>
            </a:pPr>
            <a:r>
              <a:rPr lang="en-GB" sz="2000" dirty="0">
                <a:latin typeface="+mj-lt"/>
              </a:rPr>
              <a:t>Useful for gauging </a:t>
            </a:r>
            <a:r>
              <a:rPr lang="en-GB" sz="2000" i="1" dirty="0">
                <a:latin typeface="+mj-lt"/>
              </a:rPr>
              <a:t>public opinion </a:t>
            </a:r>
            <a:r>
              <a:rPr lang="en-GB" sz="2000" dirty="0">
                <a:latin typeface="+mj-lt"/>
              </a:rPr>
              <a:t>on products and services</a:t>
            </a:r>
          </a:p>
        </p:txBody>
      </p:sp>
      <p:grpSp>
        <p:nvGrpSpPr>
          <p:cNvPr id="6" name="Group 5">
            <a:extLst>
              <a:ext uri="{FF2B5EF4-FFF2-40B4-BE49-F238E27FC236}">
                <a16:creationId xmlns:a16="http://schemas.microsoft.com/office/drawing/2014/main" id="{EEFB39E3-7234-486A-9EC8-9F46ADB74EE4}"/>
              </a:ext>
            </a:extLst>
          </p:cNvPr>
          <p:cNvGrpSpPr/>
          <p:nvPr/>
        </p:nvGrpSpPr>
        <p:grpSpPr>
          <a:xfrm>
            <a:off x="1114683" y="3234216"/>
            <a:ext cx="8117840" cy="2389577"/>
            <a:chOff x="860683" y="2898936"/>
            <a:chExt cx="8117840" cy="2389577"/>
          </a:xfrm>
        </p:grpSpPr>
        <p:grpSp>
          <p:nvGrpSpPr>
            <p:cNvPr id="7" name="Group 6">
              <a:extLst>
                <a:ext uri="{FF2B5EF4-FFF2-40B4-BE49-F238E27FC236}">
                  <a16:creationId xmlns:a16="http://schemas.microsoft.com/office/drawing/2014/main" id="{5892620E-D47D-48B0-9821-34878D0CA21D}"/>
                </a:ext>
              </a:extLst>
            </p:cNvPr>
            <p:cNvGrpSpPr/>
            <p:nvPr/>
          </p:nvGrpSpPr>
          <p:grpSpPr>
            <a:xfrm>
              <a:off x="860683" y="2898936"/>
              <a:ext cx="8117840" cy="601803"/>
              <a:chOff x="1971040" y="955040"/>
              <a:chExt cx="8117840" cy="731520"/>
            </a:xfrm>
          </p:grpSpPr>
          <p:sp>
            <p:nvSpPr>
              <p:cNvPr id="18" name="TextBox 17">
                <a:extLst>
                  <a:ext uri="{FF2B5EF4-FFF2-40B4-BE49-F238E27FC236}">
                    <a16:creationId xmlns:a16="http://schemas.microsoft.com/office/drawing/2014/main" id="{256CE319-AFDE-4446-AE2F-CDB1DD3C45DC}"/>
                  </a:ext>
                </a:extLst>
              </p:cNvPr>
              <p:cNvSpPr txBox="1"/>
              <p:nvPr/>
            </p:nvSpPr>
            <p:spPr>
              <a:xfrm>
                <a:off x="1971040" y="955040"/>
                <a:ext cx="8117840" cy="731520"/>
              </a:xfrm>
              <a:prstGeom prst="rect">
                <a:avLst/>
              </a:prstGeom>
              <a:solidFill>
                <a:schemeClr val="bg1"/>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CEBD28E2-A6BA-4EB1-86FF-AD112F1F7D4A}"/>
                  </a:ext>
                </a:extLst>
              </p:cNvPr>
              <p:cNvSpPr txBox="1"/>
              <p:nvPr/>
            </p:nvSpPr>
            <p:spPr>
              <a:xfrm>
                <a:off x="2225040" y="1089967"/>
                <a:ext cx="7741920" cy="461665"/>
              </a:xfrm>
              <a:prstGeom prst="rect">
                <a:avLst/>
              </a:prstGeom>
              <a:noFill/>
            </p:spPr>
            <p:txBody>
              <a:bodyPr wrap="square" rtlCol="0">
                <a:spAutoFit/>
              </a:bodyPr>
              <a:lstStyle/>
              <a:p>
                <a:r>
                  <a:rPr lang="en-GB" sz="2400" spc="180" dirty="0"/>
                  <a:t>Wow! I love when my train is four hours late.</a:t>
                </a:r>
                <a:endParaRPr lang="en-US" sz="2400" spc="180" dirty="0"/>
              </a:p>
            </p:txBody>
          </p:sp>
          <p:sp>
            <p:nvSpPr>
              <p:cNvPr id="20" name="Rectangle 19">
                <a:extLst>
                  <a:ext uri="{FF2B5EF4-FFF2-40B4-BE49-F238E27FC236}">
                    <a16:creationId xmlns:a16="http://schemas.microsoft.com/office/drawing/2014/main" id="{BAC8FA97-5598-49A1-8689-0DE19035833A}"/>
                  </a:ext>
                </a:extLst>
              </p:cNvPr>
              <p:cNvSpPr/>
              <p:nvPr/>
            </p:nvSpPr>
            <p:spPr>
              <a:xfrm>
                <a:off x="2113923" y="1089967"/>
                <a:ext cx="1076446" cy="461665"/>
              </a:xfrm>
              <a:prstGeom prst="rect">
                <a:avLst/>
              </a:prstGeom>
              <a:solidFill>
                <a:srgbClr val="21FF3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754703-7240-4237-AB21-4BE0019389C7}"/>
                  </a:ext>
                </a:extLst>
              </p:cNvPr>
              <p:cNvSpPr/>
              <p:nvPr/>
            </p:nvSpPr>
            <p:spPr>
              <a:xfrm>
                <a:off x="3353572" y="1089967"/>
                <a:ext cx="740908" cy="461665"/>
              </a:xfrm>
              <a:prstGeom prst="rect">
                <a:avLst/>
              </a:prstGeom>
              <a:solidFill>
                <a:srgbClr val="21FF3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D0A3C5-9379-4580-AB8D-50E01A706237}"/>
                  </a:ext>
                </a:extLst>
              </p:cNvPr>
              <p:cNvSpPr/>
              <p:nvPr/>
            </p:nvSpPr>
            <p:spPr>
              <a:xfrm>
                <a:off x="8189605" y="1089966"/>
                <a:ext cx="598795" cy="461665"/>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6335BD4-7AC2-454A-9054-5A8232AAFD55}"/>
                </a:ext>
              </a:extLst>
            </p:cNvPr>
            <p:cNvGrpSpPr/>
            <p:nvPr/>
          </p:nvGrpSpPr>
          <p:grpSpPr>
            <a:xfrm>
              <a:off x="860683" y="3792823"/>
              <a:ext cx="4279858" cy="601803"/>
              <a:chOff x="1971040" y="2403805"/>
              <a:chExt cx="4279858" cy="731520"/>
            </a:xfrm>
          </p:grpSpPr>
          <p:sp>
            <p:nvSpPr>
              <p:cNvPr id="14" name="TextBox 13">
                <a:extLst>
                  <a:ext uri="{FF2B5EF4-FFF2-40B4-BE49-F238E27FC236}">
                    <a16:creationId xmlns:a16="http://schemas.microsoft.com/office/drawing/2014/main" id="{D596DCB1-7909-4AE5-87EA-E5264CB77886}"/>
                  </a:ext>
                </a:extLst>
              </p:cNvPr>
              <p:cNvSpPr txBox="1"/>
              <p:nvPr/>
            </p:nvSpPr>
            <p:spPr>
              <a:xfrm>
                <a:off x="1971040" y="2403805"/>
                <a:ext cx="4279858" cy="731520"/>
              </a:xfrm>
              <a:prstGeom prst="rect">
                <a:avLst/>
              </a:prstGeom>
              <a:solidFill>
                <a:schemeClr val="bg1"/>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89F6CC1E-D873-4749-8335-07D526B01932}"/>
                  </a:ext>
                </a:extLst>
              </p:cNvPr>
              <p:cNvSpPr txBox="1"/>
              <p:nvPr/>
            </p:nvSpPr>
            <p:spPr>
              <a:xfrm>
                <a:off x="2113923" y="2538732"/>
                <a:ext cx="4136975" cy="473863"/>
              </a:xfrm>
              <a:prstGeom prst="rect">
                <a:avLst/>
              </a:prstGeom>
              <a:noFill/>
            </p:spPr>
            <p:txBody>
              <a:bodyPr wrap="square" rtlCol="0">
                <a:spAutoFit/>
              </a:bodyPr>
              <a:lstStyle/>
              <a:p>
                <a:r>
                  <a:rPr lang="en-GB" sz="2400" spc="180" dirty="0"/>
                  <a:t>Work in the morning. Yay.</a:t>
                </a:r>
                <a:endParaRPr lang="en-US" sz="2400" spc="180" dirty="0"/>
              </a:p>
            </p:txBody>
          </p:sp>
          <p:sp>
            <p:nvSpPr>
              <p:cNvPr id="16" name="Rectangle 15">
                <a:extLst>
                  <a:ext uri="{FF2B5EF4-FFF2-40B4-BE49-F238E27FC236}">
                    <a16:creationId xmlns:a16="http://schemas.microsoft.com/office/drawing/2014/main" id="{074D7188-5234-4632-B178-1520B25D912E}"/>
                  </a:ext>
                </a:extLst>
              </p:cNvPr>
              <p:cNvSpPr/>
              <p:nvPr/>
            </p:nvSpPr>
            <p:spPr>
              <a:xfrm>
                <a:off x="5287316" y="2550930"/>
                <a:ext cx="604198" cy="461665"/>
              </a:xfrm>
              <a:prstGeom prst="rect">
                <a:avLst/>
              </a:prstGeom>
              <a:solidFill>
                <a:srgbClr val="21FF3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A19EC8-8CF2-4610-AA1B-F2717B430D07}"/>
                  </a:ext>
                </a:extLst>
              </p:cNvPr>
              <p:cNvSpPr/>
              <p:nvPr/>
            </p:nvSpPr>
            <p:spPr>
              <a:xfrm>
                <a:off x="2113923" y="2550930"/>
                <a:ext cx="907069" cy="461665"/>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78FC72A-FC9D-42D8-8212-1057A55EBF34}"/>
                </a:ext>
              </a:extLst>
            </p:cNvPr>
            <p:cNvGrpSpPr/>
            <p:nvPr/>
          </p:nvGrpSpPr>
          <p:grpSpPr>
            <a:xfrm>
              <a:off x="860683" y="4686710"/>
              <a:ext cx="8117840" cy="601803"/>
              <a:chOff x="1971040" y="3845406"/>
              <a:chExt cx="8117840" cy="731520"/>
            </a:xfrm>
          </p:grpSpPr>
          <p:sp>
            <p:nvSpPr>
              <p:cNvPr id="10" name="TextBox 9">
                <a:extLst>
                  <a:ext uri="{FF2B5EF4-FFF2-40B4-BE49-F238E27FC236}">
                    <a16:creationId xmlns:a16="http://schemas.microsoft.com/office/drawing/2014/main" id="{4BEF703E-0D30-42BF-AA5B-BC4915E71909}"/>
                  </a:ext>
                </a:extLst>
              </p:cNvPr>
              <p:cNvSpPr txBox="1"/>
              <p:nvPr/>
            </p:nvSpPr>
            <p:spPr>
              <a:xfrm>
                <a:off x="1971040" y="3845406"/>
                <a:ext cx="8117840" cy="731520"/>
              </a:xfrm>
              <a:prstGeom prst="rect">
                <a:avLst/>
              </a:prstGeom>
              <a:solidFill>
                <a:schemeClr val="bg1"/>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3ABC122A-EE42-456D-8BB8-1DC1D8E4ABD3}"/>
                  </a:ext>
                </a:extLst>
              </p:cNvPr>
              <p:cNvSpPr txBox="1"/>
              <p:nvPr/>
            </p:nvSpPr>
            <p:spPr>
              <a:xfrm>
                <a:off x="2020554" y="3980333"/>
                <a:ext cx="7741920" cy="561176"/>
              </a:xfrm>
              <a:prstGeom prst="rect">
                <a:avLst/>
              </a:prstGeom>
              <a:noFill/>
            </p:spPr>
            <p:txBody>
              <a:bodyPr wrap="square" rtlCol="0">
                <a:spAutoFit/>
              </a:bodyPr>
              <a:lstStyle/>
              <a:p>
                <a:r>
                  <a:rPr lang="en-GB" sz="2400" spc="180" dirty="0"/>
                  <a:t>Oh hey it’s raining again what a lovely surprise!</a:t>
                </a:r>
                <a:endParaRPr lang="en-US" sz="2400" spc="180" dirty="0"/>
              </a:p>
            </p:txBody>
          </p:sp>
          <p:sp>
            <p:nvSpPr>
              <p:cNvPr id="12" name="Rectangle 11">
                <a:extLst>
                  <a:ext uri="{FF2B5EF4-FFF2-40B4-BE49-F238E27FC236}">
                    <a16:creationId xmlns:a16="http://schemas.microsoft.com/office/drawing/2014/main" id="{6AF10FC3-E1F6-4587-A899-C5B271F62115}"/>
                  </a:ext>
                </a:extLst>
              </p:cNvPr>
              <p:cNvSpPr/>
              <p:nvPr/>
            </p:nvSpPr>
            <p:spPr>
              <a:xfrm>
                <a:off x="6761803" y="3979910"/>
                <a:ext cx="923617" cy="461665"/>
              </a:xfrm>
              <a:prstGeom prst="rect">
                <a:avLst/>
              </a:prstGeom>
              <a:solidFill>
                <a:srgbClr val="21FF3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0616C01-D1BE-4FFE-9A26-B7578521A81D}"/>
                  </a:ext>
                </a:extLst>
              </p:cNvPr>
              <p:cNvSpPr/>
              <p:nvPr/>
            </p:nvSpPr>
            <p:spPr>
              <a:xfrm>
                <a:off x="3724026" y="3968136"/>
                <a:ext cx="1101974" cy="473439"/>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F081C3D3-E54F-4FAB-A4C4-2B732E5C5C47}"/>
              </a:ext>
            </a:extLst>
          </p:cNvPr>
          <p:cNvGrpSpPr/>
          <p:nvPr/>
        </p:nvGrpSpPr>
        <p:grpSpPr>
          <a:xfrm>
            <a:off x="9598497" y="2954508"/>
            <a:ext cx="1937306" cy="2943800"/>
            <a:chOff x="9344497" y="2619228"/>
            <a:chExt cx="1937306" cy="2943800"/>
          </a:xfrm>
        </p:grpSpPr>
        <p:grpSp>
          <p:nvGrpSpPr>
            <p:cNvPr id="24" name="Group 23">
              <a:extLst>
                <a:ext uri="{FF2B5EF4-FFF2-40B4-BE49-F238E27FC236}">
                  <a16:creationId xmlns:a16="http://schemas.microsoft.com/office/drawing/2014/main" id="{741CE624-9891-4E41-98E4-4D18A4AC9FD4}"/>
                </a:ext>
              </a:extLst>
            </p:cNvPr>
            <p:cNvGrpSpPr/>
            <p:nvPr/>
          </p:nvGrpSpPr>
          <p:grpSpPr>
            <a:xfrm>
              <a:off x="9344497" y="2619228"/>
              <a:ext cx="1900349" cy="1161216"/>
              <a:chOff x="6118471" y="2354382"/>
              <a:chExt cx="4279858" cy="2856556"/>
            </a:xfrm>
          </p:grpSpPr>
          <p:pic>
            <p:nvPicPr>
              <p:cNvPr id="31" name="Picture 2" descr="Image result for sentiment analysis">
                <a:extLst>
                  <a:ext uri="{FF2B5EF4-FFF2-40B4-BE49-F238E27FC236}">
                    <a16:creationId xmlns:a16="http://schemas.microsoft.com/office/drawing/2014/main" id="{74CFD23B-53FB-40EE-8A2A-77EA814F12D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0" b="89895" l="9884" r="90000">
                            <a14:foregroundMark x1="22442" y1="54007" x2="22442" y2="54007"/>
                            <a14:foregroundMark x1="20116" y1="46690" x2="20116" y2="46690"/>
                            <a14:foregroundMark x1="21628" y1="45645" x2="26279" y2="45645"/>
                            <a14:foregroundMark x1="27674" y1="47038" x2="31860" y2="54355"/>
                            <a14:foregroundMark x1="31860" y1="54355" x2="27442" y2="60976"/>
                            <a14:foregroundMark x1="27442" y1="60976" x2="21047" y2="61498"/>
                            <a14:foregroundMark x1="21047" y1="61498" x2="18488" y2="52613"/>
                            <a14:foregroundMark x1="18488" y1="52613" x2="20233" y2="49826"/>
                            <a14:foregroundMark x1="23140" y1="58711" x2="13372" y2="53659"/>
                            <a14:foregroundMark x1="21512" y1="65157" x2="32674" y2="56794"/>
                            <a14:foregroundMark x1="41744" y1="25784" x2="48023" y2="25784"/>
                            <a14:foregroundMark x1="48023" y1="25784" x2="55233" y2="25087"/>
                            <a14:foregroundMark x1="55233" y1="25087" x2="50581" y2="31533"/>
                            <a14:foregroundMark x1="50581" y1="31533" x2="56744" y2="34321"/>
                            <a14:foregroundMark x1="56744" y1="34321" x2="41279" y2="27526"/>
                            <a14:foregroundMark x1="41279" y1="27526" x2="46744" y2="35017"/>
                            <a14:foregroundMark x1="46744" y1="35017" x2="53140" y2="32230"/>
                            <a14:foregroundMark x1="53140" y1="32230" x2="53256" y2="23345"/>
                            <a14:foregroundMark x1="53256" y1="23345" x2="47093" y2="30314"/>
                            <a14:foregroundMark x1="47093" y1="30314" x2="46047" y2="39199"/>
                            <a14:foregroundMark x1="46047" y1="39199" x2="52093" y2="37456"/>
                            <a14:foregroundMark x1="52093" y1="37456" x2="52791" y2="23519"/>
                            <a14:foregroundMark x1="52791" y1="23519" x2="46279" y2="25784"/>
                            <a14:foregroundMark x1="49884" y1="20209" x2="50698" y2="31882"/>
                            <a14:foregroundMark x1="50698" y1="31882" x2="55349" y2="38502"/>
                            <a14:foregroundMark x1="55349" y1="38502" x2="57442" y2="37282"/>
                            <a14:foregroundMark x1="75581" y1="43902" x2="70233" y2="48258"/>
                            <a14:foregroundMark x1="70233" y1="48258" x2="73488" y2="55923"/>
                            <a14:foregroundMark x1="73488" y1="55923" x2="80814" y2="53659"/>
                            <a14:foregroundMark x1="80814" y1="53659" x2="76860" y2="46516"/>
                            <a14:foregroundMark x1="76860" y1="46516" x2="72093" y2="53833"/>
                            <a14:foregroundMark x1="72093" y1="53833" x2="75581" y2="63763"/>
                            <a14:foregroundMark x1="75581" y1="63763" x2="81628" y2="56272"/>
                            <a14:foregroundMark x1="81628" y1="56272" x2="75233" y2="56969"/>
                            <a14:foregroundMark x1="75233" y1="56969" x2="79186" y2="63763"/>
                            <a14:foregroundMark x1="79186" y1="63763" x2="79884" y2="54181"/>
                            <a14:foregroundMark x1="79884" y1="54181" x2="74419" y2="47561"/>
                            <a14:foregroundMark x1="74419" y1="47561" x2="77674" y2="54878"/>
                            <a14:foregroundMark x1="77674" y1="54878" x2="77791" y2="43031"/>
                            <a14:foregroundMark x1="77791" y1="43031" x2="72093" y2="49826"/>
                            <a14:foregroundMark x1="72093" y1="49826" x2="71860" y2="60801"/>
                            <a14:foregroundMark x1="71860" y1="60801" x2="72558" y2="51916"/>
                            <a14:foregroundMark x1="72558" y1="51916" x2="74302" y2="48955"/>
                            <a14:foregroundMark x1="81977" y1="52091" x2="81744" y2="54704"/>
                            <a14:foregroundMark x1="69535" y1="54878" x2="72209" y2="55575"/>
                            <a14:foregroundMark x1="79419" y1="47213" x2="82791" y2="55575"/>
                            <a14:foregroundMark x1="82791" y1="55575" x2="82791" y2="57491"/>
                            <a14:foregroundMark x1="18488" y1="48258" x2="16744" y2="52091"/>
                            <a14:foregroundMark x1="24884" y1="55575" x2="24186" y2="56794"/>
                            <a14:foregroundMark x1="49419" y1="40592" x2="52907" y2="40592"/>
                            <a14:foregroundMark x1="9884" y1="74564" x2="9884" y2="74564"/>
                            <a14:foregroundMark x1="18372" y1="61150" x2="18372" y2="61150"/>
                            <a14:foregroundMark x1="19419" y1="60801" x2="19419" y2="60801"/>
                            <a14:foregroundMark x1="18023" y1="55923" x2="18953" y2="65331"/>
                            <a14:foregroundMark x1="79884" y1="43380" x2="77558" y2="52439"/>
                            <a14:foregroundMark x1="77558" y1="52439" x2="73140" y2="59756"/>
                            <a14:foregroundMark x1="73140" y1="59756" x2="72209" y2="64983"/>
                            <a14:backgroundMark x1="52093" y1="73171" x2="52093" y2="73171"/>
                          </a14:backgroundRemoval>
                        </a14:imgEffect>
                      </a14:imgLayer>
                    </a14:imgProps>
                  </a:ext>
                  <a:ext uri="{28A0092B-C50C-407E-A947-70E740481C1C}">
                    <a14:useLocalDpi xmlns:a14="http://schemas.microsoft.com/office/drawing/2010/main" val="0"/>
                  </a:ext>
                </a:extLst>
              </a:blip>
              <a:srcRect/>
              <a:stretch>
                <a:fillRect/>
              </a:stretch>
            </p:blipFill>
            <p:spPr bwMode="auto">
              <a:xfrm>
                <a:off x="6118471" y="2354382"/>
                <a:ext cx="4279858" cy="2856556"/>
              </a:xfrm>
              <a:prstGeom prst="rect">
                <a:avLst/>
              </a:prstGeom>
              <a:noFill/>
              <a:extLst>
                <a:ext uri="{909E8E84-426E-40DD-AFC4-6F175D3DCCD1}">
                  <a14:hiddenFill xmlns:a14="http://schemas.microsoft.com/office/drawing/2010/main">
                    <a:solidFill>
                      <a:srgbClr val="FFFFFF"/>
                    </a:solidFill>
                  </a14:hiddenFill>
                </a:ext>
              </a:extLst>
            </p:spPr>
          </p:pic>
          <p:sp>
            <p:nvSpPr>
              <p:cNvPr id="32" name="Arrow: Right 31">
                <a:extLst>
                  <a:ext uri="{FF2B5EF4-FFF2-40B4-BE49-F238E27FC236}">
                    <a16:creationId xmlns:a16="http://schemas.microsoft.com/office/drawing/2014/main" id="{CC3E4D76-98D0-4C20-BD41-803C0F009EC8}"/>
                  </a:ext>
                </a:extLst>
              </p:cNvPr>
              <p:cNvSpPr/>
              <p:nvPr/>
            </p:nvSpPr>
            <p:spPr>
              <a:xfrm rot="18392976">
                <a:off x="7924090" y="3861092"/>
                <a:ext cx="978723" cy="514725"/>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26F877AF-1B0D-4C3B-AC1C-672A54E238CB}"/>
                </a:ext>
              </a:extLst>
            </p:cNvPr>
            <p:cNvGrpSpPr/>
            <p:nvPr/>
          </p:nvGrpSpPr>
          <p:grpSpPr>
            <a:xfrm>
              <a:off x="9344498" y="3556211"/>
              <a:ext cx="1900349" cy="1161216"/>
              <a:chOff x="6118471" y="2354382"/>
              <a:chExt cx="4279858" cy="2856556"/>
            </a:xfrm>
          </p:grpSpPr>
          <p:pic>
            <p:nvPicPr>
              <p:cNvPr id="29" name="Picture 2" descr="Image result for sentiment analysis">
                <a:extLst>
                  <a:ext uri="{FF2B5EF4-FFF2-40B4-BE49-F238E27FC236}">
                    <a16:creationId xmlns:a16="http://schemas.microsoft.com/office/drawing/2014/main" id="{A8FA7282-E424-44EB-BF3F-7E214D0BD3F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0" b="89895" l="9884" r="90000">
                            <a14:foregroundMark x1="22442" y1="54007" x2="22442" y2="54007"/>
                            <a14:foregroundMark x1="20116" y1="46690" x2="20116" y2="46690"/>
                            <a14:foregroundMark x1="21628" y1="45645" x2="26279" y2="45645"/>
                            <a14:foregroundMark x1="27674" y1="47038" x2="31860" y2="54355"/>
                            <a14:foregroundMark x1="31860" y1="54355" x2="27442" y2="60976"/>
                            <a14:foregroundMark x1="27442" y1="60976" x2="21047" y2="61498"/>
                            <a14:foregroundMark x1="21047" y1="61498" x2="18488" y2="52613"/>
                            <a14:foregroundMark x1="18488" y1="52613" x2="20233" y2="49826"/>
                            <a14:foregroundMark x1="23140" y1="58711" x2="13372" y2="53659"/>
                            <a14:foregroundMark x1="21512" y1="65157" x2="32674" y2="56794"/>
                            <a14:foregroundMark x1="41744" y1="25784" x2="48023" y2="25784"/>
                            <a14:foregroundMark x1="48023" y1="25784" x2="55233" y2="25087"/>
                            <a14:foregroundMark x1="55233" y1="25087" x2="50581" y2="31533"/>
                            <a14:foregroundMark x1="50581" y1="31533" x2="56744" y2="34321"/>
                            <a14:foregroundMark x1="56744" y1="34321" x2="41279" y2="27526"/>
                            <a14:foregroundMark x1="41279" y1="27526" x2="46744" y2="35017"/>
                            <a14:foregroundMark x1="46744" y1="35017" x2="53140" y2="32230"/>
                            <a14:foregroundMark x1="53140" y1="32230" x2="53256" y2="23345"/>
                            <a14:foregroundMark x1="53256" y1="23345" x2="47093" y2="30314"/>
                            <a14:foregroundMark x1="47093" y1="30314" x2="46047" y2="39199"/>
                            <a14:foregroundMark x1="46047" y1="39199" x2="52093" y2="37456"/>
                            <a14:foregroundMark x1="52093" y1="37456" x2="52791" y2="23519"/>
                            <a14:foregroundMark x1="52791" y1="23519" x2="46279" y2="25784"/>
                            <a14:foregroundMark x1="49884" y1="20209" x2="50698" y2="31882"/>
                            <a14:foregroundMark x1="50698" y1="31882" x2="55349" y2="38502"/>
                            <a14:foregroundMark x1="55349" y1="38502" x2="57442" y2="37282"/>
                            <a14:foregroundMark x1="75581" y1="43902" x2="70233" y2="48258"/>
                            <a14:foregroundMark x1="70233" y1="48258" x2="73488" y2="55923"/>
                            <a14:foregroundMark x1="73488" y1="55923" x2="80814" y2="53659"/>
                            <a14:foregroundMark x1="80814" y1="53659" x2="76860" y2="46516"/>
                            <a14:foregroundMark x1="76860" y1="46516" x2="72093" y2="53833"/>
                            <a14:foregroundMark x1="72093" y1="53833" x2="75581" y2="63763"/>
                            <a14:foregroundMark x1="75581" y1="63763" x2="81628" y2="56272"/>
                            <a14:foregroundMark x1="81628" y1="56272" x2="75233" y2="56969"/>
                            <a14:foregroundMark x1="75233" y1="56969" x2="79186" y2="63763"/>
                            <a14:foregroundMark x1="79186" y1="63763" x2="79884" y2="54181"/>
                            <a14:foregroundMark x1="79884" y1="54181" x2="74419" y2="47561"/>
                            <a14:foregroundMark x1="74419" y1="47561" x2="77674" y2="54878"/>
                            <a14:foregroundMark x1="77674" y1="54878" x2="77791" y2="43031"/>
                            <a14:foregroundMark x1="77791" y1="43031" x2="72093" y2="49826"/>
                            <a14:foregroundMark x1="72093" y1="49826" x2="71860" y2="60801"/>
                            <a14:foregroundMark x1="71860" y1="60801" x2="72558" y2="51916"/>
                            <a14:foregroundMark x1="72558" y1="51916" x2="74302" y2="48955"/>
                            <a14:foregroundMark x1="81977" y1="52091" x2="81744" y2="54704"/>
                            <a14:foregroundMark x1="69535" y1="54878" x2="72209" y2="55575"/>
                            <a14:foregroundMark x1="79419" y1="47213" x2="82791" y2="55575"/>
                            <a14:foregroundMark x1="82791" y1="55575" x2="82791" y2="57491"/>
                            <a14:foregroundMark x1="18488" y1="48258" x2="16744" y2="52091"/>
                            <a14:foregroundMark x1="24884" y1="55575" x2="24186" y2="56794"/>
                            <a14:foregroundMark x1="49419" y1="40592" x2="52907" y2="40592"/>
                            <a14:foregroundMark x1="9884" y1="74564" x2="9884" y2="74564"/>
                            <a14:foregroundMark x1="18372" y1="61150" x2="18372" y2="61150"/>
                            <a14:foregroundMark x1="19419" y1="60801" x2="19419" y2="60801"/>
                            <a14:foregroundMark x1="18023" y1="55923" x2="18953" y2="65331"/>
                            <a14:foregroundMark x1="79884" y1="43380" x2="77558" y2="52439"/>
                            <a14:foregroundMark x1="77558" y1="52439" x2="73140" y2="59756"/>
                            <a14:foregroundMark x1="73140" y1="59756" x2="72209" y2="64983"/>
                            <a14:backgroundMark x1="52093" y1="73171" x2="52093" y2="73171"/>
                          </a14:backgroundRemoval>
                        </a14:imgEffect>
                      </a14:imgLayer>
                    </a14:imgProps>
                  </a:ext>
                  <a:ext uri="{28A0092B-C50C-407E-A947-70E740481C1C}">
                    <a14:useLocalDpi xmlns:a14="http://schemas.microsoft.com/office/drawing/2010/main" val="0"/>
                  </a:ext>
                </a:extLst>
              </a:blip>
              <a:srcRect/>
              <a:stretch>
                <a:fillRect/>
              </a:stretch>
            </p:blipFill>
            <p:spPr bwMode="auto">
              <a:xfrm>
                <a:off x="6118471" y="2354382"/>
                <a:ext cx="4279858" cy="2856556"/>
              </a:xfrm>
              <a:prstGeom prst="rect">
                <a:avLst/>
              </a:prstGeom>
              <a:noFill/>
              <a:extLst>
                <a:ext uri="{909E8E84-426E-40DD-AFC4-6F175D3DCCD1}">
                  <a14:hiddenFill xmlns:a14="http://schemas.microsoft.com/office/drawing/2010/main">
                    <a:solidFill>
                      <a:srgbClr val="FFFFFF"/>
                    </a:solidFill>
                  </a14:hiddenFill>
                </a:ext>
              </a:extLst>
            </p:spPr>
          </p:pic>
          <p:sp>
            <p:nvSpPr>
              <p:cNvPr id="30" name="Arrow: Right 29">
                <a:extLst>
                  <a:ext uri="{FF2B5EF4-FFF2-40B4-BE49-F238E27FC236}">
                    <a16:creationId xmlns:a16="http://schemas.microsoft.com/office/drawing/2014/main" id="{A094729B-A4C7-4EC7-8EA1-73DD666EEA24}"/>
                  </a:ext>
                </a:extLst>
              </p:cNvPr>
              <p:cNvSpPr/>
              <p:nvPr/>
            </p:nvSpPr>
            <p:spPr>
              <a:xfrm rot="16200000">
                <a:off x="7769038" y="3794877"/>
                <a:ext cx="978723" cy="514725"/>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3A833867-9981-4995-BA15-824411139AEC}"/>
                </a:ext>
              </a:extLst>
            </p:cNvPr>
            <p:cNvGrpSpPr/>
            <p:nvPr/>
          </p:nvGrpSpPr>
          <p:grpSpPr>
            <a:xfrm>
              <a:off x="9381454" y="4401812"/>
              <a:ext cx="1900349" cy="1161216"/>
              <a:chOff x="6118471" y="2354382"/>
              <a:chExt cx="4279858" cy="2856556"/>
            </a:xfrm>
          </p:grpSpPr>
          <p:pic>
            <p:nvPicPr>
              <p:cNvPr id="27" name="Picture 2" descr="Image result for sentiment analysis">
                <a:extLst>
                  <a:ext uri="{FF2B5EF4-FFF2-40B4-BE49-F238E27FC236}">
                    <a16:creationId xmlns:a16="http://schemas.microsoft.com/office/drawing/2014/main" id="{75076A2F-6ACD-4E79-BDB4-816B7C6D705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930" b="89895" l="9884" r="90000">
                            <a14:foregroundMark x1="22442" y1="54007" x2="22442" y2="54007"/>
                            <a14:foregroundMark x1="20116" y1="46690" x2="20116" y2="46690"/>
                            <a14:foregroundMark x1="21628" y1="45645" x2="26279" y2="45645"/>
                            <a14:foregroundMark x1="27674" y1="47038" x2="31860" y2="54355"/>
                            <a14:foregroundMark x1="31860" y1="54355" x2="27442" y2="60976"/>
                            <a14:foregroundMark x1="27442" y1="60976" x2="21047" y2="61498"/>
                            <a14:foregroundMark x1="21047" y1="61498" x2="18488" y2="52613"/>
                            <a14:foregroundMark x1="18488" y1="52613" x2="20233" y2="49826"/>
                            <a14:foregroundMark x1="23140" y1="58711" x2="13372" y2="53659"/>
                            <a14:foregroundMark x1="21512" y1="65157" x2="32674" y2="56794"/>
                            <a14:foregroundMark x1="41744" y1="25784" x2="48023" y2="25784"/>
                            <a14:foregroundMark x1="48023" y1="25784" x2="55233" y2="25087"/>
                            <a14:foregroundMark x1="55233" y1="25087" x2="50581" y2="31533"/>
                            <a14:foregroundMark x1="50581" y1="31533" x2="56744" y2="34321"/>
                            <a14:foregroundMark x1="56744" y1="34321" x2="41279" y2="27526"/>
                            <a14:foregroundMark x1="41279" y1="27526" x2="46744" y2="35017"/>
                            <a14:foregroundMark x1="46744" y1="35017" x2="53140" y2="32230"/>
                            <a14:foregroundMark x1="53140" y1="32230" x2="53256" y2="23345"/>
                            <a14:foregroundMark x1="53256" y1="23345" x2="47093" y2="30314"/>
                            <a14:foregroundMark x1="47093" y1="30314" x2="46047" y2="39199"/>
                            <a14:foregroundMark x1="46047" y1="39199" x2="52093" y2="37456"/>
                            <a14:foregroundMark x1="52093" y1="37456" x2="52791" y2="23519"/>
                            <a14:foregroundMark x1="52791" y1="23519" x2="46279" y2="25784"/>
                            <a14:foregroundMark x1="49884" y1="20209" x2="50698" y2="31882"/>
                            <a14:foregroundMark x1="50698" y1="31882" x2="55349" y2="38502"/>
                            <a14:foregroundMark x1="55349" y1="38502" x2="57442" y2="37282"/>
                            <a14:foregroundMark x1="75581" y1="43902" x2="70233" y2="48258"/>
                            <a14:foregroundMark x1="70233" y1="48258" x2="73488" y2="55923"/>
                            <a14:foregroundMark x1="73488" y1="55923" x2="80814" y2="53659"/>
                            <a14:foregroundMark x1="80814" y1="53659" x2="76860" y2="46516"/>
                            <a14:foregroundMark x1="76860" y1="46516" x2="72093" y2="53833"/>
                            <a14:foregroundMark x1="72093" y1="53833" x2="75581" y2="63763"/>
                            <a14:foregroundMark x1="75581" y1="63763" x2="81628" y2="56272"/>
                            <a14:foregroundMark x1="81628" y1="56272" x2="75233" y2="56969"/>
                            <a14:foregroundMark x1="75233" y1="56969" x2="79186" y2="63763"/>
                            <a14:foregroundMark x1="79186" y1="63763" x2="79884" y2="54181"/>
                            <a14:foregroundMark x1="79884" y1="54181" x2="74419" y2="47561"/>
                            <a14:foregroundMark x1="74419" y1="47561" x2="77674" y2="54878"/>
                            <a14:foregroundMark x1="77674" y1="54878" x2="77791" y2="43031"/>
                            <a14:foregroundMark x1="77791" y1="43031" x2="72093" y2="49826"/>
                            <a14:foregroundMark x1="72093" y1="49826" x2="71860" y2="60801"/>
                            <a14:foregroundMark x1="71860" y1="60801" x2="72558" y2="51916"/>
                            <a14:foregroundMark x1="72558" y1="51916" x2="74302" y2="48955"/>
                            <a14:foregroundMark x1="81977" y1="52091" x2="81744" y2="54704"/>
                            <a14:foregroundMark x1="69535" y1="54878" x2="72209" y2="55575"/>
                            <a14:foregroundMark x1="79419" y1="47213" x2="82791" y2="55575"/>
                            <a14:foregroundMark x1="82791" y1="55575" x2="82791" y2="57491"/>
                            <a14:foregroundMark x1="18488" y1="48258" x2="16744" y2="52091"/>
                            <a14:foregroundMark x1="24884" y1="55575" x2="24186" y2="56794"/>
                            <a14:foregroundMark x1="49419" y1="40592" x2="52907" y2="40592"/>
                            <a14:foregroundMark x1="9884" y1="74564" x2="9884" y2="74564"/>
                            <a14:foregroundMark x1="18372" y1="61150" x2="18372" y2="61150"/>
                            <a14:foregroundMark x1="19419" y1="60801" x2="19419" y2="60801"/>
                            <a14:foregroundMark x1="18023" y1="55923" x2="18953" y2="65331"/>
                            <a14:foregroundMark x1="79884" y1="43380" x2="77558" y2="52439"/>
                            <a14:foregroundMark x1="77558" y1="52439" x2="73140" y2="59756"/>
                            <a14:foregroundMark x1="73140" y1="59756" x2="72209" y2="64983"/>
                            <a14:backgroundMark x1="52093" y1="73171" x2="52093" y2="73171"/>
                          </a14:backgroundRemoval>
                        </a14:imgEffect>
                      </a14:imgLayer>
                    </a14:imgProps>
                  </a:ext>
                  <a:ext uri="{28A0092B-C50C-407E-A947-70E740481C1C}">
                    <a14:useLocalDpi xmlns:a14="http://schemas.microsoft.com/office/drawing/2010/main" val="0"/>
                  </a:ext>
                </a:extLst>
              </a:blip>
              <a:srcRect/>
              <a:stretch>
                <a:fillRect/>
              </a:stretch>
            </p:blipFill>
            <p:spPr bwMode="auto">
              <a:xfrm>
                <a:off x="6118471" y="2354382"/>
                <a:ext cx="4279858" cy="2856556"/>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Right 27">
                <a:extLst>
                  <a:ext uri="{FF2B5EF4-FFF2-40B4-BE49-F238E27FC236}">
                    <a16:creationId xmlns:a16="http://schemas.microsoft.com/office/drawing/2014/main" id="{2B9C39E4-DB78-4C01-9D61-57680A9A2434}"/>
                  </a:ext>
                </a:extLst>
              </p:cNvPr>
              <p:cNvSpPr/>
              <p:nvPr/>
            </p:nvSpPr>
            <p:spPr>
              <a:xfrm rot="19384786">
                <a:off x="7996903" y="3889750"/>
                <a:ext cx="896038" cy="562224"/>
              </a:xfrm>
              <a:prstGeom prst="rightArrow">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1B9E2C6B-35F4-4842-B2B9-92896DA3E16D}"/>
              </a:ext>
            </a:extLst>
          </p:cNvPr>
          <p:cNvSpPr/>
          <p:nvPr/>
        </p:nvSpPr>
        <p:spPr>
          <a:xfrm>
            <a:off x="929242" y="2223605"/>
            <a:ext cx="6256841" cy="494366"/>
          </a:xfrm>
          <a:prstGeom prst="rect">
            <a:avLst/>
          </a:prstGeom>
        </p:spPr>
        <p:txBody>
          <a:bodyPr wrap="none">
            <a:spAutoFit/>
          </a:bodyPr>
          <a:lstStyle/>
          <a:p>
            <a:pPr marL="914400" lvl="1" indent="-457200">
              <a:lnSpc>
                <a:spcPct val="150000"/>
              </a:lnSpc>
              <a:buFont typeface="Arial" panose="020B0604020202020204" pitchFamily="34" charset="0"/>
              <a:buChar char="•"/>
            </a:pPr>
            <a:r>
              <a:rPr lang="en-GB" sz="2000" dirty="0">
                <a:latin typeface="+mj-lt"/>
              </a:rPr>
              <a:t>Sentiment analysers </a:t>
            </a:r>
            <a:r>
              <a:rPr lang="en-GB" sz="2000" i="1" dirty="0">
                <a:latin typeface="+mj-lt"/>
              </a:rPr>
              <a:t>cannot </a:t>
            </a:r>
            <a:r>
              <a:rPr lang="en-GB" sz="2000" dirty="0">
                <a:latin typeface="+mj-lt"/>
              </a:rPr>
              <a:t>detect sarcasm</a:t>
            </a:r>
          </a:p>
        </p:txBody>
      </p:sp>
      <p:sp>
        <p:nvSpPr>
          <p:cNvPr id="33" name="Rectangle 32">
            <a:extLst>
              <a:ext uri="{FF2B5EF4-FFF2-40B4-BE49-F238E27FC236}">
                <a16:creationId xmlns:a16="http://schemas.microsoft.com/office/drawing/2014/main" id="{41425762-CB80-47A5-B561-C066FAAD52A9}"/>
              </a:ext>
            </a:extLst>
          </p:cNvPr>
          <p:cNvSpPr/>
          <p:nvPr/>
        </p:nvSpPr>
        <p:spPr>
          <a:xfrm>
            <a:off x="6878577" y="5122957"/>
            <a:ext cx="1343782" cy="379800"/>
          </a:xfrm>
          <a:prstGeom prst="rect">
            <a:avLst/>
          </a:prstGeom>
          <a:solidFill>
            <a:srgbClr val="21FF36">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595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3090C-97BA-4A0F-9169-7F3D5DC1176F}"/>
              </a:ext>
            </a:extLst>
          </p:cNvPr>
          <p:cNvSpPr txBox="1"/>
          <p:nvPr/>
        </p:nvSpPr>
        <p:spPr>
          <a:xfrm>
            <a:off x="565773" y="321484"/>
            <a:ext cx="11060453" cy="923330"/>
          </a:xfrm>
          <a:prstGeom prst="rect">
            <a:avLst/>
          </a:prstGeom>
          <a:solidFill>
            <a:srgbClr val="000000">
              <a:alpha val="19000"/>
            </a:srgbClr>
          </a:solidFill>
        </p:spPr>
        <p:txBody>
          <a:bodyPr wrap="square" rtlCol="0">
            <a:spAutoFit/>
          </a:bodyPr>
          <a:lstStyle/>
          <a:p>
            <a:pPr algn="ctr"/>
            <a:r>
              <a:rPr lang="en-GB" sz="5400" dirty="0">
                <a:solidFill>
                  <a:schemeClr val="bg1"/>
                </a:solidFill>
                <a:latin typeface="Calisto MT" panose="02040603050505030304" pitchFamily="18" charset="0"/>
              </a:rPr>
              <a:t>Why is this work necessary?</a:t>
            </a:r>
            <a:endParaRPr lang="en-US" sz="5400" dirty="0">
              <a:solidFill>
                <a:schemeClr val="bg1"/>
              </a:solidFill>
              <a:latin typeface="Calisto MT" panose="02040603050505030304" pitchFamily="18" charset="0"/>
            </a:endParaRPr>
          </a:p>
        </p:txBody>
      </p:sp>
      <p:sp>
        <p:nvSpPr>
          <p:cNvPr id="3" name="TextBox 2">
            <a:extLst>
              <a:ext uri="{FF2B5EF4-FFF2-40B4-BE49-F238E27FC236}">
                <a16:creationId xmlns:a16="http://schemas.microsoft.com/office/drawing/2014/main" id="{393ED0F3-690A-4B7C-8765-2B5BBFC0DB0B}"/>
              </a:ext>
            </a:extLst>
          </p:cNvPr>
          <p:cNvSpPr txBox="1"/>
          <p:nvPr/>
        </p:nvSpPr>
        <p:spPr>
          <a:xfrm>
            <a:off x="929242" y="1341720"/>
            <a:ext cx="10696983" cy="954107"/>
          </a:xfrm>
          <a:prstGeom prst="rect">
            <a:avLst/>
          </a:prstGeom>
          <a:noFill/>
        </p:spPr>
        <p:txBody>
          <a:bodyPr wrap="square" rtlCol="0">
            <a:spAutoFit/>
          </a:bodyPr>
          <a:lstStyle/>
          <a:p>
            <a:pPr>
              <a:lnSpc>
                <a:spcPct val="150000"/>
              </a:lnSpc>
            </a:pPr>
            <a:r>
              <a:rPr lang="en-GB" sz="2400" b="1" dirty="0">
                <a:latin typeface="+mj-lt"/>
              </a:rPr>
              <a:t>1. Sentiment analysis is big business</a:t>
            </a:r>
          </a:p>
          <a:p>
            <a:pPr marL="914400" lvl="1" indent="-457200">
              <a:buFont typeface="Arial" panose="020B0604020202020204" pitchFamily="34" charset="0"/>
              <a:buChar char="•"/>
            </a:pPr>
            <a:r>
              <a:rPr lang="en-GB" sz="2000" dirty="0">
                <a:latin typeface="+mj-lt"/>
              </a:rPr>
              <a:t>Useful for gauging </a:t>
            </a:r>
            <a:r>
              <a:rPr lang="en-GB" sz="2000" i="1" dirty="0">
                <a:latin typeface="+mj-lt"/>
              </a:rPr>
              <a:t>public opinion </a:t>
            </a:r>
            <a:r>
              <a:rPr lang="en-GB" sz="2000" dirty="0">
                <a:latin typeface="+mj-lt"/>
              </a:rPr>
              <a:t>on products and services</a:t>
            </a:r>
          </a:p>
        </p:txBody>
      </p:sp>
      <p:sp>
        <p:nvSpPr>
          <p:cNvPr id="4" name="Rectangle 3">
            <a:extLst>
              <a:ext uri="{FF2B5EF4-FFF2-40B4-BE49-F238E27FC236}">
                <a16:creationId xmlns:a16="http://schemas.microsoft.com/office/drawing/2014/main" id="{1B9E2C6B-35F4-4842-B2B9-92896DA3E16D}"/>
              </a:ext>
            </a:extLst>
          </p:cNvPr>
          <p:cNvSpPr/>
          <p:nvPr/>
        </p:nvSpPr>
        <p:spPr>
          <a:xfrm>
            <a:off x="929242" y="2223605"/>
            <a:ext cx="6256841" cy="494366"/>
          </a:xfrm>
          <a:prstGeom prst="rect">
            <a:avLst/>
          </a:prstGeom>
        </p:spPr>
        <p:txBody>
          <a:bodyPr wrap="none">
            <a:spAutoFit/>
          </a:bodyPr>
          <a:lstStyle/>
          <a:p>
            <a:pPr marL="914400" lvl="1" indent="-457200">
              <a:lnSpc>
                <a:spcPct val="150000"/>
              </a:lnSpc>
              <a:buFont typeface="Arial" panose="020B0604020202020204" pitchFamily="34" charset="0"/>
              <a:buChar char="•"/>
            </a:pPr>
            <a:r>
              <a:rPr lang="en-GB" sz="2000" dirty="0">
                <a:latin typeface="+mj-lt"/>
              </a:rPr>
              <a:t>Sentiment analysers </a:t>
            </a:r>
            <a:r>
              <a:rPr lang="en-GB" sz="2000" i="1" dirty="0">
                <a:latin typeface="+mj-lt"/>
              </a:rPr>
              <a:t>cannot </a:t>
            </a:r>
            <a:r>
              <a:rPr lang="en-GB" sz="2000" dirty="0">
                <a:latin typeface="+mj-lt"/>
              </a:rPr>
              <a:t>detect sarcasm</a:t>
            </a:r>
          </a:p>
        </p:txBody>
      </p:sp>
      <p:sp>
        <p:nvSpPr>
          <p:cNvPr id="5" name="Rectangle 4">
            <a:extLst>
              <a:ext uri="{FF2B5EF4-FFF2-40B4-BE49-F238E27FC236}">
                <a16:creationId xmlns:a16="http://schemas.microsoft.com/office/drawing/2014/main" id="{3147EA4A-88A9-41FF-88A0-DB048034120F}"/>
              </a:ext>
            </a:extLst>
          </p:cNvPr>
          <p:cNvSpPr/>
          <p:nvPr/>
        </p:nvSpPr>
        <p:spPr>
          <a:xfrm>
            <a:off x="929242" y="2930442"/>
            <a:ext cx="9261238" cy="1047851"/>
          </a:xfrm>
          <a:prstGeom prst="rect">
            <a:avLst/>
          </a:prstGeom>
        </p:spPr>
        <p:txBody>
          <a:bodyPr wrap="square">
            <a:spAutoFit/>
          </a:bodyPr>
          <a:lstStyle/>
          <a:p>
            <a:pPr>
              <a:lnSpc>
                <a:spcPct val="150000"/>
              </a:lnSpc>
            </a:pPr>
            <a:r>
              <a:rPr lang="en-GB" sz="2400" b="1" dirty="0">
                <a:latin typeface="+mj-lt"/>
              </a:rPr>
              <a:t>2. Sarcasm detection is difficult for humans</a:t>
            </a:r>
          </a:p>
          <a:p>
            <a:pPr marL="914400" lvl="1" indent="-457200">
              <a:lnSpc>
                <a:spcPct val="150000"/>
              </a:lnSpc>
              <a:buFont typeface="Arial" panose="020B0604020202020204" pitchFamily="34" charset="0"/>
              <a:buChar char="•"/>
            </a:pPr>
            <a:r>
              <a:rPr lang="en-GB" sz="2000" dirty="0">
                <a:latin typeface="+mj-lt"/>
              </a:rPr>
              <a:t>Different cultures interpret sarcasm differently</a:t>
            </a:r>
          </a:p>
        </p:txBody>
      </p:sp>
      <p:sp>
        <p:nvSpPr>
          <p:cNvPr id="33" name="Rectangle 32">
            <a:extLst>
              <a:ext uri="{FF2B5EF4-FFF2-40B4-BE49-F238E27FC236}">
                <a16:creationId xmlns:a16="http://schemas.microsoft.com/office/drawing/2014/main" id="{ECD5D1F0-C531-4CA0-8493-53AD09AD80E4}"/>
              </a:ext>
            </a:extLst>
          </p:cNvPr>
          <p:cNvSpPr/>
          <p:nvPr/>
        </p:nvSpPr>
        <p:spPr>
          <a:xfrm>
            <a:off x="929242" y="3994186"/>
            <a:ext cx="8486619" cy="400110"/>
          </a:xfrm>
          <a:prstGeom prst="rect">
            <a:avLst/>
          </a:prstGeom>
        </p:spPr>
        <p:txBody>
          <a:bodyPr wrap="none">
            <a:spAutoFit/>
          </a:bodyPr>
          <a:lstStyle/>
          <a:p>
            <a:pPr marL="914400" lvl="1" indent="-457200">
              <a:buFont typeface="Arial" panose="020B0604020202020204" pitchFamily="34" charset="0"/>
              <a:buChar char="•"/>
            </a:pPr>
            <a:r>
              <a:rPr lang="en-GB" sz="2000" dirty="0">
                <a:latin typeface="+mj-lt"/>
              </a:rPr>
              <a:t>Developmental disorders make detecting sarcasm even harder</a:t>
            </a:r>
          </a:p>
        </p:txBody>
      </p:sp>
    </p:spTree>
    <p:extLst>
      <p:ext uri="{BB962C8B-B14F-4D97-AF65-F5344CB8AC3E}">
        <p14:creationId xmlns:p14="http://schemas.microsoft.com/office/powerpoint/2010/main" val="406825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A2F43E8-8873-4D69-9498-098DCE6BC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54" name="Freeform 5">
              <a:extLst>
                <a:ext uri="{FF2B5EF4-FFF2-40B4-BE49-F238E27FC236}">
                  <a16:creationId xmlns:a16="http://schemas.microsoft.com/office/drawing/2014/main" id="{967B619A-19F2-47D3-B8DB-13579C81C2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55" name="Freeform 15">
              <a:extLst>
                <a:ext uri="{FF2B5EF4-FFF2-40B4-BE49-F238E27FC236}">
                  <a16:creationId xmlns:a16="http://schemas.microsoft.com/office/drawing/2014/main" id="{171DD1D1-3BA8-4A86-98DE-47A08118F7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7" name="Rectangle 6">
            <a:extLst>
              <a:ext uri="{FF2B5EF4-FFF2-40B4-BE49-F238E27FC236}">
                <a16:creationId xmlns:a16="http://schemas.microsoft.com/office/drawing/2014/main" id="{AD6DE76A-FDA6-4C55-A024-B7CDD2480C22}"/>
              </a:ext>
            </a:extLst>
          </p:cNvPr>
          <p:cNvSpPr/>
          <p:nvPr/>
        </p:nvSpPr>
        <p:spPr>
          <a:xfrm>
            <a:off x="105103" y="168166"/>
            <a:ext cx="11981794" cy="6495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93059F8-275F-4CEA-8F3F-019CE4DF93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93090C-97BA-4A0F-9169-7F3D5DC1176F}"/>
              </a:ext>
            </a:extLst>
          </p:cNvPr>
          <p:cNvSpPr txBox="1"/>
          <p:nvPr/>
        </p:nvSpPr>
        <p:spPr>
          <a:xfrm>
            <a:off x="1008993" y="1190928"/>
            <a:ext cx="10695278" cy="1560716"/>
          </a:xfrm>
          <a:prstGeom prst="rect">
            <a:avLst/>
          </a:prstGeom>
        </p:spPr>
        <p:txBody>
          <a:bodyPr vert="horz" lIns="91440" tIns="45720" rIns="91440" bIns="45720" rtlCol="0" anchor="t">
            <a:normAutofit/>
          </a:bodyPr>
          <a:lstStyle/>
          <a:p>
            <a:pPr defTabSz="914400">
              <a:lnSpc>
                <a:spcPct val="99000"/>
              </a:lnSpc>
              <a:spcBef>
                <a:spcPct val="0"/>
              </a:spcBef>
              <a:spcAft>
                <a:spcPts val="600"/>
              </a:spcAft>
            </a:pPr>
            <a:r>
              <a:rPr lang="en-US" sz="4400" dirty="0">
                <a:solidFill>
                  <a:schemeClr val="tx2">
                    <a:lumMod val="75000"/>
                    <a:lumOff val="25000"/>
                  </a:schemeClr>
                </a:solidFill>
                <a:latin typeface="+mj-lt"/>
                <a:ea typeface="+mj-ea"/>
                <a:cs typeface="+mj-cs"/>
              </a:rPr>
              <a:t>Sarcasm Detection Timeline</a:t>
            </a:r>
          </a:p>
        </p:txBody>
      </p:sp>
      <p:sp>
        <p:nvSpPr>
          <p:cNvPr id="4" name="TextBox 3">
            <a:extLst>
              <a:ext uri="{FF2B5EF4-FFF2-40B4-BE49-F238E27FC236}">
                <a16:creationId xmlns:a16="http://schemas.microsoft.com/office/drawing/2014/main" id="{5EB06F0C-6106-46F5-B661-076C6E1C793D}"/>
              </a:ext>
            </a:extLst>
          </p:cNvPr>
          <p:cNvSpPr txBox="1"/>
          <p:nvPr/>
        </p:nvSpPr>
        <p:spPr>
          <a:xfrm>
            <a:off x="8408276" y="5402317"/>
            <a:ext cx="184731" cy="369332"/>
          </a:xfrm>
          <a:prstGeom prst="rect">
            <a:avLst/>
          </a:prstGeom>
          <a:noFill/>
        </p:spPr>
        <p:txBody>
          <a:bodyPr wrap="none" rtlCol="0">
            <a:spAutoFit/>
          </a:bodyPr>
          <a:lstStyle/>
          <a:p>
            <a:endParaRPr lang="en-US" dirty="0"/>
          </a:p>
        </p:txBody>
      </p:sp>
      <p:graphicFrame>
        <p:nvGraphicFramePr>
          <p:cNvPr id="35" name="TextBox 2">
            <a:extLst>
              <a:ext uri="{FF2B5EF4-FFF2-40B4-BE49-F238E27FC236}">
                <a16:creationId xmlns:a16="http://schemas.microsoft.com/office/drawing/2014/main" id="{1E690C46-2C6A-4F3C-8D19-17D75EADBF5B}"/>
              </a:ext>
            </a:extLst>
          </p:cNvPr>
          <p:cNvGraphicFramePr/>
          <p:nvPr>
            <p:extLst>
              <p:ext uri="{D42A27DB-BD31-4B8C-83A1-F6EECF244321}">
                <p14:modId xmlns:p14="http://schemas.microsoft.com/office/powerpoint/2010/main" val="966143187"/>
              </p:ext>
            </p:extLst>
          </p:nvPr>
        </p:nvGraphicFramePr>
        <p:xfrm>
          <a:off x="1133752" y="2479368"/>
          <a:ext cx="10275928" cy="4077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574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54442-1745-426F-A021-E0A6EAD7BFD1}"/>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a:latin typeface="Calisto MT" panose="02040603050505030304" pitchFamily="18" charset="0"/>
              </a:rPr>
              <a:t>Project Aims</a:t>
            </a:r>
            <a:endParaRPr lang="en-US" sz="5400" dirty="0">
              <a:latin typeface="Calisto MT" panose="02040603050505030304" pitchFamily="18" charset="0"/>
            </a:endParaRPr>
          </a:p>
        </p:txBody>
      </p:sp>
      <p:sp>
        <p:nvSpPr>
          <p:cNvPr id="4" name="TextBox 3">
            <a:extLst>
              <a:ext uri="{FF2B5EF4-FFF2-40B4-BE49-F238E27FC236}">
                <a16:creationId xmlns:a16="http://schemas.microsoft.com/office/drawing/2014/main" id="{26B36485-FA8C-4587-9D08-54F906EAD74A}"/>
              </a:ext>
            </a:extLst>
          </p:cNvPr>
          <p:cNvSpPr txBox="1"/>
          <p:nvPr/>
        </p:nvSpPr>
        <p:spPr>
          <a:xfrm>
            <a:off x="640559" y="1691265"/>
            <a:ext cx="11346319" cy="4524315"/>
          </a:xfrm>
          <a:prstGeom prst="rect">
            <a:avLst/>
          </a:prstGeom>
          <a:noFill/>
        </p:spPr>
        <p:txBody>
          <a:bodyPr wrap="square" rtlCol="0">
            <a:spAutoFit/>
          </a:bodyPr>
          <a:lstStyle/>
          <a:p>
            <a:pPr marL="514350" indent="-514350">
              <a:buFont typeface="+mj-lt"/>
              <a:buAutoNum type="arabicPeriod"/>
            </a:pPr>
            <a:r>
              <a:rPr lang="en-GB" sz="3200">
                <a:latin typeface="+mj-lt"/>
              </a:rPr>
              <a:t>Analyse performance of </a:t>
            </a:r>
            <a:r>
              <a:rPr lang="en-GB" sz="3200" i="1">
                <a:latin typeface="+mj-lt"/>
              </a:rPr>
              <a:t>machine learning </a:t>
            </a:r>
            <a:r>
              <a:rPr lang="en-GB" sz="3200">
                <a:latin typeface="+mj-lt"/>
              </a:rPr>
              <a:t>and </a:t>
            </a:r>
            <a:r>
              <a:rPr lang="en-GB" sz="3200" i="1">
                <a:latin typeface="+mj-lt"/>
              </a:rPr>
              <a:t>deep learning </a:t>
            </a:r>
            <a:r>
              <a:rPr lang="en-GB" sz="3200">
                <a:latin typeface="+mj-lt"/>
              </a:rPr>
              <a:t>classification models</a:t>
            </a:r>
          </a:p>
          <a:p>
            <a:pPr marL="514350" indent="-514350">
              <a:buFont typeface="+mj-lt"/>
              <a:buAutoNum type="arabicPeriod"/>
            </a:pPr>
            <a:endParaRPr lang="en-GB" sz="3200">
              <a:latin typeface="+mj-lt"/>
            </a:endParaRPr>
          </a:p>
          <a:p>
            <a:pPr marL="514350" indent="-514350">
              <a:buFont typeface="+mj-lt"/>
              <a:buAutoNum type="arabicPeriod"/>
            </a:pPr>
            <a:r>
              <a:rPr lang="en-GB" sz="3200">
                <a:latin typeface="+mj-lt"/>
              </a:rPr>
              <a:t>Develop an </a:t>
            </a:r>
            <a:r>
              <a:rPr lang="en-GB" sz="3200" i="1">
                <a:latin typeface="+mj-lt"/>
              </a:rPr>
              <a:t>interface</a:t>
            </a:r>
            <a:r>
              <a:rPr lang="en-GB" sz="3200">
                <a:latin typeface="+mj-lt"/>
              </a:rPr>
              <a:t> for the best-performing trained model</a:t>
            </a:r>
          </a:p>
          <a:p>
            <a:pPr marL="514350" indent="-514350">
              <a:buFont typeface="+mj-lt"/>
              <a:buAutoNum type="arabicPeriod"/>
            </a:pPr>
            <a:endParaRPr lang="en-GB" sz="3200">
              <a:latin typeface="+mj-lt"/>
            </a:endParaRPr>
          </a:p>
          <a:p>
            <a:pPr marL="514350" indent="-514350">
              <a:buFont typeface="+mj-lt"/>
              <a:buAutoNum type="arabicPeriod"/>
            </a:pPr>
            <a:r>
              <a:rPr lang="en-GB" sz="3200">
                <a:latin typeface="+mj-lt"/>
              </a:rPr>
              <a:t>Apply sarcasm detection as a </a:t>
            </a:r>
            <a:r>
              <a:rPr lang="en-GB" sz="3200" i="1">
                <a:latin typeface="+mj-lt"/>
              </a:rPr>
              <a:t>pre-filtering</a:t>
            </a:r>
            <a:r>
              <a:rPr lang="en-GB" sz="3200">
                <a:latin typeface="+mj-lt"/>
              </a:rPr>
              <a:t> step to sentiment analysis</a:t>
            </a:r>
          </a:p>
          <a:p>
            <a:pPr marL="514350" indent="-514350">
              <a:buFont typeface="+mj-lt"/>
              <a:buAutoNum type="arabicPeriod"/>
            </a:pPr>
            <a:endParaRPr lang="en-US" sz="3200" dirty="0">
              <a:latin typeface="+mj-lt"/>
            </a:endParaRPr>
          </a:p>
        </p:txBody>
      </p:sp>
    </p:spTree>
    <p:extLst>
      <p:ext uri="{BB962C8B-B14F-4D97-AF65-F5344CB8AC3E}">
        <p14:creationId xmlns:p14="http://schemas.microsoft.com/office/powerpoint/2010/main" val="2478262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 name="Group 177">
            <a:extLst>
              <a:ext uri="{FF2B5EF4-FFF2-40B4-BE49-F238E27FC236}">
                <a16:creationId xmlns:a16="http://schemas.microsoft.com/office/drawing/2014/main" id="{2A2F43E8-8873-4D69-9498-098DCE6BC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79" name="Freeform 5">
              <a:extLst>
                <a:ext uri="{FF2B5EF4-FFF2-40B4-BE49-F238E27FC236}">
                  <a16:creationId xmlns:a16="http://schemas.microsoft.com/office/drawing/2014/main" id="{967B619A-19F2-47D3-B8DB-13579C81C2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80" name="Freeform 15">
              <a:extLst>
                <a:ext uri="{FF2B5EF4-FFF2-40B4-BE49-F238E27FC236}">
                  <a16:creationId xmlns:a16="http://schemas.microsoft.com/office/drawing/2014/main" id="{171DD1D1-3BA8-4A86-98DE-47A08118F7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cxnSp>
        <p:nvCxnSpPr>
          <p:cNvPr id="182" name="Straight Connector 181">
            <a:extLst>
              <a:ext uri="{FF2B5EF4-FFF2-40B4-BE49-F238E27FC236}">
                <a16:creationId xmlns:a16="http://schemas.microsoft.com/office/drawing/2014/main" id="{593059F8-275F-4CEA-8F3F-019CE4DF93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0BA2247A-E9F8-4143-ADCA-0F842A18E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a:extLst>
              <a:ext uri="{FF2B5EF4-FFF2-40B4-BE49-F238E27FC236}">
                <a16:creationId xmlns:a16="http://schemas.microsoft.com/office/drawing/2014/main" id="{D6AAB1FD-37D2-44D2-9E77-C42AA85E78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46580" y="2176009"/>
            <a:ext cx="970195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43840"/>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63" name="Group 62">
            <a:extLst>
              <a:ext uri="{FF2B5EF4-FFF2-40B4-BE49-F238E27FC236}">
                <a16:creationId xmlns:a16="http://schemas.microsoft.com/office/drawing/2014/main" id="{A0DBA79F-34F2-4A5D-BCF4-EC7EC4294F45}"/>
              </a:ext>
            </a:extLst>
          </p:cNvPr>
          <p:cNvGrpSpPr/>
          <p:nvPr/>
        </p:nvGrpSpPr>
        <p:grpSpPr>
          <a:xfrm>
            <a:off x="3977230" y="2228544"/>
            <a:ext cx="1991966" cy="2495806"/>
            <a:chOff x="3352194" y="2228544"/>
            <a:chExt cx="1991966" cy="2495806"/>
          </a:xfrm>
        </p:grpSpPr>
        <p:sp>
          <p:nvSpPr>
            <p:cNvPr id="26" name="Freeform: Shape 25">
              <a:extLst>
                <a:ext uri="{FF2B5EF4-FFF2-40B4-BE49-F238E27FC236}">
                  <a16:creationId xmlns:a16="http://schemas.microsoft.com/office/drawing/2014/main" id="{27327C17-CF71-4BB7-AE28-783BB7D733F4}"/>
                </a:ext>
              </a:extLst>
            </p:cNvPr>
            <p:cNvSpPr/>
            <p:nvPr/>
          </p:nvSpPr>
          <p:spPr>
            <a:xfrm>
              <a:off x="3508262" y="2975559"/>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710759"/>
                <a:satOff val="-40988"/>
                <a:lumOff val="4214"/>
                <a:alphaOff val="0"/>
              </a:schemeClr>
            </a:lnRef>
            <a:fillRef idx="1">
              <a:schemeClr val="accent2">
                <a:hueOff val="-710759"/>
                <a:satOff val="-40988"/>
                <a:lumOff val="4214"/>
                <a:alphaOff val="0"/>
              </a:schemeClr>
            </a:fillRef>
            <a:effectRef idx="1">
              <a:schemeClr val="accent2">
                <a:hueOff val="-710759"/>
                <a:satOff val="-40988"/>
                <a:lumOff val="4214"/>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0" name="Graphic 39" descr="Document">
              <a:extLst>
                <a:ext uri="{FF2B5EF4-FFF2-40B4-BE49-F238E27FC236}">
                  <a16:creationId xmlns:a16="http://schemas.microsoft.com/office/drawing/2014/main" id="{1ABA6B4A-1430-4135-A47E-99EF575EFD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19427" y="3108911"/>
              <a:ext cx="1273408" cy="1394942"/>
            </a:xfrm>
            <a:prstGeom prst="rect">
              <a:avLst/>
            </a:prstGeom>
          </p:spPr>
        </p:pic>
        <p:pic>
          <p:nvPicPr>
            <p:cNvPr id="41" name="Graphic 40" descr="Magnifying glass">
              <a:extLst>
                <a:ext uri="{FF2B5EF4-FFF2-40B4-BE49-F238E27FC236}">
                  <a16:creationId xmlns:a16="http://schemas.microsoft.com/office/drawing/2014/main" id="{DB87CDB5-4078-453C-B568-55D0D685F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63298" y="3428505"/>
              <a:ext cx="962932" cy="1054831"/>
            </a:xfrm>
            <a:prstGeom prst="rect">
              <a:avLst/>
            </a:prstGeom>
          </p:spPr>
        </p:pic>
        <p:sp>
          <p:nvSpPr>
            <p:cNvPr id="50" name="TextBox 49">
              <a:extLst>
                <a:ext uri="{FF2B5EF4-FFF2-40B4-BE49-F238E27FC236}">
                  <a16:creationId xmlns:a16="http://schemas.microsoft.com/office/drawing/2014/main" id="{0A18648A-EA64-47D3-8E47-6BC6B078E306}"/>
                </a:ext>
              </a:extLst>
            </p:cNvPr>
            <p:cNvSpPr txBox="1"/>
            <p:nvPr/>
          </p:nvSpPr>
          <p:spPr>
            <a:xfrm>
              <a:off x="3352194" y="2228544"/>
              <a:ext cx="1991966" cy="338554"/>
            </a:xfrm>
            <a:prstGeom prst="rect">
              <a:avLst/>
            </a:prstGeom>
            <a:solidFill>
              <a:schemeClr val="accent2">
                <a:lumMod val="60000"/>
                <a:lumOff val="40000"/>
              </a:schemeClr>
            </a:solidFill>
          </p:spPr>
          <p:txBody>
            <a:bodyPr wrap="square" rtlCol="0">
              <a:spAutoFit/>
            </a:bodyPr>
            <a:lstStyle/>
            <a:p>
              <a:pPr algn="ctr"/>
              <a:r>
                <a:rPr lang="en-GB" sz="1600" dirty="0"/>
                <a:t>Feature Extraction</a:t>
              </a:r>
              <a:endParaRPr lang="en-US" sz="1600" dirty="0"/>
            </a:p>
          </p:txBody>
        </p:sp>
      </p:grpSp>
      <p:grpSp>
        <p:nvGrpSpPr>
          <p:cNvPr id="160" name="Group 159">
            <a:extLst>
              <a:ext uri="{FF2B5EF4-FFF2-40B4-BE49-F238E27FC236}">
                <a16:creationId xmlns:a16="http://schemas.microsoft.com/office/drawing/2014/main" id="{1C83F361-3573-4599-A2D0-6A34C6CFC79A}"/>
              </a:ext>
            </a:extLst>
          </p:cNvPr>
          <p:cNvGrpSpPr/>
          <p:nvPr/>
        </p:nvGrpSpPr>
        <p:grpSpPr>
          <a:xfrm>
            <a:off x="6400061" y="2237450"/>
            <a:ext cx="2053672" cy="2470398"/>
            <a:chOff x="5775025" y="2237450"/>
            <a:chExt cx="2053672" cy="2470398"/>
          </a:xfrm>
        </p:grpSpPr>
        <p:sp>
          <p:nvSpPr>
            <p:cNvPr id="37" name="Freeform: Shape 36">
              <a:extLst>
                <a:ext uri="{FF2B5EF4-FFF2-40B4-BE49-F238E27FC236}">
                  <a16:creationId xmlns:a16="http://schemas.microsoft.com/office/drawing/2014/main" id="{F1AD3CF7-68A6-42D1-BA7F-5D7A9010D567}"/>
                </a:ext>
              </a:extLst>
            </p:cNvPr>
            <p:cNvSpPr/>
            <p:nvPr/>
          </p:nvSpPr>
          <p:spPr>
            <a:xfrm>
              <a:off x="5966118" y="295905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083061"/>
                <a:satOff val="-62458"/>
                <a:lumOff val="6421"/>
                <a:alphaOff val="0"/>
              </a:schemeClr>
            </a:lnRef>
            <a:fillRef idx="1">
              <a:schemeClr val="accent2">
                <a:hueOff val="-1083061"/>
                <a:satOff val="-62458"/>
                <a:lumOff val="6421"/>
                <a:alphaOff val="0"/>
              </a:schemeClr>
            </a:fillRef>
            <a:effectRef idx="1">
              <a:schemeClr val="accent2">
                <a:hueOff val="-1083061"/>
                <a:satOff val="-62458"/>
                <a:lumOff val="6421"/>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2" name="Graphic 41" descr="Brain">
              <a:extLst>
                <a:ext uri="{FF2B5EF4-FFF2-40B4-BE49-F238E27FC236}">
                  <a16:creationId xmlns:a16="http://schemas.microsoft.com/office/drawing/2014/main" id="{F5FE0A63-B2EF-4B89-9D86-117403C3EE2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59157" y="3060682"/>
              <a:ext cx="1491879" cy="1538075"/>
            </a:xfrm>
            <a:prstGeom prst="rect">
              <a:avLst/>
            </a:prstGeom>
          </p:spPr>
        </p:pic>
        <p:sp>
          <p:nvSpPr>
            <p:cNvPr id="51" name="TextBox 50">
              <a:extLst>
                <a:ext uri="{FF2B5EF4-FFF2-40B4-BE49-F238E27FC236}">
                  <a16:creationId xmlns:a16="http://schemas.microsoft.com/office/drawing/2014/main" id="{A623C6C4-C760-4A39-A032-208953B3E97A}"/>
                </a:ext>
              </a:extLst>
            </p:cNvPr>
            <p:cNvSpPr txBox="1"/>
            <p:nvPr/>
          </p:nvSpPr>
          <p:spPr>
            <a:xfrm>
              <a:off x="5775025" y="2237450"/>
              <a:ext cx="2053672" cy="338554"/>
            </a:xfrm>
            <a:prstGeom prst="rect">
              <a:avLst/>
            </a:prstGeom>
            <a:solidFill>
              <a:schemeClr val="accent3">
                <a:lumMod val="60000"/>
                <a:lumOff val="40000"/>
              </a:schemeClr>
            </a:solidFill>
          </p:spPr>
          <p:txBody>
            <a:bodyPr wrap="square" rtlCol="0">
              <a:spAutoFit/>
            </a:bodyPr>
            <a:lstStyle/>
            <a:p>
              <a:pPr algn="ctr"/>
              <a:r>
                <a:rPr lang="en-GB" sz="1600" dirty="0"/>
                <a:t>Classification</a:t>
              </a:r>
              <a:endParaRPr lang="en-US" sz="1600" dirty="0"/>
            </a:p>
          </p:txBody>
        </p:sp>
      </p:grpSp>
      <p:grpSp>
        <p:nvGrpSpPr>
          <p:cNvPr id="161" name="Group 160">
            <a:extLst>
              <a:ext uri="{FF2B5EF4-FFF2-40B4-BE49-F238E27FC236}">
                <a16:creationId xmlns:a16="http://schemas.microsoft.com/office/drawing/2014/main" id="{4479C97F-B0B2-4A84-AD0C-A35F8779C536}"/>
              </a:ext>
            </a:extLst>
          </p:cNvPr>
          <p:cNvGrpSpPr/>
          <p:nvPr/>
        </p:nvGrpSpPr>
        <p:grpSpPr>
          <a:xfrm>
            <a:off x="8911704" y="2235393"/>
            <a:ext cx="2053672" cy="2481605"/>
            <a:chOff x="8286668" y="2235393"/>
            <a:chExt cx="2053672" cy="2481605"/>
          </a:xfrm>
        </p:grpSpPr>
        <p:sp>
          <p:nvSpPr>
            <p:cNvPr id="59" name="Freeform: Shape 58">
              <a:extLst>
                <a:ext uri="{FF2B5EF4-FFF2-40B4-BE49-F238E27FC236}">
                  <a16:creationId xmlns:a16="http://schemas.microsoft.com/office/drawing/2014/main" id="{EEDE11ED-8142-421A-A59A-BB7A2DEF641B}"/>
                </a:ext>
              </a:extLst>
            </p:cNvPr>
            <p:cNvSpPr/>
            <p:nvPr/>
          </p:nvSpPr>
          <p:spPr>
            <a:xfrm>
              <a:off x="8423974" y="2968207"/>
              <a:ext cx="1696422"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1455363"/>
                <a:satOff val="-83928"/>
                <a:lumOff val="8628"/>
                <a:alphaOff val="0"/>
              </a:schemeClr>
            </a:lnRef>
            <a:fillRef idx="1">
              <a:schemeClr val="accent2">
                <a:hueOff val="-1455363"/>
                <a:satOff val="-83928"/>
                <a:lumOff val="8628"/>
                <a:alphaOff val="0"/>
              </a:schemeClr>
            </a:fillRef>
            <a:effectRef idx="1">
              <a:schemeClr val="accent2">
                <a:hueOff val="-1455363"/>
                <a:satOff val="-83928"/>
                <a:lumOff val="8628"/>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43" name="Graphic 42" descr="Bar graph with upward trend">
              <a:extLst>
                <a:ext uri="{FF2B5EF4-FFF2-40B4-BE49-F238E27FC236}">
                  <a16:creationId xmlns:a16="http://schemas.microsoft.com/office/drawing/2014/main" id="{F09B3BF8-47D7-4C73-A558-516A371EB12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47567" y="3211915"/>
              <a:ext cx="1268411" cy="1307687"/>
            </a:xfrm>
            <a:prstGeom prst="rect">
              <a:avLst/>
            </a:prstGeom>
          </p:spPr>
        </p:pic>
        <p:sp>
          <p:nvSpPr>
            <p:cNvPr id="52" name="TextBox 51">
              <a:extLst>
                <a:ext uri="{FF2B5EF4-FFF2-40B4-BE49-F238E27FC236}">
                  <a16:creationId xmlns:a16="http://schemas.microsoft.com/office/drawing/2014/main" id="{F2133EC2-1E16-400C-8054-D553876C5168}"/>
                </a:ext>
              </a:extLst>
            </p:cNvPr>
            <p:cNvSpPr txBox="1"/>
            <p:nvPr/>
          </p:nvSpPr>
          <p:spPr>
            <a:xfrm>
              <a:off x="8286668" y="2235393"/>
              <a:ext cx="2053672" cy="338554"/>
            </a:xfrm>
            <a:prstGeom prst="rect">
              <a:avLst/>
            </a:prstGeom>
            <a:solidFill>
              <a:schemeClr val="tx2">
                <a:lumMod val="20000"/>
                <a:lumOff val="80000"/>
              </a:schemeClr>
            </a:solidFill>
          </p:spPr>
          <p:txBody>
            <a:bodyPr wrap="square" rtlCol="0">
              <a:spAutoFit/>
            </a:bodyPr>
            <a:lstStyle/>
            <a:p>
              <a:pPr algn="ctr"/>
              <a:r>
                <a:rPr lang="en-GB" sz="1600" dirty="0"/>
                <a:t>Evaluation</a:t>
              </a:r>
              <a:endParaRPr lang="en-US" sz="1600" dirty="0"/>
            </a:p>
          </p:txBody>
        </p:sp>
      </p:grpSp>
      <p:grpSp>
        <p:nvGrpSpPr>
          <p:cNvPr id="162" name="Group 161">
            <a:extLst>
              <a:ext uri="{FF2B5EF4-FFF2-40B4-BE49-F238E27FC236}">
                <a16:creationId xmlns:a16="http://schemas.microsoft.com/office/drawing/2014/main" id="{30FB05D6-3604-4AEB-8FC6-AE48869B4F57}"/>
              </a:ext>
            </a:extLst>
          </p:cNvPr>
          <p:cNvGrpSpPr/>
          <p:nvPr/>
        </p:nvGrpSpPr>
        <p:grpSpPr>
          <a:xfrm>
            <a:off x="1593867" y="2942997"/>
            <a:ext cx="1696423" cy="1748791"/>
            <a:chOff x="1593867" y="2942997"/>
            <a:chExt cx="1696423" cy="1748791"/>
          </a:xfrm>
        </p:grpSpPr>
        <p:sp>
          <p:nvSpPr>
            <p:cNvPr id="14" name="Freeform: Shape 13">
              <a:extLst>
                <a:ext uri="{FF2B5EF4-FFF2-40B4-BE49-F238E27FC236}">
                  <a16:creationId xmlns:a16="http://schemas.microsoft.com/office/drawing/2014/main" id="{BCB531A9-5A75-4014-B1D0-F083A40B3A1F}"/>
                </a:ext>
              </a:extLst>
            </p:cNvPr>
            <p:cNvSpPr/>
            <p:nvPr/>
          </p:nvSpPr>
          <p:spPr>
            <a:xfrm>
              <a:off x="1593867" y="2942997"/>
              <a:ext cx="1696423" cy="1748791"/>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338457"/>
                <a:satOff val="-19518"/>
                <a:lumOff val="2007"/>
                <a:alphaOff val="0"/>
              </a:schemeClr>
            </a:lnRef>
            <a:fillRef idx="1">
              <a:schemeClr val="accent2">
                <a:hueOff val="-338457"/>
                <a:satOff val="-19518"/>
                <a:lumOff val="2007"/>
                <a:alphaOff val="0"/>
              </a:schemeClr>
            </a:fillRef>
            <a:effectRef idx="1">
              <a:schemeClr val="accent2">
                <a:hueOff val="-338457"/>
                <a:satOff val="-19518"/>
                <a:lumOff val="2007"/>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38" name="Graphic 37" descr="Database">
              <a:extLst>
                <a:ext uri="{FF2B5EF4-FFF2-40B4-BE49-F238E27FC236}">
                  <a16:creationId xmlns:a16="http://schemas.microsoft.com/office/drawing/2014/main" id="{A01B0CF5-2AC9-44B8-A7CE-5228F6120A4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33825" y="3127447"/>
              <a:ext cx="1303483" cy="1343845"/>
            </a:xfrm>
            <a:prstGeom prst="rect">
              <a:avLst/>
            </a:prstGeom>
          </p:spPr>
        </p:pic>
      </p:grpSp>
      <p:sp>
        <p:nvSpPr>
          <p:cNvPr id="24" name="TextBox 23">
            <a:extLst>
              <a:ext uri="{FF2B5EF4-FFF2-40B4-BE49-F238E27FC236}">
                <a16:creationId xmlns:a16="http://schemas.microsoft.com/office/drawing/2014/main" id="{3B3E7987-7BFC-4CFD-B5B7-60067347641A}"/>
              </a:ext>
            </a:extLst>
          </p:cNvPr>
          <p:cNvSpPr txBox="1"/>
          <p:nvPr/>
        </p:nvSpPr>
        <p:spPr>
          <a:xfrm>
            <a:off x="1327374" y="2237450"/>
            <a:ext cx="2130178" cy="338554"/>
          </a:xfrm>
          <a:prstGeom prst="rect">
            <a:avLst/>
          </a:prstGeom>
          <a:solidFill>
            <a:srgbClr val="FFC000"/>
          </a:solidFill>
        </p:spPr>
        <p:txBody>
          <a:bodyPr wrap="square" rtlCol="0">
            <a:spAutoFit/>
          </a:bodyPr>
          <a:lstStyle/>
          <a:p>
            <a:pPr algn="ctr"/>
            <a:r>
              <a:rPr lang="en-GB" sz="1600" dirty="0"/>
              <a:t>Data Pre-processing</a:t>
            </a:r>
            <a:endParaRPr lang="en-US" sz="1600" dirty="0"/>
          </a:p>
        </p:txBody>
      </p:sp>
    </p:spTree>
    <p:extLst>
      <p:ext uri="{BB962C8B-B14F-4D97-AF65-F5344CB8AC3E}">
        <p14:creationId xmlns:p14="http://schemas.microsoft.com/office/powerpoint/2010/main" val="2566593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 name="Group 177">
            <a:extLst>
              <a:ext uri="{FF2B5EF4-FFF2-40B4-BE49-F238E27FC236}">
                <a16:creationId xmlns:a16="http://schemas.microsoft.com/office/drawing/2014/main" id="{2A2F43E8-8873-4D69-9498-098DCE6BCA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0714" y="362425"/>
            <a:ext cx="3495979" cy="6204388"/>
            <a:chOff x="400714" y="362425"/>
            <a:chExt cx="3495979" cy="6204388"/>
          </a:xfrm>
        </p:grpSpPr>
        <p:sp>
          <p:nvSpPr>
            <p:cNvPr id="179" name="Freeform 5">
              <a:extLst>
                <a:ext uri="{FF2B5EF4-FFF2-40B4-BE49-F238E27FC236}">
                  <a16:creationId xmlns:a16="http://schemas.microsoft.com/office/drawing/2014/main" id="{967B619A-19F2-47D3-B8DB-13579C81C2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80" name="Freeform 15">
              <a:extLst>
                <a:ext uri="{FF2B5EF4-FFF2-40B4-BE49-F238E27FC236}">
                  <a16:creationId xmlns:a16="http://schemas.microsoft.com/office/drawing/2014/main" id="{171DD1D1-3BA8-4A86-98DE-47A08118F7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cxnSp>
        <p:nvCxnSpPr>
          <p:cNvPr id="182" name="Straight Connector 181">
            <a:extLst>
              <a:ext uri="{FF2B5EF4-FFF2-40B4-BE49-F238E27FC236}">
                <a16:creationId xmlns:a16="http://schemas.microsoft.com/office/drawing/2014/main" id="{593059F8-275F-4CEA-8F3F-019CE4DF93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0BA2247A-E9F8-4143-ADCA-0F842A18E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6" name="Straight Connector 185">
            <a:extLst>
              <a:ext uri="{FF2B5EF4-FFF2-40B4-BE49-F238E27FC236}">
                <a16:creationId xmlns:a16="http://schemas.microsoft.com/office/drawing/2014/main" id="{D6AAB1FD-37D2-44D2-9E77-C42AA85E78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46580" y="2176009"/>
            <a:ext cx="970195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F5168FA-DA99-4C76-BE9A-2B2FBBECE53F}"/>
              </a:ext>
            </a:extLst>
          </p:cNvPr>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Lst>
          </a:blip>
          <a:srcRect l="1750" t="3555" r="1750" b="3333"/>
          <a:stretch/>
        </p:blipFill>
        <p:spPr>
          <a:xfrm>
            <a:off x="213360" y="230134"/>
            <a:ext cx="11765280" cy="6385560"/>
          </a:xfrm>
          <a:prstGeom prst="rect">
            <a:avLst/>
          </a:prstGeom>
        </p:spPr>
      </p:pic>
      <p:sp>
        <p:nvSpPr>
          <p:cNvPr id="53" name="TextBox 52">
            <a:extLst>
              <a:ext uri="{FF2B5EF4-FFF2-40B4-BE49-F238E27FC236}">
                <a16:creationId xmlns:a16="http://schemas.microsoft.com/office/drawing/2014/main" id="{2CEEFBEC-4FB4-427C-8BE8-71FED4B7FD25}"/>
              </a:ext>
            </a:extLst>
          </p:cNvPr>
          <p:cNvSpPr txBox="1"/>
          <p:nvPr/>
        </p:nvSpPr>
        <p:spPr>
          <a:xfrm>
            <a:off x="565773" y="543618"/>
            <a:ext cx="11060453" cy="923330"/>
          </a:xfrm>
          <a:prstGeom prst="rect">
            <a:avLst/>
          </a:prstGeom>
          <a:solidFill>
            <a:srgbClr val="000000">
              <a:alpha val="19000"/>
            </a:srgbClr>
          </a:solidFill>
        </p:spPr>
        <p:txBody>
          <a:bodyPr wrap="square" rtlCol="0">
            <a:spAutoFit/>
          </a:bodyPr>
          <a:lstStyle/>
          <a:p>
            <a:pPr algn="ctr"/>
            <a:r>
              <a:rPr lang="en-GB" sz="5400" dirty="0">
                <a:latin typeface="Calisto MT" panose="02040603050505030304" pitchFamily="18" charset="0"/>
              </a:rPr>
              <a:t>Model Pipeline</a:t>
            </a:r>
            <a:endParaRPr lang="en-US" sz="5400" dirty="0">
              <a:latin typeface="Calisto MT" panose="02040603050505030304" pitchFamily="18" charset="0"/>
            </a:endParaRPr>
          </a:p>
        </p:txBody>
      </p:sp>
      <p:grpSp>
        <p:nvGrpSpPr>
          <p:cNvPr id="2" name="Group 1">
            <a:extLst>
              <a:ext uri="{FF2B5EF4-FFF2-40B4-BE49-F238E27FC236}">
                <a16:creationId xmlns:a16="http://schemas.microsoft.com/office/drawing/2014/main" id="{D41E0D28-4750-418E-9986-74B645C32BD8}"/>
              </a:ext>
            </a:extLst>
          </p:cNvPr>
          <p:cNvGrpSpPr/>
          <p:nvPr/>
        </p:nvGrpSpPr>
        <p:grpSpPr>
          <a:xfrm>
            <a:off x="917612" y="603561"/>
            <a:ext cx="819748" cy="803444"/>
            <a:chOff x="1310092" y="2963252"/>
            <a:chExt cx="3015625" cy="2965749"/>
          </a:xfrm>
        </p:grpSpPr>
        <p:sp>
          <p:nvSpPr>
            <p:cNvPr id="82" name="Freeform: Shape 81">
              <a:extLst>
                <a:ext uri="{FF2B5EF4-FFF2-40B4-BE49-F238E27FC236}">
                  <a16:creationId xmlns:a16="http://schemas.microsoft.com/office/drawing/2014/main" id="{D204F1C2-B2FF-42CB-8947-37B7D64F2AC1}"/>
                </a:ext>
              </a:extLst>
            </p:cNvPr>
            <p:cNvSpPr/>
            <p:nvPr/>
          </p:nvSpPr>
          <p:spPr>
            <a:xfrm>
              <a:off x="1310092" y="2963252"/>
              <a:ext cx="3015625" cy="2965749"/>
            </a:xfrm>
            <a:custGeom>
              <a:avLst/>
              <a:gdLst>
                <a:gd name="connsiteX0" fmla="*/ 0 w 1153870"/>
                <a:gd name="connsiteY0" fmla="*/ 576882 h 1153764"/>
                <a:gd name="connsiteX1" fmla="*/ 576935 w 1153870"/>
                <a:gd name="connsiteY1" fmla="*/ 0 h 1153764"/>
                <a:gd name="connsiteX2" fmla="*/ 1153870 w 1153870"/>
                <a:gd name="connsiteY2" fmla="*/ 576882 h 1153764"/>
                <a:gd name="connsiteX3" fmla="*/ 576935 w 1153870"/>
                <a:gd name="connsiteY3" fmla="*/ 1153764 h 1153764"/>
                <a:gd name="connsiteX4" fmla="*/ 0 w 1153870"/>
                <a:gd name="connsiteY4" fmla="*/ 576882 h 1153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870" h="1153764">
                  <a:moveTo>
                    <a:pt x="0" y="576882"/>
                  </a:moveTo>
                  <a:cubicBezTo>
                    <a:pt x="0" y="258279"/>
                    <a:pt x="258303" y="0"/>
                    <a:pt x="576935" y="0"/>
                  </a:cubicBezTo>
                  <a:cubicBezTo>
                    <a:pt x="895567" y="0"/>
                    <a:pt x="1153870" y="258279"/>
                    <a:pt x="1153870" y="576882"/>
                  </a:cubicBezTo>
                  <a:cubicBezTo>
                    <a:pt x="1153870" y="895485"/>
                    <a:pt x="895567" y="1153764"/>
                    <a:pt x="576935" y="1153764"/>
                  </a:cubicBezTo>
                  <a:cubicBezTo>
                    <a:pt x="258303" y="1153764"/>
                    <a:pt x="0" y="895485"/>
                    <a:pt x="0" y="576882"/>
                  </a:cubicBezTo>
                  <a:close/>
                </a:path>
              </a:pathLst>
            </a:custGeom>
          </p:spPr>
          <p:style>
            <a:lnRef idx="2">
              <a:schemeClr val="accent2">
                <a:hueOff val="-338457"/>
                <a:satOff val="-19518"/>
                <a:lumOff val="2007"/>
                <a:alphaOff val="0"/>
              </a:schemeClr>
            </a:lnRef>
            <a:fillRef idx="1">
              <a:schemeClr val="accent2">
                <a:hueOff val="-338457"/>
                <a:satOff val="-19518"/>
                <a:lumOff val="2007"/>
                <a:alphaOff val="0"/>
              </a:schemeClr>
            </a:fillRef>
            <a:effectRef idx="1">
              <a:schemeClr val="accent2">
                <a:hueOff val="-338457"/>
                <a:satOff val="-19518"/>
                <a:lumOff val="2007"/>
                <a:alphaOff val="0"/>
              </a:schemeClr>
            </a:effectRef>
            <a:fontRef idx="minor">
              <a:schemeClr val="lt1"/>
            </a:fontRef>
          </p:style>
          <p:txBody>
            <a:bodyPr spcFirstLastPara="0" vert="horz" wrap="square" lIns="231210" tIns="231195" rIns="231210" bIns="231195" numCol="1" spcCol="1270" anchor="ctr" anchorCtr="0">
              <a:noAutofit/>
            </a:bodyPr>
            <a:lstStyle/>
            <a:p>
              <a:pPr marL="0" lvl="0" indent="0" algn="ctr" defTabSz="2178050">
                <a:lnSpc>
                  <a:spcPct val="90000"/>
                </a:lnSpc>
                <a:spcBef>
                  <a:spcPct val="0"/>
                </a:spcBef>
                <a:spcAft>
                  <a:spcPct val="35000"/>
                </a:spcAft>
                <a:buNone/>
              </a:pPr>
              <a:endParaRPr lang="en-US" sz="4900" kern="1200" dirty="0"/>
            </a:p>
          </p:txBody>
        </p:sp>
        <p:pic>
          <p:nvPicPr>
            <p:cNvPr id="83" name="Graphic 82" descr="Database">
              <a:extLst>
                <a:ext uri="{FF2B5EF4-FFF2-40B4-BE49-F238E27FC236}">
                  <a16:creationId xmlns:a16="http://schemas.microsoft.com/office/drawing/2014/main" id="{8E2F65DF-1D6E-4283-BC14-4298AD5F4C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6649" y="3276059"/>
              <a:ext cx="2317120" cy="2279007"/>
            </a:xfrm>
            <a:prstGeom prst="rect">
              <a:avLst/>
            </a:prstGeom>
          </p:spPr>
        </p:pic>
      </p:grpSp>
      <p:sp>
        <p:nvSpPr>
          <p:cNvPr id="84" name="TextBox 83">
            <a:extLst>
              <a:ext uri="{FF2B5EF4-FFF2-40B4-BE49-F238E27FC236}">
                <a16:creationId xmlns:a16="http://schemas.microsoft.com/office/drawing/2014/main" id="{1014BD53-08B5-4C44-ABBA-77F7A3C829DE}"/>
              </a:ext>
            </a:extLst>
          </p:cNvPr>
          <p:cNvSpPr txBox="1"/>
          <p:nvPr/>
        </p:nvSpPr>
        <p:spPr>
          <a:xfrm>
            <a:off x="565773" y="1533840"/>
            <a:ext cx="1659267" cy="307777"/>
          </a:xfrm>
          <a:prstGeom prst="rect">
            <a:avLst/>
          </a:prstGeom>
          <a:solidFill>
            <a:srgbClr val="FFC000"/>
          </a:solidFill>
        </p:spPr>
        <p:txBody>
          <a:bodyPr wrap="square" rtlCol="0">
            <a:spAutoFit/>
          </a:bodyPr>
          <a:lstStyle/>
          <a:p>
            <a:pPr algn="ctr"/>
            <a:r>
              <a:rPr lang="en-GB" sz="1400" dirty="0"/>
              <a:t>Data Pre-processing</a:t>
            </a:r>
            <a:endParaRPr lang="en-US" sz="1400" dirty="0"/>
          </a:p>
        </p:txBody>
      </p:sp>
      <p:sp>
        <p:nvSpPr>
          <p:cNvPr id="39" name="TextBox 38">
            <a:extLst>
              <a:ext uri="{FF2B5EF4-FFF2-40B4-BE49-F238E27FC236}">
                <a16:creationId xmlns:a16="http://schemas.microsoft.com/office/drawing/2014/main" id="{50F669A9-1A7C-411C-B457-A2919DBCDFAF}"/>
              </a:ext>
            </a:extLst>
          </p:cNvPr>
          <p:cNvSpPr txBox="1"/>
          <p:nvPr/>
        </p:nvSpPr>
        <p:spPr>
          <a:xfrm>
            <a:off x="643467" y="2071751"/>
            <a:ext cx="10898293" cy="369332"/>
          </a:xfrm>
          <a:prstGeom prst="rect">
            <a:avLst/>
          </a:prstGeom>
          <a:solidFill>
            <a:schemeClr val="bg1"/>
          </a:solidFill>
        </p:spPr>
        <p:txBody>
          <a:bodyPr wrap="square" rtlCol="0">
            <a:spAutoFit/>
          </a:bodyPr>
          <a:lstStyle/>
          <a:p>
            <a:r>
              <a:rPr lang="en-GB" dirty="0">
                <a:latin typeface="+mj-lt"/>
              </a:rPr>
              <a:t>@</a:t>
            </a:r>
            <a:r>
              <a:rPr lang="en-GB" dirty="0" err="1">
                <a:latin typeface="+mj-lt"/>
              </a:rPr>
              <a:t>BAirways</a:t>
            </a:r>
            <a:r>
              <a:rPr lang="en-GB" dirty="0">
                <a:latin typeface="+mj-lt"/>
              </a:rPr>
              <a:t> my flight is </a:t>
            </a:r>
            <a:r>
              <a:rPr lang="en-GB" dirty="0" err="1">
                <a:latin typeface="+mj-lt"/>
              </a:rPr>
              <a:t>delayyyyyed</a:t>
            </a:r>
            <a:r>
              <a:rPr lang="en-GB" dirty="0">
                <a:latin typeface="+mj-lt"/>
              </a:rPr>
              <a:t> AGAIN!! always a pleasure travelling with you #</a:t>
            </a:r>
            <a:r>
              <a:rPr lang="en-GB" dirty="0" err="1">
                <a:latin typeface="+mj-lt"/>
              </a:rPr>
              <a:t>neveragain</a:t>
            </a:r>
            <a:r>
              <a:rPr lang="en-GB" dirty="0">
                <a:latin typeface="+mj-lt"/>
              </a:rPr>
              <a:t> </a:t>
            </a:r>
            <a:endParaRPr lang="en-US" dirty="0">
              <a:latin typeface="+mj-lt"/>
            </a:endParaRPr>
          </a:p>
        </p:txBody>
      </p:sp>
      <p:grpSp>
        <p:nvGrpSpPr>
          <p:cNvPr id="90" name="Group 89">
            <a:extLst>
              <a:ext uri="{FF2B5EF4-FFF2-40B4-BE49-F238E27FC236}">
                <a16:creationId xmlns:a16="http://schemas.microsoft.com/office/drawing/2014/main" id="{67E39C9C-2532-4BB5-9462-3A2FFB7766D8}"/>
              </a:ext>
            </a:extLst>
          </p:cNvPr>
          <p:cNvGrpSpPr/>
          <p:nvPr/>
        </p:nvGrpSpPr>
        <p:grpSpPr>
          <a:xfrm>
            <a:off x="643466" y="2545342"/>
            <a:ext cx="10898293" cy="778731"/>
            <a:chOff x="643466" y="2545342"/>
            <a:chExt cx="10898293" cy="778731"/>
          </a:xfrm>
        </p:grpSpPr>
        <p:sp>
          <p:nvSpPr>
            <p:cNvPr id="89" name="TextBox 88">
              <a:extLst>
                <a:ext uri="{FF2B5EF4-FFF2-40B4-BE49-F238E27FC236}">
                  <a16:creationId xmlns:a16="http://schemas.microsoft.com/office/drawing/2014/main" id="{1F6405B4-B002-4295-9B9C-5451A0176C0D}"/>
                </a:ext>
              </a:extLst>
            </p:cNvPr>
            <p:cNvSpPr txBox="1"/>
            <p:nvPr/>
          </p:nvSpPr>
          <p:spPr>
            <a:xfrm>
              <a:off x="643466" y="2954741"/>
              <a:ext cx="10898293" cy="369332"/>
            </a:xfrm>
            <a:prstGeom prst="rect">
              <a:avLst/>
            </a:prstGeom>
            <a:solidFill>
              <a:schemeClr val="bg1"/>
            </a:solidFill>
          </p:spPr>
          <p:txBody>
            <a:bodyPr wrap="square" rtlCol="0">
              <a:spAutoFit/>
            </a:bodyPr>
            <a:lstStyle/>
            <a:p>
              <a:r>
                <a:rPr lang="en-GB" dirty="0">
                  <a:latin typeface="+mj-lt"/>
                </a:rPr>
                <a:t>@</a:t>
              </a:r>
              <a:r>
                <a:rPr lang="en-GB" dirty="0" err="1">
                  <a:latin typeface="+mj-lt"/>
                </a:rPr>
                <a:t>BAirways</a:t>
              </a:r>
              <a:r>
                <a:rPr lang="en-GB" dirty="0">
                  <a:latin typeface="+mj-lt"/>
                </a:rPr>
                <a:t> my flight is </a:t>
              </a:r>
              <a:r>
                <a:rPr lang="en-GB" dirty="0" err="1">
                  <a:latin typeface="+mj-lt"/>
                </a:rPr>
                <a:t>delayyyyyed</a:t>
              </a:r>
              <a:r>
                <a:rPr lang="en-GB" dirty="0">
                  <a:latin typeface="+mj-lt"/>
                </a:rPr>
                <a:t> AGAIN!! always a pleasure travelling with you</a:t>
              </a:r>
              <a:endParaRPr lang="en-US" dirty="0">
                <a:latin typeface="+mj-lt"/>
              </a:endParaRPr>
            </a:p>
          </p:txBody>
        </p:sp>
        <p:sp>
          <p:nvSpPr>
            <p:cNvPr id="62" name="Arrow: Down 61">
              <a:extLst>
                <a:ext uri="{FF2B5EF4-FFF2-40B4-BE49-F238E27FC236}">
                  <a16:creationId xmlns:a16="http://schemas.microsoft.com/office/drawing/2014/main" id="{EC42D5E7-3C4D-47D8-A7BC-A58BC9F71E07}"/>
                </a:ext>
              </a:extLst>
            </p:cNvPr>
            <p:cNvSpPr/>
            <p:nvPr/>
          </p:nvSpPr>
          <p:spPr>
            <a:xfrm>
              <a:off x="5318760" y="2545342"/>
              <a:ext cx="388620" cy="33973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A6DEF97D-BE4F-4CE8-B05C-14DB7432A615}"/>
                </a:ext>
              </a:extLst>
            </p:cNvPr>
            <p:cNvSpPr/>
            <p:nvPr/>
          </p:nvSpPr>
          <p:spPr>
            <a:xfrm>
              <a:off x="689187" y="3017520"/>
              <a:ext cx="1299633"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91">
            <a:extLst>
              <a:ext uri="{FF2B5EF4-FFF2-40B4-BE49-F238E27FC236}">
                <a16:creationId xmlns:a16="http://schemas.microsoft.com/office/drawing/2014/main" id="{52700F9F-2776-427B-8981-5FDD077E8618}"/>
              </a:ext>
            </a:extLst>
          </p:cNvPr>
          <p:cNvSpPr/>
          <p:nvPr/>
        </p:nvSpPr>
        <p:spPr>
          <a:xfrm>
            <a:off x="4632381" y="2989331"/>
            <a:ext cx="810949"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39C3434A-320E-4B29-9B6A-FD5B3C172A28}"/>
              </a:ext>
            </a:extLst>
          </p:cNvPr>
          <p:cNvGrpSpPr/>
          <p:nvPr/>
        </p:nvGrpSpPr>
        <p:grpSpPr>
          <a:xfrm>
            <a:off x="689187" y="2092124"/>
            <a:ext cx="10369061" cy="341339"/>
            <a:chOff x="689187" y="2092124"/>
            <a:chExt cx="10369061" cy="341339"/>
          </a:xfrm>
        </p:grpSpPr>
        <p:sp>
          <p:nvSpPr>
            <p:cNvPr id="60" name="Rectangle 59">
              <a:extLst>
                <a:ext uri="{FF2B5EF4-FFF2-40B4-BE49-F238E27FC236}">
                  <a16:creationId xmlns:a16="http://schemas.microsoft.com/office/drawing/2014/main" id="{5EAD43DD-7346-4EDF-865E-01D68D9867B6}"/>
                </a:ext>
              </a:extLst>
            </p:cNvPr>
            <p:cNvSpPr/>
            <p:nvPr/>
          </p:nvSpPr>
          <p:spPr>
            <a:xfrm>
              <a:off x="689187" y="2104877"/>
              <a:ext cx="1299633"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CC09E48-FF1B-454C-940C-43FDF8038F50}"/>
                </a:ext>
              </a:extLst>
            </p:cNvPr>
            <p:cNvSpPr/>
            <p:nvPr/>
          </p:nvSpPr>
          <p:spPr>
            <a:xfrm>
              <a:off x="9653271" y="2104877"/>
              <a:ext cx="1404977"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1A86D6F1-5A47-40A5-9D4C-A471DA17DD70}"/>
                </a:ext>
              </a:extLst>
            </p:cNvPr>
            <p:cNvSpPr/>
            <p:nvPr/>
          </p:nvSpPr>
          <p:spPr>
            <a:xfrm>
              <a:off x="5428739" y="2092124"/>
              <a:ext cx="126241"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101">
            <a:extLst>
              <a:ext uri="{FF2B5EF4-FFF2-40B4-BE49-F238E27FC236}">
                <a16:creationId xmlns:a16="http://schemas.microsoft.com/office/drawing/2014/main" id="{FDC69383-5966-4472-A86C-046197C9F6FC}"/>
              </a:ext>
            </a:extLst>
          </p:cNvPr>
          <p:cNvSpPr/>
          <p:nvPr/>
        </p:nvSpPr>
        <p:spPr>
          <a:xfrm>
            <a:off x="5436359" y="3030296"/>
            <a:ext cx="126241"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919FBE92-DE60-4656-AA65-7062275AEDAC}"/>
              </a:ext>
            </a:extLst>
          </p:cNvPr>
          <p:cNvGrpSpPr/>
          <p:nvPr/>
        </p:nvGrpSpPr>
        <p:grpSpPr>
          <a:xfrm>
            <a:off x="643466" y="5506612"/>
            <a:ext cx="10898293" cy="369332"/>
            <a:chOff x="643466" y="5506612"/>
            <a:chExt cx="10898293" cy="369332"/>
          </a:xfrm>
        </p:grpSpPr>
        <p:sp>
          <p:nvSpPr>
            <p:cNvPr id="108" name="TextBox 107">
              <a:extLst>
                <a:ext uri="{FF2B5EF4-FFF2-40B4-BE49-F238E27FC236}">
                  <a16:creationId xmlns:a16="http://schemas.microsoft.com/office/drawing/2014/main" id="{76724C21-4A95-404C-AA13-220F88E79BB1}"/>
                </a:ext>
              </a:extLst>
            </p:cNvPr>
            <p:cNvSpPr txBox="1"/>
            <p:nvPr/>
          </p:nvSpPr>
          <p:spPr>
            <a:xfrm>
              <a:off x="643466" y="5506612"/>
              <a:ext cx="10898293" cy="369332"/>
            </a:xfrm>
            <a:prstGeom prst="rect">
              <a:avLst/>
            </a:prstGeom>
            <a:solidFill>
              <a:schemeClr val="bg1"/>
            </a:solidFill>
          </p:spPr>
          <p:txBody>
            <a:bodyPr wrap="square" rtlCol="0">
              <a:spAutoFit/>
            </a:bodyPr>
            <a:lstStyle/>
            <a:p>
              <a:r>
                <a:rPr lang="en-GB" dirty="0">
                  <a:latin typeface="+mj-lt"/>
                </a:rPr>
                <a:t>@</a:t>
              </a:r>
              <a:r>
                <a:rPr lang="en-GB" dirty="0" err="1">
                  <a:latin typeface="+mj-lt"/>
                </a:rPr>
                <a:t>BAirways</a:t>
              </a:r>
              <a:r>
                <a:rPr lang="en-GB" dirty="0">
                  <a:latin typeface="+mj-lt"/>
                </a:rPr>
                <a:t> my flight is delayed 	    again	always a pleasure traveling  with you</a:t>
              </a:r>
              <a:endParaRPr lang="en-US" dirty="0">
                <a:latin typeface="+mj-lt"/>
              </a:endParaRPr>
            </a:p>
          </p:txBody>
        </p:sp>
        <p:sp>
          <p:nvSpPr>
            <p:cNvPr id="109" name="Rectangle 108">
              <a:extLst>
                <a:ext uri="{FF2B5EF4-FFF2-40B4-BE49-F238E27FC236}">
                  <a16:creationId xmlns:a16="http://schemas.microsoft.com/office/drawing/2014/main" id="{339E36AA-4E2C-4AEE-B58A-8068118DC6CA}"/>
                </a:ext>
              </a:extLst>
            </p:cNvPr>
            <p:cNvSpPr/>
            <p:nvPr/>
          </p:nvSpPr>
          <p:spPr>
            <a:xfrm>
              <a:off x="677669" y="5555471"/>
              <a:ext cx="1299633"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9B0873CB-49C7-49F3-904C-1B294428D56A}"/>
                </a:ext>
              </a:extLst>
            </p:cNvPr>
            <p:cNvSpPr/>
            <p:nvPr/>
          </p:nvSpPr>
          <p:spPr>
            <a:xfrm>
              <a:off x="1865405" y="5583566"/>
              <a:ext cx="473935"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4B32571F-1712-48EC-90DB-10277661AF89}"/>
                </a:ext>
              </a:extLst>
            </p:cNvPr>
            <p:cNvSpPr/>
            <p:nvPr/>
          </p:nvSpPr>
          <p:spPr>
            <a:xfrm>
              <a:off x="2994603" y="5555471"/>
              <a:ext cx="259138"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AB00CF3-08F8-43BC-ADA7-FFEA72188AC3}"/>
                </a:ext>
              </a:extLst>
            </p:cNvPr>
            <p:cNvSpPr/>
            <p:nvPr/>
          </p:nvSpPr>
          <p:spPr>
            <a:xfrm>
              <a:off x="4621642" y="5569849"/>
              <a:ext cx="1611518"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1608F31A-0AE8-4E4B-A48D-899AEE08C495}"/>
                </a:ext>
              </a:extLst>
            </p:cNvPr>
            <p:cNvSpPr/>
            <p:nvPr/>
          </p:nvSpPr>
          <p:spPr>
            <a:xfrm>
              <a:off x="8295309" y="5555471"/>
              <a:ext cx="1244931"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EF61218A-E664-40B6-8F2C-53A25BD3CEF0}"/>
              </a:ext>
            </a:extLst>
          </p:cNvPr>
          <p:cNvGrpSpPr/>
          <p:nvPr/>
        </p:nvGrpSpPr>
        <p:grpSpPr>
          <a:xfrm>
            <a:off x="643466" y="3428031"/>
            <a:ext cx="10898293" cy="728793"/>
            <a:chOff x="643466" y="3428031"/>
            <a:chExt cx="10898293" cy="728793"/>
          </a:xfrm>
        </p:grpSpPr>
        <p:sp>
          <p:nvSpPr>
            <p:cNvPr id="99" name="TextBox 98">
              <a:extLst>
                <a:ext uri="{FF2B5EF4-FFF2-40B4-BE49-F238E27FC236}">
                  <a16:creationId xmlns:a16="http://schemas.microsoft.com/office/drawing/2014/main" id="{33027330-E1BF-4BAB-9AC9-2416A681775B}"/>
                </a:ext>
              </a:extLst>
            </p:cNvPr>
            <p:cNvSpPr txBox="1"/>
            <p:nvPr/>
          </p:nvSpPr>
          <p:spPr>
            <a:xfrm>
              <a:off x="643466" y="3787492"/>
              <a:ext cx="10898293" cy="369332"/>
            </a:xfrm>
            <a:prstGeom prst="rect">
              <a:avLst/>
            </a:prstGeom>
            <a:solidFill>
              <a:schemeClr val="bg1"/>
            </a:solidFill>
          </p:spPr>
          <p:txBody>
            <a:bodyPr wrap="square" rtlCol="0">
              <a:spAutoFit/>
            </a:bodyPr>
            <a:lstStyle/>
            <a:p>
              <a:r>
                <a:rPr lang="en-GB" dirty="0">
                  <a:latin typeface="+mj-lt"/>
                </a:rPr>
                <a:t>@</a:t>
              </a:r>
              <a:r>
                <a:rPr lang="en-GB" dirty="0" err="1">
                  <a:latin typeface="+mj-lt"/>
                </a:rPr>
                <a:t>BAirways</a:t>
              </a:r>
              <a:r>
                <a:rPr lang="en-GB" dirty="0">
                  <a:latin typeface="+mj-lt"/>
                </a:rPr>
                <a:t> my flight is </a:t>
              </a:r>
              <a:r>
                <a:rPr lang="en-GB" dirty="0" err="1">
                  <a:latin typeface="+mj-lt"/>
                </a:rPr>
                <a:t>delayyyyyed</a:t>
              </a:r>
              <a:r>
                <a:rPr lang="en-GB" dirty="0">
                  <a:latin typeface="+mj-lt"/>
                </a:rPr>
                <a:t> again	always a pleasure travelling with you</a:t>
              </a:r>
              <a:endParaRPr lang="en-US" dirty="0">
                <a:latin typeface="+mj-lt"/>
              </a:endParaRPr>
            </a:p>
          </p:txBody>
        </p:sp>
        <p:sp>
          <p:nvSpPr>
            <p:cNvPr id="100" name="Rectangle 99">
              <a:extLst>
                <a:ext uri="{FF2B5EF4-FFF2-40B4-BE49-F238E27FC236}">
                  <a16:creationId xmlns:a16="http://schemas.microsoft.com/office/drawing/2014/main" id="{E4D53A4B-46CD-42A1-A27A-05B9B28C1876}"/>
                </a:ext>
              </a:extLst>
            </p:cNvPr>
            <p:cNvSpPr/>
            <p:nvPr/>
          </p:nvSpPr>
          <p:spPr>
            <a:xfrm>
              <a:off x="689187" y="3850271"/>
              <a:ext cx="1299633"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Down 115">
              <a:extLst>
                <a:ext uri="{FF2B5EF4-FFF2-40B4-BE49-F238E27FC236}">
                  <a16:creationId xmlns:a16="http://schemas.microsoft.com/office/drawing/2014/main" id="{9049973F-3EE0-4118-ACF4-6AFD518D06A6}"/>
                </a:ext>
              </a:extLst>
            </p:cNvPr>
            <p:cNvSpPr/>
            <p:nvPr/>
          </p:nvSpPr>
          <p:spPr>
            <a:xfrm>
              <a:off x="5324943" y="3428031"/>
              <a:ext cx="388620" cy="33973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a:extLst>
              <a:ext uri="{FF2B5EF4-FFF2-40B4-BE49-F238E27FC236}">
                <a16:creationId xmlns:a16="http://schemas.microsoft.com/office/drawing/2014/main" id="{E66F7B73-67FB-4214-8F0B-C8D40F42F8F1}"/>
              </a:ext>
            </a:extLst>
          </p:cNvPr>
          <p:cNvGrpSpPr/>
          <p:nvPr/>
        </p:nvGrpSpPr>
        <p:grpSpPr>
          <a:xfrm>
            <a:off x="643466" y="4261339"/>
            <a:ext cx="10898293" cy="755045"/>
            <a:chOff x="643466" y="4261339"/>
            <a:chExt cx="10898293" cy="755045"/>
          </a:xfrm>
        </p:grpSpPr>
        <p:sp>
          <p:nvSpPr>
            <p:cNvPr id="106" name="TextBox 105">
              <a:extLst>
                <a:ext uri="{FF2B5EF4-FFF2-40B4-BE49-F238E27FC236}">
                  <a16:creationId xmlns:a16="http://schemas.microsoft.com/office/drawing/2014/main" id="{08B3E8A2-CDA2-43BD-94B6-48F433F730E0}"/>
                </a:ext>
              </a:extLst>
            </p:cNvPr>
            <p:cNvSpPr txBox="1"/>
            <p:nvPr/>
          </p:nvSpPr>
          <p:spPr>
            <a:xfrm>
              <a:off x="643466" y="4647052"/>
              <a:ext cx="10898293" cy="369332"/>
            </a:xfrm>
            <a:prstGeom prst="rect">
              <a:avLst/>
            </a:prstGeom>
            <a:solidFill>
              <a:schemeClr val="bg1"/>
            </a:solidFill>
          </p:spPr>
          <p:txBody>
            <a:bodyPr wrap="square" rtlCol="0">
              <a:spAutoFit/>
            </a:bodyPr>
            <a:lstStyle/>
            <a:p>
              <a:r>
                <a:rPr lang="en-GB" dirty="0">
                  <a:latin typeface="+mj-lt"/>
                </a:rPr>
                <a:t>@</a:t>
              </a:r>
              <a:r>
                <a:rPr lang="en-GB" dirty="0" err="1">
                  <a:latin typeface="+mj-lt"/>
                </a:rPr>
                <a:t>BAirways</a:t>
              </a:r>
              <a:r>
                <a:rPr lang="en-GB" dirty="0">
                  <a:latin typeface="+mj-lt"/>
                </a:rPr>
                <a:t> my flight is delayed 	    again	always a pleasure traveling  with you</a:t>
              </a:r>
              <a:endParaRPr lang="en-US" dirty="0">
                <a:latin typeface="+mj-lt"/>
              </a:endParaRPr>
            </a:p>
          </p:txBody>
        </p:sp>
        <p:sp>
          <p:nvSpPr>
            <p:cNvPr id="107" name="Rectangle 106">
              <a:extLst>
                <a:ext uri="{FF2B5EF4-FFF2-40B4-BE49-F238E27FC236}">
                  <a16:creationId xmlns:a16="http://schemas.microsoft.com/office/drawing/2014/main" id="{2815D80A-4401-408D-AF8B-642C29AD808F}"/>
                </a:ext>
              </a:extLst>
            </p:cNvPr>
            <p:cNvSpPr/>
            <p:nvPr/>
          </p:nvSpPr>
          <p:spPr>
            <a:xfrm>
              <a:off x="677669" y="4695911"/>
              <a:ext cx="1299633" cy="271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Down 116">
              <a:extLst>
                <a:ext uri="{FF2B5EF4-FFF2-40B4-BE49-F238E27FC236}">
                  <a16:creationId xmlns:a16="http://schemas.microsoft.com/office/drawing/2014/main" id="{574AE835-38C7-42D2-B752-20BD8E369895}"/>
                </a:ext>
              </a:extLst>
            </p:cNvPr>
            <p:cNvSpPr/>
            <p:nvPr/>
          </p:nvSpPr>
          <p:spPr>
            <a:xfrm>
              <a:off x="5318760" y="4261339"/>
              <a:ext cx="388620" cy="33973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Arrow: Down 117">
            <a:extLst>
              <a:ext uri="{FF2B5EF4-FFF2-40B4-BE49-F238E27FC236}">
                <a16:creationId xmlns:a16="http://schemas.microsoft.com/office/drawing/2014/main" id="{B27B0622-01F4-437D-95D5-6D78EB80052E}"/>
              </a:ext>
            </a:extLst>
          </p:cNvPr>
          <p:cNvSpPr/>
          <p:nvPr/>
        </p:nvSpPr>
        <p:spPr>
          <a:xfrm>
            <a:off x="5318760" y="5115052"/>
            <a:ext cx="388620" cy="33973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2DF16854-A3DA-42C8-BDEA-C8DF3CFB8670}"/>
              </a:ext>
            </a:extLst>
          </p:cNvPr>
          <p:cNvSpPr/>
          <p:nvPr/>
        </p:nvSpPr>
        <p:spPr>
          <a:xfrm>
            <a:off x="3708400" y="3810001"/>
            <a:ext cx="632858"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334441C-F98A-4C96-A98B-B694A2E981FC}"/>
              </a:ext>
            </a:extLst>
          </p:cNvPr>
          <p:cNvSpPr/>
          <p:nvPr/>
        </p:nvSpPr>
        <p:spPr>
          <a:xfrm>
            <a:off x="7802879" y="3819877"/>
            <a:ext cx="182881"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D4ECBD7C-10BF-4E55-AA52-E134D8167B5F}"/>
              </a:ext>
            </a:extLst>
          </p:cNvPr>
          <p:cNvGrpSpPr/>
          <p:nvPr/>
        </p:nvGrpSpPr>
        <p:grpSpPr>
          <a:xfrm>
            <a:off x="1975161" y="4661499"/>
            <a:ext cx="7279808" cy="339972"/>
            <a:chOff x="1975161" y="4661499"/>
            <a:chExt cx="7279808" cy="339972"/>
          </a:xfrm>
        </p:grpSpPr>
        <p:sp>
          <p:nvSpPr>
            <p:cNvPr id="121" name="Rectangle 120">
              <a:extLst>
                <a:ext uri="{FF2B5EF4-FFF2-40B4-BE49-F238E27FC236}">
                  <a16:creationId xmlns:a16="http://schemas.microsoft.com/office/drawing/2014/main" id="{1950DCB8-D29E-4C5D-A140-47EEDD575E82}"/>
                </a:ext>
              </a:extLst>
            </p:cNvPr>
            <p:cNvSpPr/>
            <p:nvPr/>
          </p:nvSpPr>
          <p:spPr>
            <a:xfrm>
              <a:off x="1975161" y="4661499"/>
              <a:ext cx="364180"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231B76A-22A1-4B9E-B81C-6C378EE26AE4}"/>
                </a:ext>
              </a:extLst>
            </p:cNvPr>
            <p:cNvSpPr/>
            <p:nvPr/>
          </p:nvSpPr>
          <p:spPr>
            <a:xfrm>
              <a:off x="2998660" y="4661499"/>
              <a:ext cx="255081"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F2B19558-F614-4489-BAF0-CDD47C4A35D2}"/>
                </a:ext>
              </a:extLst>
            </p:cNvPr>
            <p:cNvSpPr/>
            <p:nvPr/>
          </p:nvSpPr>
          <p:spPr>
            <a:xfrm>
              <a:off x="4628754" y="4661499"/>
              <a:ext cx="637509"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210F8202-ED04-4166-806B-3E817A2B3AD7}"/>
                </a:ext>
              </a:extLst>
            </p:cNvPr>
            <p:cNvSpPr/>
            <p:nvPr/>
          </p:nvSpPr>
          <p:spPr>
            <a:xfrm>
              <a:off x="8295308" y="4661499"/>
              <a:ext cx="564211"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B426987-D284-4412-9A6A-5D1F7A4039AC}"/>
                </a:ext>
              </a:extLst>
            </p:cNvPr>
            <p:cNvSpPr/>
            <p:nvPr/>
          </p:nvSpPr>
          <p:spPr>
            <a:xfrm>
              <a:off x="8890789" y="4672885"/>
              <a:ext cx="364180"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111158C8-24E0-4E15-A890-0CB7D1CAAAD0}"/>
                </a:ext>
              </a:extLst>
            </p:cNvPr>
            <p:cNvSpPr/>
            <p:nvPr/>
          </p:nvSpPr>
          <p:spPr>
            <a:xfrm>
              <a:off x="5289069" y="4671399"/>
              <a:ext cx="743972"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594EAF0D-27C4-40B7-976B-C67305F81E24}"/>
                </a:ext>
              </a:extLst>
            </p:cNvPr>
            <p:cNvSpPr/>
            <p:nvPr/>
          </p:nvSpPr>
          <p:spPr>
            <a:xfrm>
              <a:off x="6063521" y="4661499"/>
              <a:ext cx="219265" cy="32858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Rectangle 131">
            <a:extLst>
              <a:ext uri="{FF2B5EF4-FFF2-40B4-BE49-F238E27FC236}">
                <a16:creationId xmlns:a16="http://schemas.microsoft.com/office/drawing/2014/main" id="{F89971AA-A57E-4137-8E00-2C7B5813A1FC}"/>
              </a:ext>
            </a:extLst>
          </p:cNvPr>
          <p:cNvSpPr/>
          <p:nvPr/>
        </p:nvSpPr>
        <p:spPr>
          <a:xfrm>
            <a:off x="3225675" y="5526594"/>
            <a:ext cx="913770" cy="328586"/>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0E561521-CEE0-41EA-BEED-73489DAB1219}"/>
              </a:ext>
            </a:extLst>
          </p:cNvPr>
          <p:cNvSpPr/>
          <p:nvPr/>
        </p:nvSpPr>
        <p:spPr>
          <a:xfrm>
            <a:off x="6204476" y="5526594"/>
            <a:ext cx="1019284" cy="328586"/>
          </a:xfrm>
          <a:prstGeom prst="rect">
            <a:avLst/>
          </a:prstGeom>
          <a:solidFill>
            <a:srgbClr val="21FF36">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7793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2"/>
                                        </p:tgtEl>
                                        <p:attrNameLst>
                                          <p:attrName>style.visibility</p:attrName>
                                        </p:attrNameLst>
                                      </p:cBhvr>
                                      <p:to>
                                        <p:strVal val="visible"/>
                                      </p:to>
                                    </p:set>
                                    <p:animEffect transition="in" filter="fade">
                                      <p:cBhvr>
                                        <p:cTn id="50" dur="500"/>
                                        <p:tgtEl>
                                          <p:spTgt spid="1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3"/>
                                        </p:tgtEl>
                                        <p:attrNameLst>
                                          <p:attrName>style.visibility</p:attrName>
                                        </p:attrNameLst>
                                      </p:cBhvr>
                                      <p:to>
                                        <p:strVal val="visible"/>
                                      </p:to>
                                    </p:set>
                                    <p:animEffect transition="in" filter="fade">
                                      <p:cBhvr>
                                        <p:cTn id="5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02" grpId="0" animBg="1"/>
      <p:bldP spid="118" grpId="0" animBg="1"/>
      <p:bldP spid="119" grpId="0" animBg="1"/>
      <p:bldP spid="120" grpId="0" animBg="1"/>
      <p:bldP spid="132" grpId="0" animBg="1"/>
      <p:bldP spid="133" grpId="0" animBg="1"/>
    </p:bldLst>
  </p:timing>
</p:sld>
</file>

<file path=ppt/theme/theme1.xml><?xml version="1.0" encoding="utf-8"?>
<a:theme xmlns:a="http://schemas.openxmlformats.org/drawingml/2006/main" name="Feathe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2375</Words>
  <Application>Microsoft Office PowerPoint</Application>
  <PresentationFormat>Widescreen</PresentationFormat>
  <Paragraphs>374</Paragraphs>
  <Slides>28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Calisto MT</vt:lpstr>
      <vt:lpstr>Cambria Math</vt:lpstr>
      <vt:lpstr>Century Schoolbook</vt:lpstr>
      <vt:lpstr>Corbel</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Ellie Hayward</dc:creator>
  <cp:lastModifiedBy>Ellie Hayward</cp:lastModifiedBy>
  <cp:revision>17</cp:revision>
  <dcterms:created xsi:type="dcterms:W3CDTF">2020-01-25T17:07:04Z</dcterms:created>
  <dcterms:modified xsi:type="dcterms:W3CDTF">2020-01-26T11:04:09Z</dcterms:modified>
</cp:coreProperties>
</file>