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256" r:id="rId3"/>
    <p:sldId id="258" r:id="rId4"/>
    <p:sldId id="265" r:id="rId6"/>
    <p:sldId id="259" r:id="rId7"/>
    <p:sldId id="257" r:id="rId8"/>
    <p:sldId id="260" r:id="rId9"/>
    <p:sldId id="261" r:id="rId10"/>
    <p:sldId id="262" r:id="rId11"/>
    <p:sldId id="263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4770" y="21590"/>
            <a:ext cx="12127230" cy="6814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020" y="5369560"/>
            <a:ext cx="1840230" cy="640080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1009015" y="2640965"/>
            <a:ext cx="102381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200" b="1">
                <a:solidFill>
                  <a:schemeClr val="bg1"/>
                </a:solidFill>
                <a:latin typeface="+mn-ea"/>
                <a:cs typeface="+mn-ea"/>
              </a:rPr>
              <a:t>TESTE DE VELOCIDADE, VERIFICAÇÃO DE PLACA DE REDE, PING E TRACERT (TraceRoute) </a:t>
            </a:r>
            <a:r>
              <a:rPr lang="pt-BR" altLang="en-US">
                <a:solidFill>
                  <a:schemeClr val="bg1"/>
                </a:solidFill>
              </a:rPr>
              <a:t> 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spaço Reservado para Conteúdo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0211435" y="5929630"/>
            <a:ext cx="1570990" cy="546100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532765" y="705485"/>
            <a:ext cx="286893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 DE VELOCIDADE</a:t>
            </a: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532765" y="1121410"/>
            <a:ext cx="1112710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pt-BR" altLang="en-US"/>
              <a:t>Importante lembrar que o teste de velocidade deve ser realizado via cabo de rede, devendo obrigatóriamente ser feita a verificação da porta LAN conectada, placa de rede do equipamento utilizado (PC, notebook) e capacidade do cabo utilizado (Cabos RJ45 possuem normalmente, capacidade de até 100Mb, enquanto que o cabo RJ45 Categoria 5E suporta até 500Mb e o categoria 6 suporta até 1GB de velocidade).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Quando não sendo possível realizar o teste de velocidade via cabo, é importante que o cliente esteja ciente da diferença de capacidade e desempenho entre ambas as redes wi-fi (</a:t>
            </a:r>
            <a:r>
              <a:rPr lang="pt-BR" altLang="en-US" b="1"/>
              <a:t>2G</a:t>
            </a:r>
            <a:r>
              <a:rPr lang="pt-BR" altLang="en-US"/>
              <a:t> e </a:t>
            </a:r>
            <a:r>
              <a:rPr lang="pt-BR" altLang="en-US" b="1"/>
              <a:t>5G</a:t>
            </a:r>
            <a:r>
              <a:rPr lang="pt-BR" altLang="en-US"/>
              <a:t>).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Sendo explicado que a rede </a:t>
            </a:r>
            <a:r>
              <a:rPr lang="pt-BR" altLang="en-US" b="1"/>
              <a:t>2G</a:t>
            </a:r>
            <a:r>
              <a:rPr lang="pt-BR" altLang="en-US"/>
              <a:t> embora tenha um alcance maior, a velocidade sempre será inferior a atingida pela rede </a:t>
            </a:r>
            <a:r>
              <a:rPr lang="pt-BR" altLang="en-US" b="1"/>
              <a:t>5G</a:t>
            </a:r>
            <a:r>
              <a:rPr lang="pt-BR" altLang="en-US"/>
              <a:t>, sendo comum que não se ultrapasse a margem de </a:t>
            </a:r>
            <a:r>
              <a:rPr lang="pt-BR" altLang="en-US" b="1"/>
              <a:t>100Mbps</a:t>
            </a:r>
            <a:r>
              <a:rPr lang="pt-BR" altLang="en-US"/>
              <a:t>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Já a rede </a:t>
            </a:r>
            <a:r>
              <a:rPr lang="pt-BR" altLang="en-US" b="1"/>
              <a:t>5G</a:t>
            </a:r>
            <a:r>
              <a:rPr lang="pt-BR" altLang="en-US"/>
              <a:t>, embora tenha mais velocidade, podendo, </a:t>
            </a:r>
            <a:r>
              <a:rPr lang="pt-BR" altLang="en-US">
                <a:sym typeface="+mn-ea"/>
              </a:rPr>
              <a:t>a depender da distância, </a:t>
            </a:r>
            <a:r>
              <a:rPr lang="pt-BR" altLang="en-US"/>
              <a:t>bater a velocidade total contratada. É importante que o cliente fique ciente de que ela tem uma sensibilidade maior a obstáculos (paredes, etc) e que tem um alcance menor, logo, devendo ser utilizada, preferencialmente, em até 3 ou 4 metros de distancia do roteador (ou ONU). E que, caso seja utilizada a uma distância maior, pode sim, apresentar instabilidade e quedas, e que isso é uma caracteristica da tecnologia 5G e não um defeito na conexão. Devendo o cliente ser orientado a utilizar a rede </a:t>
            </a:r>
            <a:r>
              <a:rPr lang="pt-BR" altLang="en-US" b="1"/>
              <a:t>2G </a:t>
            </a:r>
            <a:r>
              <a:rPr lang="pt-BR" altLang="en-US"/>
              <a:t>sempre que estiver a uma distância maior do roteador.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/>
        </p:nvSpPr>
        <p:spPr>
          <a:xfrm>
            <a:off x="274320" y="505460"/>
            <a:ext cx="11442065" cy="8124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b="1"/>
              <a:t>     </a:t>
            </a:r>
            <a:endParaRPr lang="pt-BR" altLang="en-US" b="1"/>
          </a:p>
          <a:p>
            <a:r>
              <a:rPr lang="pt-BR" altLang="en-US" b="1"/>
              <a:t>     OBSERVAÇÕES IMPORTANTES SOBRE A REDE WI-FI</a:t>
            </a:r>
            <a:endParaRPr lang="pt-BR" altLang="en-US" b="1"/>
          </a:p>
          <a:p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/>
              <a:t>Não é aconselhável que se use caractere especial ($#@*%$+=&amp;!) no nome da rede </a:t>
            </a:r>
            <a:r>
              <a:rPr lang="pt-BR" altLang="en-US">
                <a:solidFill>
                  <a:srgbClr val="FF0000"/>
                </a:solidFill>
              </a:rPr>
              <a:t>e principalmente na senha</a:t>
            </a:r>
            <a:r>
              <a:rPr lang="pt-BR" altLang="en-US"/>
              <a:t>. Uma vez que esses itens não são bem aceitos pelo firmware da ONU, especialmente da marca NOKIA. Podendo o cliente ficar conectado apenas por algum momento e depois perder o acesso a sua rede.  Sem contar que alguns aparelhos, como TV Smarts, por exemplo, podem não conseguir conectar-se justamente por conta desses caracteres. Sendo assim, </a:t>
            </a:r>
            <a:r>
              <a:rPr lang="pt-BR" altLang="en-US" b="1"/>
              <a:t>sempre oriente o cliente a respeito e o convença a tirar esses itens da rede</a:t>
            </a:r>
            <a:r>
              <a:rPr lang="pt-BR" altLang="en-US"/>
              <a:t>. 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/>
              <a:t>É indispensável que a senha possua, </a:t>
            </a:r>
            <a:r>
              <a:rPr lang="pt-BR" altLang="en-US" b="1"/>
              <a:t>no minimo 8 dígitos</a:t>
            </a:r>
            <a:r>
              <a:rPr lang="pt-BR" altLang="en-US"/>
              <a:t>, sem isso não é possível conectar o cliente.  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/>
              <a:t>Outro fator que geralmente dá problema na conexão são nomes de rede e senhas com espaço, por exemplo: </a:t>
            </a:r>
            <a:r>
              <a:rPr lang="pt-BR" altLang="en-US" b="1"/>
              <a:t>GIGA FIBRA</a:t>
            </a:r>
            <a:r>
              <a:rPr lang="pt-BR" altLang="en-US"/>
              <a:t>, o ideal é que seja escrito da seguinte forma: </a:t>
            </a:r>
            <a:r>
              <a:rPr lang="pt-BR" altLang="en-US" b="1"/>
              <a:t>GIGAFIBRA</a:t>
            </a:r>
            <a:r>
              <a:rPr lang="pt-BR" altLang="en-US"/>
              <a:t> ou </a:t>
            </a:r>
            <a:r>
              <a:rPr lang="pt-BR" altLang="en-US" b="1"/>
              <a:t>GIGA_FIBRA</a:t>
            </a:r>
            <a:r>
              <a:rPr lang="pt-BR" altLang="en-US"/>
              <a:t>. </a:t>
            </a:r>
            <a:r>
              <a:rPr lang="pt-BR" altLang="en-US">
                <a:solidFill>
                  <a:srgbClr val="FF0000"/>
                </a:solidFill>
              </a:rPr>
              <a:t>Mas nunca com espaço</a:t>
            </a:r>
            <a:r>
              <a:rPr lang="pt-BR" altLang="en-US"/>
              <a:t>.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/>
              <a:t>E indispensável que se </a:t>
            </a:r>
            <a:r>
              <a:rPr lang="pt-BR" altLang="en-US" b="1"/>
              <a:t>esqueça a rede e senha</a:t>
            </a:r>
            <a:r>
              <a:rPr lang="pt-BR" altLang="en-US"/>
              <a:t>, reinicie o aparelho testado (celular, TV, notebook, etc) e conecte-se novamente, </a:t>
            </a:r>
            <a:r>
              <a:rPr lang="pt-BR" altLang="en-US" b="1"/>
              <a:t>inserindo a senha</a:t>
            </a:r>
            <a:r>
              <a:rPr lang="pt-BR" altLang="en-US"/>
              <a:t>. Somente assim é possível identificar se de fato o equipamento está conectado nas novas configurações aplicadas. 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/>
              <a:t>Sempre testem (fazendo o procedimento acima) em </a:t>
            </a:r>
            <a:r>
              <a:rPr lang="pt-BR" altLang="en-US" b="1"/>
              <a:t>mais de um equipamento no local.</a:t>
            </a:r>
            <a:r>
              <a:rPr lang="pt-BR" altLang="en-US"/>
              <a:t> Quantos mais equipamentos testados, melhor será o diagnóstico do problema. 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/>
        </p:nvSpPr>
        <p:spPr>
          <a:xfrm>
            <a:off x="741045" y="562610"/>
            <a:ext cx="544512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VERIFICAÇÃO DE PLACA DE REDE PARA TESTE VIA CABO </a:t>
            </a: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626745" y="1193165"/>
            <a:ext cx="1063625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pt-BR" altLang="en-US"/>
              <a:t>A verificação da placa de rede é de extrema importancia para que se tenha o resultado real da velocidade recebida. Visto que algumas placas de redes possuem capacidade apenas de 100Mbps (logo, não atingindo uma velocidade maior que 100Mbps nos testes, ainda que o plano do cliente seja maior), em quanto outras possuem capacidade para até 1GB.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Sendo assim, a verificação da placa deve ser feita da seguinte forma: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1</a:t>
            </a:r>
            <a:r>
              <a:rPr lang="pt-BR" altLang="en-US"/>
              <a:t>- Entre em PAINEL DE CONTROLE (pesquise por este nome no menu inicial do Windows).</a:t>
            </a:r>
            <a:endParaRPr lang="pt-BR" altLang="en-US"/>
          </a:p>
          <a:p>
            <a:pPr algn="just"/>
            <a:r>
              <a:rPr lang="pt-BR" altLang="en-US" b="1"/>
              <a:t>2</a:t>
            </a:r>
            <a:r>
              <a:rPr lang="pt-BR" altLang="en-US"/>
              <a:t>- Agora entre em REDE E INTERNET, depois em CENTRAL DE REDE E COMPARTILHAMENTO.</a:t>
            </a:r>
            <a:endParaRPr lang="pt-BR" altLang="en-US"/>
          </a:p>
          <a:p>
            <a:pPr algn="just"/>
            <a:r>
              <a:rPr lang="pt-BR" altLang="en-US" b="1"/>
              <a:t>3</a:t>
            </a:r>
            <a:r>
              <a:rPr lang="pt-BR" altLang="en-US"/>
              <a:t>- Dentro de CENTRAL DE REDE E COMPARTILHAMENTO, procure a opção ALTERAR AS CONFIGURAÇÕES DO ADAPTADOR (normalmente fica do lado esquerdo da tela)</a:t>
            </a:r>
            <a:endParaRPr lang="pt-BR" altLang="en-US"/>
          </a:p>
          <a:p>
            <a:pPr algn="just"/>
            <a:r>
              <a:rPr lang="pt-BR" altLang="en-US" b="1"/>
              <a:t>4</a:t>
            </a:r>
            <a:r>
              <a:rPr lang="pt-BR" altLang="en-US"/>
              <a:t>- Clique em ALTERAR AS CONFIGURAÇÕES DO ADAPTADOR e veja se aparece ETHERNET ou REDE LOCAL.</a:t>
            </a:r>
            <a:endParaRPr lang="pt-BR" altLang="en-US"/>
          </a:p>
          <a:p>
            <a:pPr algn="just"/>
            <a:r>
              <a:rPr lang="pt-BR" altLang="en-US" b="1"/>
              <a:t>5</a:t>
            </a:r>
            <a:r>
              <a:rPr lang="pt-BR" altLang="en-US"/>
              <a:t>-  Vendo que está conectado (e não com um X vermelho), clique em cima de ETHERNET ou REDE LOCAL com o botão DIREITO do mouse e entre na opção PROPRIEDADES.</a:t>
            </a:r>
            <a:endParaRPr lang="pt-BR" altLang="en-US"/>
          </a:p>
          <a:p>
            <a:pPr algn="just"/>
            <a:r>
              <a:rPr lang="pt-BR" altLang="en-US" b="1"/>
              <a:t>6</a:t>
            </a:r>
            <a:r>
              <a:rPr lang="pt-BR" altLang="en-US"/>
              <a:t>- Abrirá uma nova caixa de informações e no cantinho direito dela, em cima, tem um botão escrito CONFIGURAR, o encontrando, pode clicar nele.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0211435" y="5929630"/>
            <a:ext cx="157099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/>
        </p:nvSpPr>
        <p:spPr>
          <a:xfrm>
            <a:off x="513080" y="332740"/>
            <a:ext cx="11141075" cy="8955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endParaRPr lang="pt-BR" altLang="en-US"/>
          </a:p>
          <a:p>
            <a:pPr algn="just"/>
            <a:r>
              <a:rPr lang="pt-BR" altLang="en-US" b="1"/>
              <a:t>7</a:t>
            </a:r>
            <a:r>
              <a:rPr lang="pt-BR" altLang="en-US"/>
              <a:t>- Após isso, abrirá uma nova caixa de informações, e nela aparecerá, logo em cima, as seguintes opções:  Geral, Avançado, Driver, Detalhes e Eventos. Clique na opção AVANÇADO. </a:t>
            </a:r>
            <a:endParaRPr lang="pt-BR" altLang="en-US"/>
          </a:p>
          <a:p>
            <a:pPr algn="just"/>
            <a:r>
              <a:rPr lang="pt-BR" altLang="en-US" b="1"/>
              <a:t>8</a:t>
            </a:r>
            <a:r>
              <a:rPr lang="pt-BR" altLang="en-US"/>
              <a:t>- Entrando em AVANÇADO, abrirá uma nova caixa de informações e nesta caixa há uma coluna a esquerda, escrito PROPRIEDADES (com algumas opções logo abaixo) e uma na direita escrito VALOR. </a:t>
            </a:r>
            <a:endParaRPr lang="pt-BR" altLang="en-US"/>
          </a:p>
          <a:p>
            <a:pPr algn="just"/>
            <a:r>
              <a:rPr lang="pt-BR" altLang="en-US" b="1"/>
              <a:t>9</a:t>
            </a:r>
            <a:r>
              <a:rPr lang="pt-BR" altLang="en-US"/>
              <a:t>- Na coluna PROPRIEDADES encontre e </a:t>
            </a:r>
            <a:r>
              <a:rPr lang="pt-BR" altLang="en-US" b="1"/>
              <a:t>apenas</a:t>
            </a:r>
            <a:r>
              <a:rPr lang="pt-BR" altLang="en-US"/>
              <a:t> SELECIONE a opção SPEED E DUPLEX ou em português,  VELOCIDADE E DUPLEX.</a:t>
            </a:r>
            <a:endParaRPr lang="pt-BR" altLang="en-US"/>
          </a:p>
          <a:p>
            <a:pPr algn="just"/>
            <a:r>
              <a:rPr lang="pt-BR" altLang="en-US" b="1"/>
              <a:t>10</a:t>
            </a:r>
            <a:r>
              <a:rPr lang="pt-BR" altLang="en-US"/>
              <a:t>-Depois de selecionado SPEED E DUPLEX na coluna propriedade, clique na coluna VALOR (a direita), selecione a opção </a:t>
            </a:r>
            <a:r>
              <a:rPr lang="pt-BR" altLang="en-US" b="1"/>
              <a:t>1.0 GBPS FULL DUPLEX</a:t>
            </a:r>
            <a:r>
              <a:rPr lang="pt-BR" altLang="en-US"/>
              <a:t>. (Não havendo está opção, siginifica que a placa de rede suporta apenas 100Mbps, portanto, selecione </a:t>
            </a:r>
            <a:r>
              <a:rPr lang="pt-BR" altLang="en-US" b="1"/>
              <a:t>100Mbps Full Duplex</a:t>
            </a:r>
            <a:r>
              <a:rPr lang="pt-BR" altLang="en-US"/>
              <a:t>). </a:t>
            </a:r>
            <a:r>
              <a:rPr lang="pt-BR" altLang="en-US">
                <a:solidFill>
                  <a:srgbClr val="FF0000"/>
                </a:solidFill>
              </a:rPr>
              <a:t>Nunca selecione a opção Half Duplex.</a:t>
            </a:r>
            <a:endParaRPr lang="pt-BR" altLang="en-US">
              <a:solidFill>
                <a:srgbClr val="FF0000"/>
              </a:solidFill>
            </a:endParaRPr>
          </a:p>
          <a:p>
            <a:pPr algn="just"/>
            <a:endParaRPr lang="pt-BR" altLang="en-US">
              <a:solidFill>
                <a:srgbClr val="FF0000"/>
              </a:solidFill>
            </a:endParaRPr>
          </a:p>
          <a:p>
            <a:pPr algn="just"/>
            <a:r>
              <a:rPr lang="pt-BR" altLang="en-US"/>
              <a:t>Agora, feito todos esses passos, clique em </a:t>
            </a:r>
            <a:r>
              <a:rPr lang="pt-BR" altLang="en-US" b="1"/>
              <a:t>OK</a:t>
            </a:r>
            <a:r>
              <a:rPr lang="pt-BR" altLang="en-US"/>
              <a:t> e observe se o computador irá desconectar e conectar-se novamente a internet. Desconectando e conectando novamente, abra o navegador (Google Chrome, por exemplo) e faça o teste de velocidade no site </a:t>
            </a:r>
            <a:r>
              <a:rPr lang="pt-BR" altLang="en-US" b="1"/>
              <a:t>FAST.COM</a:t>
            </a:r>
            <a:r>
              <a:rPr lang="pt-BR" altLang="en-US"/>
              <a:t> ou no </a:t>
            </a:r>
            <a:r>
              <a:rPr lang="pt-BR" altLang="en-US" b="1"/>
              <a:t>NPERF.COM</a:t>
            </a:r>
            <a:r>
              <a:rPr lang="pt-BR" altLang="en-US"/>
              <a:t> (</a:t>
            </a:r>
            <a:r>
              <a:rPr lang="pt-BR" altLang="en-US">
                <a:solidFill>
                  <a:srgbClr val="FF0000"/>
                </a:solidFill>
              </a:rPr>
              <a:t>Procurem não fazer no site SpeedTest, ele é o menos indicado para o teste pois costuma ter muito desvio de rota, prejudicando o resultado</a:t>
            </a:r>
            <a:r>
              <a:rPr lang="pt-BR" altLang="en-US"/>
              <a:t>).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Observações importantes:</a:t>
            </a:r>
            <a:endParaRPr lang="pt-BR" altLang="en-US" b="1"/>
          </a:p>
          <a:p>
            <a:pPr algn="just"/>
            <a:endParaRPr lang="pt-BR" altLang="en-US" b="1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/>
              <a:t>O Upload nunca pode estar maior que o Download no teste via cabo, pois isso caracteriza um problema fisico e o conector interno deve </a:t>
            </a:r>
            <a:r>
              <a:rPr lang="pt-BR" altLang="en-US" b="1"/>
              <a:t>obrigatoriamente </a:t>
            </a:r>
            <a:r>
              <a:rPr lang="pt-BR" altLang="en-US"/>
              <a:t>ser refeito. 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 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0211435" y="5929630"/>
            <a:ext cx="157099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/>
        </p:nvSpPr>
        <p:spPr>
          <a:xfrm>
            <a:off x="297180" y="189865"/>
            <a:ext cx="11337925" cy="8955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/>
              <a:t>Caso o computador não reconecte e a LED LAN a qual o cabo está conectado não acenda após configurada a placa para </a:t>
            </a:r>
            <a:r>
              <a:rPr lang="pt-BR" altLang="en-US" b="1"/>
              <a:t>1.0 GBPS Full Duplex</a:t>
            </a:r>
            <a:r>
              <a:rPr lang="pt-BR" altLang="en-US"/>
              <a:t>, isso indica claramente que o cabo não suporta tal configuração. E deve-se aplicar a configuração de </a:t>
            </a:r>
            <a:r>
              <a:rPr lang="pt-BR" altLang="en-US" b="1"/>
              <a:t>100Mbps Full Duplex</a:t>
            </a:r>
            <a:r>
              <a:rPr lang="pt-BR" altLang="en-US"/>
              <a:t> para que o computador volte a ter conexão. E neste caso, deve-se orientar o cliente a providenciar um cabo compatível com a velocidade contratada, especialmente caso ele vá utilizar a conexão via cabo constantemente ou para testes de velocidade. </a:t>
            </a:r>
            <a:endParaRPr lang="pt-BR" altLang="en-US"/>
          </a:p>
          <a:p>
            <a:pPr algn="just"/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/>
              <a:t>Deixar sempre claro para o cliente que, o que o impede de ver a velocidade contratada em números no resultado do teste, é a capacidade limitada do cabo ou da placa de rede (</a:t>
            </a:r>
            <a:r>
              <a:rPr lang="pt-BR" altLang="en-US" b="1"/>
              <a:t>quando não há capacidade maior que 100Mbps</a:t>
            </a:r>
            <a:r>
              <a:rPr lang="pt-BR" altLang="en-US"/>
              <a:t>), mas que isso não significa que a velocidade não esteja sendo entregue e chegando até a ONU.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    </a:t>
            </a:r>
            <a:endParaRPr lang="pt-BR" altLang="en-US"/>
          </a:p>
          <a:p>
            <a:pPr algn="just"/>
            <a:r>
              <a:rPr lang="pt-BR" altLang="en-US"/>
              <a:t>      Lembrem-se sempre de clicar na aba </a:t>
            </a:r>
            <a:r>
              <a:rPr lang="pt-BR" altLang="en-US" b="1"/>
              <a:t>Mostrar Mais </a:t>
            </a:r>
            <a:endParaRPr lang="pt-BR" altLang="en-US" b="1"/>
          </a:p>
          <a:p>
            <a:pPr algn="just"/>
            <a:r>
              <a:rPr lang="pt-BR" altLang="en-US" b="1"/>
              <a:t>      Informações </a:t>
            </a:r>
            <a:r>
              <a:rPr lang="pt-BR" altLang="en-US"/>
              <a:t>quando finalizado o teste, pois só assim   </a:t>
            </a:r>
            <a:endParaRPr lang="pt-BR" altLang="en-US"/>
          </a:p>
          <a:p>
            <a:pPr algn="just"/>
            <a:r>
              <a:rPr lang="pt-BR" altLang="en-US"/>
              <a:t>      é possivel visualizar informações como, Upload e </a:t>
            </a:r>
            <a:endParaRPr lang="pt-BR" altLang="en-US"/>
          </a:p>
          <a:p>
            <a:pPr algn="just"/>
            <a:r>
              <a:rPr lang="pt-BR" altLang="en-US"/>
              <a:t>      Latência. Conforme exemplo: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 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9631680" y="4938395"/>
            <a:ext cx="730250" cy="5873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7" name="Espaço Reservado para Conteúdo 6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5953125" y="3205480"/>
            <a:ext cx="5440045" cy="32619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/>
        </p:nvSpPr>
        <p:spPr>
          <a:xfrm>
            <a:off x="455930" y="605155"/>
            <a:ext cx="59035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PING - VERIFICANDO SE O IP DO CLIENTE ESTÁ PINGANDO</a:t>
            </a: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455930" y="1102360"/>
            <a:ext cx="1105090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pt-BR" altLang="en-US"/>
              <a:t>Por meio da verificação de ping é possível saber como está a qualidade da transmissão de dados da conexão do cliente. Utilizando a latência (que é o tempo exato que leva para um pacote ser transmitido dentro da rede, ou seja, o tempo necessário para receber um pacote do servidor), conseguimos medir quanto tempo demora para as informações enviadas chegarem ao seu destino (servidor) e voltarem ao computador de origem (Equipamento do cliente). Logo, essa verificação é importante para avaliarmos a qualidade da conexão e se, de fato, há conexão do equipamento com o servidor pingado.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O teste PING deve ser realizado da seguinte forma: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Abre-se a função</a:t>
            </a:r>
            <a:r>
              <a:rPr lang="pt-BR" altLang="en-US" b="1"/>
              <a:t> PROMPT DE COMANDO</a:t>
            </a:r>
            <a:r>
              <a:rPr lang="pt-BR" altLang="en-US"/>
              <a:t>, no iniciar</a:t>
            </a:r>
            <a:endParaRPr lang="pt-BR" altLang="en-US"/>
          </a:p>
          <a:p>
            <a:pPr algn="just"/>
            <a:r>
              <a:rPr lang="pt-BR" altLang="en-US"/>
              <a:t>do Windows. 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Sendo encontrado digitando </a:t>
            </a:r>
            <a:r>
              <a:rPr lang="pt-BR" altLang="en-US" b="1"/>
              <a:t>CMD </a:t>
            </a:r>
            <a:r>
              <a:rPr lang="pt-BR" altLang="en-US"/>
              <a:t>na lupa de pesquisa</a:t>
            </a:r>
            <a:endParaRPr lang="pt-BR" altLang="en-US"/>
          </a:p>
          <a:p>
            <a:pPr algn="just"/>
            <a:r>
              <a:rPr lang="pt-BR" altLang="en-US"/>
              <a:t>do menu inicial.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Ou clicando na tecla           + </a:t>
            </a:r>
            <a:r>
              <a:rPr lang="pt-BR" altLang="en-US" b="1"/>
              <a:t>R </a:t>
            </a:r>
            <a:r>
              <a:rPr lang="pt-BR" altLang="en-US"/>
              <a:t> </a:t>
            </a:r>
            <a:endParaRPr lang="pt-BR" altLang="en-US"/>
          </a:p>
          <a:p>
            <a:pPr algn="just"/>
            <a:r>
              <a:rPr lang="pt-BR" altLang="en-US"/>
              <a:t>e digitando CMD na barra </a:t>
            </a:r>
            <a:r>
              <a:rPr lang="pt-BR" altLang="en-US" b="1"/>
              <a:t>Abrir:</a:t>
            </a:r>
            <a:r>
              <a:rPr lang="pt-BR" altLang="en-US"/>
              <a:t> do comando Executar. </a:t>
            </a:r>
            <a:endParaRPr lang="pt-BR" altLang="en-US"/>
          </a:p>
          <a:p>
            <a:pPr algn="just"/>
            <a:endParaRPr lang="pt-BR" altLang="en-US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67425" y="2773045"/>
            <a:ext cx="5181600" cy="3507105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17775" y="5195570"/>
            <a:ext cx="372110" cy="3670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aixa de Texto 7"/>
          <p:cNvSpPr txBox="1"/>
          <p:nvPr/>
        </p:nvSpPr>
        <p:spPr>
          <a:xfrm>
            <a:off x="741680" y="318135"/>
            <a:ext cx="1059307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endParaRPr lang="pt-BR" altLang="en-US"/>
          </a:p>
          <a:p>
            <a:pPr algn="just"/>
            <a:r>
              <a:rPr lang="pt-BR" altLang="en-US"/>
              <a:t>Feito isto, aparecerá a tela abaixo, n</a:t>
            </a:r>
            <a:r>
              <a:rPr lang="pt-BR" altLang="en-US">
                <a:sym typeface="+mn-ea"/>
              </a:rPr>
              <a:t>a frente do nome do usuário escreva</a:t>
            </a:r>
            <a:r>
              <a:rPr lang="pt-BR" altLang="en-US" b="1">
                <a:sym typeface="+mn-ea"/>
              </a:rPr>
              <a:t>: ping + </a:t>
            </a:r>
            <a:r>
              <a:rPr lang="pt-BR" altLang="en-US">
                <a:sym typeface="+mn-ea"/>
              </a:rPr>
              <a:t>espaço</a:t>
            </a:r>
            <a:r>
              <a:rPr lang="pt-BR" altLang="en-US" b="1">
                <a:sym typeface="+mn-ea"/>
              </a:rPr>
              <a:t> + nome do site  ou IP</a:t>
            </a:r>
            <a:r>
              <a:rPr lang="pt-BR" altLang="en-US">
                <a:sym typeface="+mn-ea"/>
              </a:rPr>
              <a:t> a ser pingado e aperte enter, observe se há resposta e após conclusão, perceba se há alguma perda de pacote na conexão do cliente. O ideal é que não haja perda, conforme exemplo abaixo: 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 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 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  <p:sp>
        <p:nvSpPr>
          <p:cNvPr id="5" name="Caixa de Texto 4"/>
          <p:cNvSpPr txBox="1"/>
          <p:nvPr/>
        </p:nvSpPr>
        <p:spPr>
          <a:xfrm>
            <a:off x="741680" y="5043805"/>
            <a:ext cx="103644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 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 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 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  <p:pic>
        <p:nvPicPr>
          <p:cNvPr id="11" name="Espaço Reservado para Conteúdo 10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856615" y="1646555"/>
            <a:ext cx="7654925" cy="4467225"/>
          </a:xfrm>
          <a:prstGeom prst="rect">
            <a:avLst/>
          </a:prstGeom>
        </p:spPr>
      </p:pic>
      <p:pic>
        <p:nvPicPr>
          <p:cNvPr id="12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435" y="5929630"/>
            <a:ext cx="157099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/>
        </p:nvSpPr>
        <p:spPr>
          <a:xfrm>
            <a:off x="713740" y="462280"/>
            <a:ext cx="59035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TRACERT </a:t>
            </a: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713740" y="916305"/>
            <a:ext cx="1085151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pt-BR" altLang="en-US"/>
              <a:t>O processo de Traceroute (que em português significa rastreio de rota) é utilizado para obter o caminho que um pacote atravessa por uma rede de computadores até chegar ao destinatário. O traceroute também ajuda a detectar onde ocorrem os congestionamentos ou falhas na rede, pois exibe um relatório com a latência até cada servidor intermediário.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  <p:pic>
        <p:nvPicPr>
          <p:cNvPr id="3" name="Espaço Reservado para Conteúdo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842645" y="2121535"/>
            <a:ext cx="6649085" cy="4182745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7780020" y="2489200"/>
            <a:ext cx="378523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>
                <a:sym typeface="+mn-ea"/>
              </a:rPr>
              <a:t>E essa verificação também é feita pelo</a:t>
            </a:r>
            <a:endParaRPr lang="pt-BR" altLang="en-US"/>
          </a:p>
          <a:p>
            <a:pPr algn="just"/>
            <a:r>
              <a:rPr lang="pt-BR" altLang="en-US">
                <a:sym typeface="+mn-ea"/>
              </a:rPr>
              <a:t>PROMPT DE COMANDO (CMD), porém, o comando digitado não será PING, e sim, </a:t>
            </a:r>
            <a:r>
              <a:rPr lang="pt-BR" altLang="en-US" b="1">
                <a:sym typeface="+mn-ea"/>
              </a:rPr>
              <a:t>TRACERT</a:t>
            </a:r>
            <a:r>
              <a:rPr lang="pt-BR" altLang="en-US">
                <a:sym typeface="+mn-ea"/>
              </a:rPr>
              <a:t>. </a:t>
            </a:r>
            <a:endParaRPr lang="pt-BR" altLang="en-US">
              <a:sym typeface="+mn-ea"/>
            </a:endParaRPr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Este comando executará até 30 saltos, até que finalize o rastreamento e localize o destinatário do pacote de dados (que na imagem exemplo, foi o servidor do Google) e o tempo que demorou até que esse pacote chegasse até ele.</a:t>
            </a:r>
            <a:endParaRPr lang="pt-BR" altLang="en-US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435" y="5929630"/>
            <a:ext cx="1570990" cy="54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8255</Words>
  <Application>WPS Presentation</Application>
  <PresentationFormat>宽屏</PresentationFormat>
  <Paragraphs>172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Elaine Cristina</cp:lastModifiedBy>
  <cp:revision>6</cp:revision>
  <dcterms:created xsi:type="dcterms:W3CDTF">2022-05-16T20:02:00Z</dcterms:created>
  <dcterms:modified xsi:type="dcterms:W3CDTF">2022-05-17T15:20:18Z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1046-11.2.0.11130</vt:lpwstr>
  </property>
  <property fmtid="{D5CDD505-2E9C-101B-9397-08002B2CF9AE}" pid="3" name="ICV">
    <vt:lpwstr>705EC5DCC7D745CC8CB6BBFC51DB7DA3</vt:lpwstr>
  </property>
</Properties>
</file>