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A504-8D30-45BB-8D29-F7BF444A4C1E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4D98A-3BD2-425F-B338-15E083059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0340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43B5A-046E-4325-A058-2C61FA8B043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6942B-4541-4073-B9FB-29624F858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739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3634" y="6530201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FCAB-75CB-418E-A87B-2EA497AA5328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CB40-0D5F-4ACD-AF7E-161FADA5E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03634" y="6530201"/>
            <a:ext cx="184731" cy="276999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Electronic Voting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Rob Irwin and Pete Mollica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0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Homomorphic encryption:</a:t>
            </a: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(v1) *...* </a:t>
            </a:r>
            <a:r>
              <a:rPr lang="en-US" dirty="0" err="1" smtClean="0"/>
              <a:t>Enc</a:t>
            </a:r>
            <a:r>
              <a:rPr lang="en-US" dirty="0" smtClean="0"/>
              <a:t>(</a:t>
            </a:r>
            <a:r>
              <a:rPr lang="en-US" dirty="0" err="1" smtClean="0"/>
              <a:t>vn</a:t>
            </a:r>
            <a:r>
              <a:rPr lang="en-US" dirty="0" smtClean="0"/>
              <a:t>) = </a:t>
            </a:r>
            <a:r>
              <a:rPr lang="en-US" dirty="0" err="1" smtClean="0"/>
              <a:t>Enc</a:t>
            </a:r>
            <a:r>
              <a:rPr lang="en-US" dirty="0" smtClean="0"/>
              <a:t>(v1 +...+ </a:t>
            </a:r>
            <a:r>
              <a:rPr lang="en-US" dirty="0" err="1" smtClean="0"/>
              <a:t>vn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Electronic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An electronic voting (e-voting) system is a voting system in which the election data is recorded, stored and processed primarily as digital information. </a:t>
            </a:r>
          </a:p>
          <a:p>
            <a:pPr lvl="1"/>
            <a:r>
              <a:rPr lang="en-US" i="1" dirty="0" smtClean="0"/>
              <a:t>Network Voting System Standards</a:t>
            </a:r>
            <a:r>
              <a:rPr lang="en-US" dirty="0" smtClean="0"/>
              <a:t>, </a:t>
            </a:r>
            <a:r>
              <a:rPr lang="en-US" dirty="0" err="1" smtClean="0"/>
              <a:t>VoteHere</a:t>
            </a:r>
            <a:r>
              <a:rPr lang="en-US" dirty="0" smtClean="0"/>
              <a:t>, Inc., April 2002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95" y="3201760"/>
            <a:ext cx="5010207" cy="31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2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837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Only authorized voters should be able to vote.</a:t>
            </a:r>
          </a:p>
          <a:p>
            <a:r>
              <a:rPr lang="en-US" b="1" dirty="0" smtClean="0"/>
              <a:t>Uniqueness</a:t>
            </a:r>
            <a:r>
              <a:rPr lang="en-US" dirty="0" smtClean="0"/>
              <a:t>: No voter should be able to vote more than once.</a:t>
            </a:r>
          </a:p>
          <a:p>
            <a:r>
              <a:rPr lang="en-US" b="1" dirty="0" smtClean="0"/>
              <a:t>Accuracy</a:t>
            </a:r>
            <a:r>
              <a:rPr lang="en-US" dirty="0" smtClean="0"/>
              <a:t>: Voting systems should record the votes correctly</a:t>
            </a:r>
          </a:p>
          <a:p>
            <a:r>
              <a:rPr lang="en-US" b="1" dirty="0" smtClean="0"/>
              <a:t>Integrity</a:t>
            </a:r>
            <a:r>
              <a:rPr lang="en-US" dirty="0" smtClean="0"/>
              <a:t>: Voters should not be able to be modified without detection</a:t>
            </a:r>
          </a:p>
          <a:p>
            <a:r>
              <a:rPr lang="en-US" b="1" dirty="0" smtClean="0"/>
              <a:t>Verifiability</a:t>
            </a:r>
            <a:r>
              <a:rPr lang="en-US" dirty="0" smtClean="0"/>
              <a:t>: Should be possible to verify that votes are correctly counted for the final tally.</a:t>
            </a:r>
          </a:p>
          <a:p>
            <a:r>
              <a:rPr lang="en-US" b="1" dirty="0" smtClean="0"/>
              <a:t>Auditability</a:t>
            </a:r>
            <a:r>
              <a:rPr lang="en-US" dirty="0" smtClean="0"/>
              <a:t>: There should be reliable and demonstrably authentic election results</a:t>
            </a:r>
          </a:p>
          <a:p>
            <a:r>
              <a:rPr lang="en-US" b="1" dirty="0" smtClean="0"/>
              <a:t>Secrecy</a:t>
            </a:r>
            <a:r>
              <a:rPr lang="en-US" dirty="0" smtClean="0"/>
              <a:t>: No one should be able to determine how any individual voted.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2902" y="5609063"/>
            <a:ext cx="10515600" cy="46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*Internet Policy Institute, </a:t>
            </a:r>
            <a:r>
              <a:rPr lang="en-US" i="1" dirty="0" smtClean="0"/>
              <a:t>Report of the National Workshop on Internet Voting: Issues and Research Agenda</a:t>
            </a:r>
            <a:r>
              <a:rPr lang="en-US" dirty="0" smtClean="0"/>
              <a:t>, USA, March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2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837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Non-</a:t>
            </a:r>
            <a:r>
              <a:rPr lang="en-US" b="1" dirty="0" err="1" smtClean="0"/>
              <a:t>coercibility</a:t>
            </a:r>
            <a:r>
              <a:rPr lang="en-US" dirty="0" smtClean="0"/>
              <a:t>: Voters should not be able to prove how they voted. </a:t>
            </a:r>
          </a:p>
          <a:p>
            <a:r>
              <a:rPr lang="en-US" b="1" dirty="0" smtClean="0"/>
              <a:t>Flexibility</a:t>
            </a:r>
            <a:r>
              <a:rPr lang="en-US" dirty="0" smtClean="0"/>
              <a:t>: Equipment should allow for a variety of ballot question formats.</a:t>
            </a:r>
          </a:p>
          <a:p>
            <a:r>
              <a:rPr lang="en-US" b="1" dirty="0" smtClean="0"/>
              <a:t>Convenience</a:t>
            </a:r>
            <a:r>
              <a:rPr lang="en-US" dirty="0" smtClean="0"/>
              <a:t>: Voters should be able to cast votes with minimal equipment and skills.</a:t>
            </a:r>
          </a:p>
          <a:p>
            <a:r>
              <a:rPr lang="en-US" b="1" dirty="0" err="1" smtClean="0"/>
              <a:t>Certifiability</a:t>
            </a:r>
            <a:r>
              <a:rPr lang="en-US" dirty="0" smtClean="0"/>
              <a:t>: Systems should be testable against essential criteria.</a:t>
            </a:r>
          </a:p>
          <a:p>
            <a:r>
              <a:rPr lang="en-US" b="1" dirty="0" smtClean="0"/>
              <a:t>Transparency</a:t>
            </a:r>
            <a:r>
              <a:rPr lang="en-US" dirty="0" smtClean="0"/>
              <a:t>: Voters should be able to possess a general understanding of the whole process.</a:t>
            </a:r>
          </a:p>
          <a:p>
            <a:r>
              <a:rPr lang="en-US" b="1" dirty="0" smtClean="0"/>
              <a:t>Cost-effectiveness</a:t>
            </a:r>
            <a:r>
              <a:rPr lang="en-US" dirty="0" smtClean="0"/>
              <a:t>: Systems should be affordable and </a:t>
            </a:r>
            <a:r>
              <a:rPr lang="en-US" dirty="0" err="1" smtClean="0"/>
              <a:t>effient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2902" y="5609063"/>
            <a:ext cx="10515600" cy="460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*Internet Policy Institute, </a:t>
            </a:r>
            <a:r>
              <a:rPr lang="en-US" i="1" dirty="0" smtClean="0"/>
              <a:t>Report of the National Workshop on Internet Voting: Issues and Research Agenda</a:t>
            </a:r>
            <a:r>
              <a:rPr lang="en-US" dirty="0" smtClean="0"/>
              <a:t>, USA, March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Four Stage of Secure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Registration Phase</a:t>
            </a:r>
            <a:r>
              <a:rPr lang="en-US" dirty="0" smtClean="0"/>
              <a:t> – Prior to election, voters will have to prove that they are eligible to vote and voter credentials are stored in a registration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Validation Phase</a:t>
            </a:r>
            <a:r>
              <a:rPr lang="en-US" dirty="0" smtClean="0"/>
              <a:t> – When the user goes to vote we have to check that their credentials are valid and have not yet voted.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Vote Casting Phase</a:t>
            </a:r>
            <a:r>
              <a:rPr lang="en-US" dirty="0" smtClean="0"/>
              <a:t> – Voters cast their vote and sent to the tallying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Tallying Phase</a:t>
            </a:r>
            <a:r>
              <a:rPr lang="en-US" dirty="0" smtClean="0"/>
              <a:t> – Votes are tallied quickly and accurately </a:t>
            </a:r>
            <a:endParaRPr lang="en-US" b="1" i="1" dirty="0" smtClean="0"/>
          </a:p>
          <a:p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5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Registration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before the election.</a:t>
            </a:r>
          </a:p>
          <a:p>
            <a:r>
              <a:rPr lang="en-US" dirty="0" smtClean="0"/>
              <a:t>Once a voter is considered eligible to vote their credentials are stored in a registration server database.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Validation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will enter their credentials which is checked against the database.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Secure Electronic Voting</vt:lpstr>
      <vt:lpstr>What is Electronic Voting</vt:lpstr>
      <vt:lpstr>Problems</vt:lpstr>
      <vt:lpstr>System Security Requirements</vt:lpstr>
      <vt:lpstr>System Security Requirements</vt:lpstr>
      <vt:lpstr>Four Stage of Secure Voting</vt:lpstr>
      <vt:lpstr>Registration Phase</vt:lpstr>
      <vt:lpstr>Validation Phase</vt:lpstr>
      <vt:lpstr>Proposed Method</vt:lpstr>
      <vt:lpstr>Current Methods </vt:lpstr>
    </vt:vector>
  </TitlesOfParts>
  <Company>Lockheed Martin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Electronic Voting</dc:title>
  <dc:creator>Mollica, Peter (US)</dc:creator>
  <cp:keywords/>
  <cp:lastModifiedBy>Dr. Mollica Mollica</cp:lastModifiedBy>
  <cp:revision>17</cp:revision>
  <dcterms:created xsi:type="dcterms:W3CDTF">2016-12-15T15:25:42Z</dcterms:created>
  <dcterms:modified xsi:type="dcterms:W3CDTF">2016-12-16T05:17:10Z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US\e311777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checkedProgramsCount">
    <vt:i4>0</vt:i4>
  </property>
  <property fmtid="{D5CDD505-2E9C-101B-9397-08002B2CF9AE}" pid="13" name="ExpCountry">
    <vt:lpwstr/>
  </property>
</Properties>
</file>