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1" r:id="rId10"/>
    <p:sldId id="272" r:id="rId11"/>
    <p:sldId id="267" r:id="rId12"/>
    <p:sldId id="264" r:id="rId13"/>
    <p:sldId id="265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A504-8D30-45BB-8D29-F7BF444A4C1E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D98A-3BD2-425F-B338-15E08305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34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43B5A-046E-4325-A058-2C61FA8B0430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942B-4541-4073-B9FB-29624F85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9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3403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049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0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3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4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Electronic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 Irwin and Pete Mollica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none" anchor="b" anchorCtr="1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Tallying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 is only tallied after the hash is verified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Disassociating Voter/Vote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advisory validates the credentials, sends a request to the ballot server to initiate communications with the booth.</a:t>
            </a:r>
          </a:p>
          <a:p>
            <a:pPr lvl="1"/>
            <a:r>
              <a:rPr lang="en-US" dirty="0"/>
              <a:t>Voter can now cast vote, but the ballot server does not know who the vote is coming from.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Encryption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on all channels</a:t>
            </a:r>
          </a:p>
          <a:p>
            <a:pPr lvl="1"/>
            <a:r>
              <a:rPr lang="en-US" dirty="0"/>
              <a:t>AES</a:t>
            </a:r>
          </a:p>
          <a:p>
            <a:pPr lvl="1"/>
            <a:r>
              <a:rPr lang="en-US" dirty="0"/>
              <a:t>Hash encrypted message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Encryption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Homomorphic encryption:</a:t>
            </a:r>
          </a:p>
          <a:p>
            <a:pPr lvl="1"/>
            <a:r>
              <a:rPr lang="en-US" dirty="0" err="1"/>
              <a:t>Enc</a:t>
            </a:r>
            <a:r>
              <a:rPr lang="en-US" dirty="0"/>
              <a:t>(v1) *...* </a:t>
            </a:r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vn</a:t>
            </a:r>
            <a:r>
              <a:rPr lang="en-US" dirty="0"/>
              <a:t>) = </a:t>
            </a:r>
            <a:r>
              <a:rPr lang="en-US" dirty="0" err="1"/>
              <a:t>Enc</a:t>
            </a:r>
            <a:r>
              <a:rPr lang="en-US" dirty="0"/>
              <a:t>(v1 +...+ </a:t>
            </a:r>
            <a:r>
              <a:rPr lang="en-US" dirty="0" err="1"/>
              <a:t>vn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Topology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60391" y="1713472"/>
            <a:ext cx="2907957" cy="22901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Voter Booth:</a:t>
            </a:r>
          </a:p>
          <a:p>
            <a:pPr marL="342900" indent="-342900" algn="ctr">
              <a:buAutoNum type="arabicPeriod"/>
            </a:pPr>
            <a:r>
              <a:rPr lang="en-US" sz="1400" dirty="0"/>
              <a:t>Enter Credentials</a:t>
            </a:r>
          </a:p>
          <a:p>
            <a:pPr algn="ctr"/>
            <a:r>
              <a:rPr lang="en-US" sz="1400" dirty="0"/>
              <a:t>6. Cast Vote</a:t>
            </a:r>
          </a:p>
        </p:txBody>
      </p:sp>
      <p:sp>
        <p:nvSpPr>
          <p:cNvPr id="6" name="Oval 5"/>
          <p:cNvSpPr/>
          <p:nvPr/>
        </p:nvSpPr>
        <p:spPr>
          <a:xfrm>
            <a:off x="7352273" y="1713473"/>
            <a:ext cx="2969740" cy="21747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Credential Advisory:</a:t>
            </a:r>
          </a:p>
          <a:p>
            <a:pPr algn="ctr"/>
            <a:r>
              <a:rPr lang="en-US" sz="1200" dirty="0"/>
              <a:t>2. Check Registration Status</a:t>
            </a:r>
          </a:p>
        </p:txBody>
      </p:sp>
      <p:sp>
        <p:nvSpPr>
          <p:cNvPr id="7" name="Oval 6"/>
          <p:cNvSpPr/>
          <p:nvPr/>
        </p:nvSpPr>
        <p:spPr>
          <a:xfrm>
            <a:off x="4382532" y="4312516"/>
            <a:ext cx="3064475" cy="219538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Ballot Server:</a:t>
            </a:r>
          </a:p>
          <a:p>
            <a:pPr algn="ctr"/>
            <a:r>
              <a:rPr lang="en-US" sz="1400" dirty="0"/>
              <a:t>8. Tally Vote</a:t>
            </a:r>
          </a:p>
          <a:p>
            <a:pPr algn="ctr"/>
            <a:r>
              <a:rPr lang="en-US" sz="1400" dirty="0"/>
              <a:t>9. Close Communication</a:t>
            </a:r>
          </a:p>
        </p:txBody>
      </p:sp>
      <p:cxnSp>
        <p:nvCxnSpPr>
          <p:cNvPr id="9" name="Connector: Curved 8"/>
          <p:cNvCxnSpPr>
            <a:stCxn id="5" idx="7"/>
            <a:endCxn id="6" idx="1"/>
          </p:cNvCxnSpPr>
          <p:nvPr/>
        </p:nvCxnSpPr>
        <p:spPr>
          <a:xfrm rot="5400000" flipH="1" flipV="1">
            <a:off x="5756390" y="18062"/>
            <a:ext cx="16888" cy="4044693"/>
          </a:xfrm>
          <a:prstGeom prst="curvedConnector3">
            <a:avLst>
              <a:gd name="adj1" fmla="val 3339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3321" y="1511205"/>
            <a:ext cx="159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Send Credentials</a:t>
            </a:r>
          </a:p>
        </p:txBody>
      </p:sp>
      <p:cxnSp>
        <p:nvCxnSpPr>
          <p:cNvPr id="13" name="Connector: Curved 12"/>
          <p:cNvCxnSpPr>
            <a:stCxn id="6" idx="3"/>
            <a:endCxn id="5" idx="5"/>
          </p:cNvCxnSpPr>
          <p:nvPr/>
        </p:nvCxnSpPr>
        <p:spPr>
          <a:xfrm rot="5400000">
            <a:off x="5715616" y="1596645"/>
            <a:ext cx="98439" cy="4044693"/>
          </a:xfrm>
          <a:prstGeom prst="curvedConnector3">
            <a:avLst>
              <a:gd name="adj1" fmla="val 63108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2557" y="3822173"/>
            <a:ext cx="192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Registration Status</a:t>
            </a:r>
          </a:p>
        </p:txBody>
      </p:sp>
      <p:cxnSp>
        <p:nvCxnSpPr>
          <p:cNvPr id="18" name="Connector: Curved 17"/>
          <p:cNvCxnSpPr>
            <a:stCxn id="6" idx="4"/>
            <a:endCxn id="7" idx="6"/>
          </p:cNvCxnSpPr>
          <p:nvPr/>
        </p:nvCxnSpPr>
        <p:spPr>
          <a:xfrm rot="5400000">
            <a:off x="7381103" y="3954167"/>
            <a:ext cx="1521945" cy="13901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019244">
            <a:off x="7826691" y="4393509"/>
            <a:ext cx="215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Ballot Request</a:t>
            </a:r>
          </a:p>
        </p:txBody>
      </p:sp>
      <p:cxnSp>
        <p:nvCxnSpPr>
          <p:cNvPr id="21" name="Connector: Curved 20"/>
          <p:cNvCxnSpPr>
            <a:stCxn id="7" idx="2"/>
            <a:endCxn id="5" idx="4"/>
          </p:cNvCxnSpPr>
          <p:nvPr/>
        </p:nvCxnSpPr>
        <p:spPr>
          <a:xfrm rot="10800000">
            <a:off x="2714370" y="4003592"/>
            <a:ext cx="1668162" cy="1406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91888">
            <a:off x="2485349" y="4605192"/>
            <a:ext cx="210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Initiate Communication</a:t>
            </a:r>
          </a:p>
        </p:txBody>
      </p:sp>
      <p:cxnSp>
        <p:nvCxnSpPr>
          <p:cNvPr id="24" name="Connector: Curved 23"/>
          <p:cNvCxnSpPr>
            <a:stCxn id="5" idx="3"/>
            <a:endCxn id="7" idx="3"/>
          </p:cNvCxnSpPr>
          <p:nvPr/>
        </p:nvCxnSpPr>
        <p:spPr>
          <a:xfrm rot="16200000" flipH="1">
            <a:off x="1999691" y="3354770"/>
            <a:ext cx="2518182" cy="3145063"/>
          </a:xfrm>
          <a:prstGeom prst="curvedConnector3">
            <a:avLst>
              <a:gd name="adj1" fmla="val 969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410980">
            <a:off x="1822418" y="5343250"/>
            <a:ext cx="189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Send Encrypted Vote</a:t>
            </a:r>
          </a:p>
        </p:txBody>
      </p:sp>
    </p:spTree>
    <p:extLst>
      <p:ext uri="{BB962C8B-B14F-4D97-AF65-F5344CB8AC3E}">
        <p14:creationId xmlns:p14="http://schemas.microsoft.com/office/powerpoint/2010/main" val="382724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with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Susceptible to man in the middle attacks</a:t>
            </a:r>
          </a:p>
          <a:p>
            <a:r>
              <a:rPr lang="en-US" dirty="0"/>
              <a:t>If symmetric key is compromised, no mechanism in place to change the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Distribution Center</a:t>
            </a:r>
          </a:p>
          <a:p>
            <a:pPr lvl="1"/>
            <a:r>
              <a:rPr lang="en-US" dirty="0"/>
              <a:t>Every time the ballot server opens communication with the booth, both the booth and ballot server request a new symmetric key.</a:t>
            </a:r>
          </a:p>
          <a:p>
            <a:pPr lvl="2"/>
            <a:r>
              <a:rPr lang="en-US" dirty="0"/>
              <a:t>Solves problem of key compromise</a:t>
            </a:r>
          </a:p>
          <a:p>
            <a:pPr lvl="2"/>
            <a:r>
              <a:rPr lang="en-US" dirty="0"/>
              <a:t>Solves man in the middle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Electronic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An electronic voting (e-voting) system is a voting system in which the election data is recorded, stored and processed primarily as digital information. </a:t>
            </a:r>
          </a:p>
          <a:p>
            <a:pPr lvl="1"/>
            <a:r>
              <a:rPr lang="en-US" i="1" dirty="0"/>
              <a:t>Network Voting System Standards</a:t>
            </a:r>
            <a:r>
              <a:rPr lang="en-US" dirty="0"/>
              <a:t>, </a:t>
            </a:r>
            <a:r>
              <a:rPr lang="en-US" dirty="0" err="1"/>
              <a:t>VoteHere</a:t>
            </a:r>
            <a:r>
              <a:rPr lang="en-US" dirty="0"/>
              <a:t>, Inc., April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95" y="3201760"/>
            <a:ext cx="5010207" cy="31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Votes can be altered</a:t>
            </a:r>
          </a:p>
          <a:p>
            <a:r>
              <a:rPr lang="en-US" dirty="0"/>
              <a:t>Voters may vote more than once</a:t>
            </a:r>
          </a:p>
          <a:p>
            <a:r>
              <a:rPr lang="en-US" dirty="0"/>
              <a:t>Voter Impersonation</a:t>
            </a:r>
          </a:p>
          <a:p>
            <a:r>
              <a:rPr lang="en-US" dirty="0"/>
              <a:t>Tallying can be altered</a:t>
            </a:r>
          </a:p>
          <a:p>
            <a:r>
              <a:rPr lang="en-US" dirty="0"/>
              <a:t>Votes can be tied to voters</a:t>
            </a:r>
          </a:p>
          <a:p>
            <a:r>
              <a:rPr lang="en-US" dirty="0"/>
              <a:t>Erroneous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/>
          </a:bodyPr>
          <a:lstStyle/>
          <a:p>
            <a:r>
              <a:rPr lang="en-US" b="1" dirty="0"/>
              <a:t>Authentication</a:t>
            </a:r>
            <a:r>
              <a:rPr lang="en-US" dirty="0"/>
              <a:t>: Only authorized voters should be able to vote.</a:t>
            </a:r>
          </a:p>
          <a:p>
            <a:r>
              <a:rPr lang="en-US" b="1" dirty="0"/>
              <a:t>Uniqueness</a:t>
            </a:r>
            <a:r>
              <a:rPr lang="en-US" dirty="0"/>
              <a:t>: No voter should be able to vote more than once.</a:t>
            </a:r>
          </a:p>
          <a:p>
            <a:r>
              <a:rPr lang="en-US" b="1" dirty="0"/>
              <a:t>Accuracy</a:t>
            </a:r>
            <a:r>
              <a:rPr lang="en-US" dirty="0"/>
              <a:t>: Voting systems should record the votes correctly</a:t>
            </a:r>
          </a:p>
          <a:p>
            <a:r>
              <a:rPr lang="en-US" b="1" dirty="0"/>
              <a:t>Integrity</a:t>
            </a:r>
            <a:r>
              <a:rPr lang="en-US" dirty="0"/>
              <a:t>: Voters should not be able to be modified without detection</a:t>
            </a:r>
          </a:p>
          <a:p>
            <a:r>
              <a:rPr lang="en-US" b="1" dirty="0"/>
              <a:t>Verifiability</a:t>
            </a:r>
            <a:r>
              <a:rPr lang="en-US" dirty="0"/>
              <a:t>: Should be possible to verify that votes are correctly counted for the final tally.</a:t>
            </a:r>
          </a:p>
          <a:p>
            <a:r>
              <a:rPr lang="en-US" b="1" dirty="0"/>
              <a:t>Auditability</a:t>
            </a:r>
            <a:r>
              <a:rPr lang="en-US" dirty="0"/>
              <a:t>: There should be reliable and demonstrably authentic election results</a:t>
            </a:r>
          </a:p>
          <a:p>
            <a:r>
              <a:rPr lang="en-US" b="1" dirty="0"/>
              <a:t>Secrecy</a:t>
            </a:r>
            <a:r>
              <a:rPr lang="en-US" dirty="0"/>
              <a:t>: No one should be able to determine how any individual voted.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*Internet Policy Institute, </a:t>
            </a:r>
            <a:r>
              <a:rPr lang="en-US" i="1" dirty="0"/>
              <a:t>Report of the National Workshop on Internet Voting: Issues and Research Agenda</a:t>
            </a:r>
            <a:r>
              <a:rPr lang="en-US" dirty="0"/>
              <a:t>, USA, March 2001.</a:t>
            </a:r>
          </a:p>
        </p:txBody>
      </p:sp>
    </p:spTree>
    <p:extLst>
      <p:ext uri="{BB962C8B-B14F-4D97-AF65-F5344CB8AC3E}">
        <p14:creationId xmlns:p14="http://schemas.microsoft.com/office/powerpoint/2010/main" val="415452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/>
          </a:bodyPr>
          <a:lstStyle/>
          <a:p>
            <a:r>
              <a:rPr lang="en-US" b="1" dirty="0"/>
              <a:t>Non-</a:t>
            </a:r>
            <a:r>
              <a:rPr lang="en-US" b="1" dirty="0" err="1"/>
              <a:t>coercibility</a:t>
            </a:r>
            <a:r>
              <a:rPr lang="en-US" dirty="0"/>
              <a:t>: Voters should not be able to prove how they voted. </a:t>
            </a:r>
          </a:p>
          <a:p>
            <a:r>
              <a:rPr lang="en-US" b="1" dirty="0"/>
              <a:t>Flexibility</a:t>
            </a:r>
            <a:r>
              <a:rPr lang="en-US" dirty="0"/>
              <a:t>: Equipment should allow for a variety of ballot question formats.</a:t>
            </a:r>
          </a:p>
          <a:p>
            <a:r>
              <a:rPr lang="en-US" b="1" dirty="0"/>
              <a:t>Convenience</a:t>
            </a:r>
            <a:r>
              <a:rPr lang="en-US" dirty="0"/>
              <a:t>: Voters should be able to cast votes with minimal equipment and skills.</a:t>
            </a:r>
          </a:p>
          <a:p>
            <a:r>
              <a:rPr lang="en-US" b="1" dirty="0" err="1"/>
              <a:t>Certifiability</a:t>
            </a:r>
            <a:r>
              <a:rPr lang="en-US" dirty="0"/>
              <a:t>: Systems should be testable against essential criteria.</a:t>
            </a:r>
          </a:p>
          <a:p>
            <a:r>
              <a:rPr lang="en-US" b="1" dirty="0"/>
              <a:t>Transparency</a:t>
            </a:r>
            <a:r>
              <a:rPr lang="en-US" dirty="0"/>
              <a:t>: Voters should be able to possess a general understanding of the whole process.</a:t>
            </a:r>
          </a:p>
          <a:p>
            <a:r>
              <a:rPr lang="en-US" b="1" dirty="0"/>
              <a:t>Cost-effectiveness</a:t>
            </a:r>
            <a:r>
              <a:rPr lang="en-US" dirty="0"/>
              <a:t>: Systems should be affordable and efficient.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*Internet Policy Institute, </a:t>
            </a:r>
            <a:r>
              <a:rPr lang="en-US" i="1" dirty="0"/>
              <a:t>Report of the National Workshop on Internet Voting: Issues and Research Agenda</a:t>
            </a:r>
            <a:r>
              <a:rPr lang="en-US" dirty="0"/>
              <a:t>, USA, March 2001.</a:t>
            </a:r>
          </a:p>
        </p:txBody>
      </p:sp>
    </p:spTree>
    <p:extLst>
      <p:ext uri="{BB962C8B-B14F-4D97-AF65-F5344CB8AC3E}">
        <p14:creationId xmlns:p14="http://schemas.microsoft.com/office/powerpoint/2010/main" val="102195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 Stage of Secure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Registration Phase</a:t>
            </a:r>
            <a:r>
              <a:rPr lang="en-US" dirty="0"/>
              <a:t> – Prior to election, voters will have to prove that they are eligible to vote and voter credentials are stored in a registration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Validation Phase</a:t>
            </a:r>
            <a:r>
              <a:rPr lang="en-US" dirty="0"/>
              <a:t> – When the user goes to vote we have to check that their credentials are valid and have not yet voted.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Vote Casting Phase</a:t>
            </a:r>
            <a:r>
              <a:rPr lang="en-US" dirty="0"/>
              <a:t> – Voters cast their vote and sent to the tallying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Tallying Phase</a:t>
            </a:r>
            <a:r>
              <a:rPr lang="en-US" dirty="0"/>
              <a:t> – Votes are tallied quickly and accurately </a:t>
            </a:r>
            <a:endParaRPr lang="en-US" b="1" i="1" dirty="0"/>
          </a:p>
          <a:p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before the election.</a:t>
            </a:r>
          </a:p>
          <a:p>
            <a:r>
              <a:rPr lang="en-US" dirty="0"/>
              <a:t>Once a voter is considered eligible to vote their credentials are stored in a registration server database.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enter their credentials which is checked against the database.</a:t>
            </a:r>
          </a:p>
          <a:p>
            <a:r>
              <a:rPr lang="en-US" dirty="0"/>
              <a:t> The database is a blockchain.</a:t>
            </a:r>
          </a:p>
          <a:p>
            <a:pPr lvl="1"/>
            <a:r>
              <a:rPr lang="en-US" dirty="0"/>
              <a:t>De-centralized database.</a:t>
            </a:r>
          </a:p>
          <a:p>
            <a:pPr lvl="1"/>
            <a:r>
              <a:rPr lang="en-US" dirty="0"/>
              <a:t>Everyone can read from the blockchain, only authorized users can write</a:t>
            </a:r>
          </a:p>
          <a:p>
            <a:pPr lvl="1"/>
            <a:r>
              <a:rPr lang="en-US" dirty="0"/>
              <a:t>All previous writes are stored in the 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Vote Casting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Votes are sent over an encrypted channel</a:t>
            </a:r>
          </a:p>
          <a:p>
            <a:r>
              <a:rPr lang="en-US" dirty="0"/>
              <a:t>Encrypted Votes are hashed.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21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274</TotalTime>
  <Words>663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Secure Electronic Voting</vt:lpstr>
      <vt:lpstr>What is Electronic Voting</vt:lpstr>
      <vt:lpstr>Problems</vt:lpstr>
      <vt:lpstr>System Security Requirements</vt:lpstr>
      <vt:lpstr>System Security Requirements</vt:lpstr>
      <vt:lpstr>Four Stage of Secure Voting</vt:lpstr>
      <vt:lpstr>Registration Phase</vt:lpstr>
      <vt:lpstr>Validation Phase</vt:lpstr>
      <vt:lpstr>Vote Casting Phase</vt:lpstr>
      <vt:lpstr>Tallying Phase</vt:lpstr>
      <vt:lpstr>Disassociating Voter/Vote</vt:lpstr>
      <vt:lpstr>Proposed Encryption Method</vt:lpstr>
      <vt:lpstr>Current Encryption Methods </vt:lpstr>
      <vt:lpstr>Design Topology</vt:lpstr>
      <vt:lpstr>Demo</vt:lpstr>
      <vt:lpstr>Problems with Design</vt:lpstr>
      <vt:lpstr>Proposed Solution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Electronic Voting</dc:title>
  <dc:creator>Mollica, Peter (US)</dc:creator>
  <cp:keywords/>
  <cp:lastModifiedBy>Robert Irwin</cp:lastModifiedBy>
  <cp:revision>24</cp:revision>
  <dcterms:created xsi:type="dcterms:W3CDTF">2016-12-15T15:25:42Z</dcterms:created>
  <dcterms:modified xsi:type="dcterms:W3CDTF">2016-12-18T22:54:51Z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US\e311777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