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1" r:id="rId2"/>
    <p:sldId id="256" r:id="rId3"/>
    <p:sldId id="262" r:id="rId4"/>
    <p:sldId id="263" r:id="rId5"/>
    <p:sldId id="258" r:id="rId6"/>
    <p:sldId id="270" r:id="rId7"/>
    <p:sldId id="264" r:id="rId8"/>
    <p:sldId id="265" r:id="rId9"/>
    <p:sldId id="269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0FE15B-3E37-3641-9A29-895A8787F38B}">
          <p14:sldIdLst>
            <p14:sldId id="261"/>
            <p14:sldId id="256"/>
            <p14:sldId id="262"/>
            <p14:sldId id="263"/>
            <p14:sldId id="258"/>
            <p14:sldId id="270"/>
            <p14:sldId id="264"/>
            <p14:sldId id="265"/>
            <p14:sldId id="269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6609026-1389-1277-6C35-3CB3E5E2F321}" name="Bozhidar Dimitrov" initials="BD" userId="S::dbozhidar@vmware.com::bcd71607-c048-4c45-aa14-1b229d464f4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42"/>
    <p:restoredTop sz="94779"/>
  </p:normalViewPr>
  <p:slideViewPr>
    <p:cSldViewPr snapToGrid="0">
      <p:cViewPr>
        <p:scale>
          <a:sx n="125" d="100"/>
          <a:sy n="125" d="100"/>
        </p:scale>
        <p:origin x="192" y="6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8BD1F-D669-5D4C-BB04-C620DDF3C0D5}" type="datetimeFigureOut">
              <a:rPr lang="en-BG" smtClean="0"/>
              <a:t>10.02.24</a:t>
            </a:fld>
            <a:endParaRPr lang="en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B15EE-8C67-8F4A-8929-472D6FAB8361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365017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B15EE-8C67-8F4A-8929-472D6FAB8361}" type="slidenum">
              <a:rPr lang="en-BG" smtClean="0"/>
              <a:t>2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366278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B15EE-8C67-8F4A-8929-472D6FAB8361}" type="slidenum">
              <a:rPr lang="en-BG" smtClean="0"/>
              <a:t>3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320321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9A04-A8BA-04BD-227C-05F3AB059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5E256-0950-A7B7-1BFA-DC2A8DCB0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7BCD8-627D-CA5F-077A-26592BA1C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07F6-5499-F241-A50E-74615A2F04FA}" type="datetimeFigureOut">
              <a:rPr lang="en-BG" smtClean="0"/>
              <a:t>10.02.24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5294E-14E5-CD4B-D937-44A0B5817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AD10E-213F-45D7-67A4-A30A993E3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8C867-A810-074A-8AD8-09A5BD914090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56365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3A19-E65C-AB9D-5323-64306B8E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3CCF6-7510-D897-C3D4-9FBAF9C13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F8E3A-0DBC-2337-4F65-9726A0A69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07F6-5499-F241-A50E-74615A2F04FA}" type="datetimeFigureOut">
              <a:rPr lang="en-BG" smtClean="0"/>
              <a:t>10.02.24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34FB6-5BCB-A405-676F-56DB4C9F8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92B27-9ACB-A1F2-8BAF-E968B7A5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8C867-A810-074A-8AD8-09A5BD914090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6255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BA7E8F-256B-BA3A-D73C-B9BB0BAB3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0897C-1FE1-B27B-FCFF-C0FAA83E9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F758A-76E7-C171-7C15-867AF1CBC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07F6-5499-F241-A50E-74615A2F04FA}" type="datetimeFigureOut">
              <a:rPr lang="en-BG" smtClean="0"/>
              <a:t>10.02.24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825A8-54D9-3799-B735-BB36177D8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B7C76-4223-FEF0-6C6D-6590484C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8C867-A810-074A-8AD8-09A5BD914090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08549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D245-167A-1684-3382-46D52A1FE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4DA83-9E72-B3FF-5662-126937052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17207-57BA-257E-41DB-23806542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07F6-5499-F241-A50E-74615A2F04FA}" type="datetimeFigureOut">
              <a:rPr lang="en-BG" smtClean="0"/>
              <a:t>10.02.24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D8F8D-63EB-0F58-A355-32E71667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3B975-8A9F-8AAD-05DC-E7812E1D2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8C867-A810-074A-8AD8-09A5BD914090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57000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41DA8-5CF1-A8A4-FC48-4CA02E97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9A2E0-BD29-28E0-EF16-63E1B7F50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6C7D9-5EB5-72E7-93AC-F7A9CFAA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07F6-5499-F241-A50E-74615A2F04FA}" type="datetimeFigureOut">
              <a:rPr lang="en-BG" smtClean="0"/>
              <a:t>10.02.24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0DD05-A059-67B3-2A89-DBDC7DE95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8D910-41DA-40B0-4B18-23158FAE9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8C867-A810-074A-8AD8-09A5BD914090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04983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45E9-589B-75C9-CBED-7969112C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7B4A2-DA7C-DB4A-E201-9BC167960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97E29-427F-6166-6DB3-F76349E1A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AC47B-5EAF-9A9F-E57A-B2099B8A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07F6-5499-F241-A50E-74615A2F04FA}" type="datetimeFigureOut">
              <a:rPr lang="en-BG" smtClean="0"/>
              <a:t>10.02.24</a:t>
            </a:fld>
            <a:endParaRPr lang="en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DD481-C91B-1B59-CDF7-538E39A3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D9277-B98A-77D9-BE43-0A3792402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8C867-A810-074A-8AD8-09A5BD914090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89273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EB293-47E0-11D6-3C27-86329C52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699DC-5560-4D83-520C-2A0F33414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6CF8B-65F2-CEF0-1C3D-67D1006E5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44C2DC-784F-8ACE-FBA0-08FA686C6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F25EF1-E08B-69A9-C6A3-741C5DE7C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B2C48-31F0-D3FE-B15D-F91B39764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07F6-5499-F241-A50E-74615A2F04FA}" type="datetimeFigureOut">
              <a:rPr lang="en-BG" smtClean="0"/>
              <a:t>10.02.24</a:t>
            </a:fld>
            <a:endParaRPr lang="en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F45F5-1304-8E8F-00FD-08DB98791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48F282-D804-B505-B122-DB18CB4B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8C867-A810-074A-8AD8-09A5BD914090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29027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6FE7A-B614-3A8C-C7AF-89B016437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5FD61-20E9-B6C7-EBFD-7C14B60EA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07F6-5499-F241-A50E-74615A2F04FA}" type="datetimeFigureOut">
              <a:rPr lang="en-BG" smtClean="0"/>
              <a:t>10.02.24</a:t>
            </a:fld>
            <a:endParaRPr lang="en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3B23A-A8EF-D36E-9137-7D858AE69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5F816-707E-674F-1694-F56B4EB8E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8C867-A810-074A-8AD8-09A5BD914090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90086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8326A-1E7E-7EF6-6FE4-2B0483629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07F6-5499-F241-A50E-74615A2F04FA}" type="datetimeFigureOut">
              <a:rPr lang="en-BG" smtClean="0"/>
              <a:t>10.02.24</a:t>
            </a:fld>
            <a:endParaRPr lang="en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328005-5F8C-A3EA-D3D2-69BA10C7B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86B94-736D-6382-F6F7-F91EA1E7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8C867-A810-074A-8AD8-09A5BD914090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17789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2C1B-EC1D-538F-CDB6-F553E008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761EB-6850-2AB6-3944-426624515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E4E22-A81C-485D-7ADC-FD7DBA6D2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5400B-A88A-2C25-1029-24C0F0D94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07F6-5499-F241-A50E-74615A2F04FA}" type="datetimeFigureOut">
              <a:rPr lang="en-BG" smtClean="0"/>
              <a:t>10.02.24</a:t>
            </a:fld>
            <a:endParaRPr lang="en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2D437-D96D-7A88-3A4C-5F5F488E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BDDE6-F84A-E591-D4DE-31A67DDE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8C867-A810-074A-8AD8-09A5BD914090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94163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89EC-C68F-75FC-B968-5F41D5EE9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C0D905-D01D-0B2D-53E6-3202502EFE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9485C-8EBB-B46E-0878-63F5F9ED5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224E5-F4CF-106F-5C6F-DDEF330F3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07F6-5499-F241-A50E-74615A2F04FA}" type="datetimeFigureOut">
              <a:rPr lang="en-BG" smtClean="0"/>
              <a:t>10.02.24</a:t>
            </a:fld>
            <a:endParaRPr lang="en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89C97-07BD-1D03-C45A-A5675E5D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6F65F-5836-193D-47C2-97062FF7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8C867-A810-074A-8AD8-09A5BD914090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4081576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6A30C4-2769-C2A9-E9A7-ACC811D35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78A14-3A99-49BB-B005-4401A0435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007F6-F241-22DE-1B4A-590F5336B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207F6-5499-F241-A50E-74615A2F04FA}" type="datetimeFigureOut">
              <a:rPr lang="en-BG" smtClean="0"/>
              <a:t>10.02.24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6E665-A6E8-73C3-F338-397935228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9D243-4D26-5C75-E1C0-2180A8E4B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8C867-A810-074A-8AD8-09A5BD914090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82590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BDEE0-B9CE-CC23-8EC0-293F9493B9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3371"/>
          <a:stretch/>
        </p:blipFill>
        <p:spPr>
          <a:xfrm>
            <a:off x="991027" y="956945"/>
            <a:ext cx="4944107" cy="4944110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D14E99-0AD4-58B4-F974-99ACBD9E56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4" r="2101" b="-1"/>
          <a:stretch/>
        </p:blipFill>
        <p:spPr>
          <a:xfrm>
            <a:off x="6256867" y="956945"/>
            <a:ext cx="4944107" cy="4944110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91050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5EAD50-F9B4-036F-279C-929727789B90}"/>
              </a:ext>
            </a:extLst>
          </p:cNvPr>
          <p:cNvSpPr txBox="1"/>
          <p:nvPr/>
        </p:nvSpPr>
        <p:spPr>
          <a:xfrm>
            <a:off x="873061" y="2802126"/>
            <a:ext cx="3187826" cy="87753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 err="1">
                <a:solidFill>
                  <a:srgbClr val="FFFFFF"/>
                </a:solidFill>
                <a:ea typeface="+mj-ea"/>
                <a:cs typeface="+mj-cs"/>
              </a:rPr>
              <a:t>Резултати</a:t>
            </a:r>
            <a:endParaRPr lang="en-US" sz="5400" kern="1200" dirty="0">
              <a:solidFill>
                <a:srgbClr val="FFFFFF"/>
              </a:solidFill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BE3EF5-128A-C8C8-235E-B9396C4A8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176" y="190500"/>
            <a:ext cx="53086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53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4F459F-8F48-B15F-EED7-0122BF7B2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4EAC06-FE1D-5834-AF7A-7EA9F2908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570" y="762913"/>
            <a:ext cx="6393180" cy="509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37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Graphic 5" descr="Question mark">
            <a:extLst>
              <a:ext uri="{FF2B5EF4-FFF2-40B4-BE49-F238E27FC236}">
                <a16:creationId xmlns:a16="http://schemas.microsoft.com/office/drawing/2014/main" id="{F38FAE9A-F58A-414A-674E-3233886D1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817B644-9FE9-0D33-3305-7BEA0FCF7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06" y="2349357"/>
            <a:ext cx="6014990" cy="215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5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B917C2-999B-E0C1-4B0B-0C6D2B5B5376}"/>
              </a:ext>
            </a:extLst>
          </p:cNvPr>
          <p:cNvSpPr txBox="1"/>
          <p:nvPr/>
        </p:nvSpPr>
        <p:spPr>
          <a:xfrm>
            <a:off x="707587" y="422760"/>
            <a:ext cx="10515600" cy="1700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4700" b="1" i="0" u="none" strike="noStrike" dirty="0">
                <a:solidFill>
                  <a:srgbClr val="000000"/>
                </a:solidFill>
                <a:effectLst/>
              </a:rPr>
              <a:t>Emoji generator system /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bg-BG" sz="4700" b="1" i="0" u="none" strike="noStrike" dirty="0">
                <a:solidFill>
                  <a:srgbClr val="000000"/>
                </a:solidFill>
                <a:effectLst/>
              </a:rPr>
              <a:t>Система за генериране на емотикони</a:t>
            </a:r>
            <a:endParaRPr lang="bg-BG" sz="4700" b="1" dirty="0"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48B421-A7B0-739C-60C7-ECEA71237A66}"/>
              </a:ext>
            </a:extLst>
          </p:cNvPr>
          <p:cNvSpPr txBox="1"/>
          <p:nvPr/>
        </p:nvSpPr>
        <p:spPr>
          <a:xfrm>
            <a:off x="7853662" y="5342632"/>
            <a:ext cx="474211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33856">
              <a:spcAft>
                <a:spcPts val="600"/>
              </a:spcAft>
            </a:pPr>
            <a:r>
              <a:rPr lang="bg-BG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Изготвили:</a:t>
            </a:r>
            <a:br>
              <a:rPr lang="bg-BG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bg-BG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Маргарита Моллова</a:t>
            </a:r>
            <a:r>
              <a:rPr lang="en-US" sz="2000" dirty="0"/>
              <a:t> 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0MI3400436</a:t>
            </a:r>
            <a:endParaRPr lang="bg-BG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1133856">
              <a:spcAft>
                <a:spcPts val="600"/>
              </a:spcAft>
            </a:pPr>
            <a:r>
              <a:rPr lang="bg-BG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Божидар Димитров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bg-BG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MI3400437</a:t>
            </a:r>
            <a:endParaRPr lang="bg-BG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486734-F208-B422-C56D-2BF449F94B1D}"/>
              </a:ext>
            </a:extLst>
          </p:cNvPr>
          <p:cNvSpPr txBox="1"/>
          <p:nvPr/>
        </p:nvSpPr>
        <p:spPr>
          <a:xfrm rot="21162233">
            <a:off x="1947817" y="2987760"/>
            <a:ext cx="4234471" cy="2642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33856">
              <a:spcAft>
                <a:spcPts val="600"/>
              </a:spcAft>
            </a:pPr>
            <a:r>
              <a:rPr lang="en-BG" sz="818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🔥❓❤️</a:t>
            </a:r>
          </a:p>
          <a:p>
            <a:pPr defTabSz="1133856">
              <a:spcAft>
                <a:spcPts val="600"/>
              </a:spcAft>
            </a:pPr>
            <a:r>
              <a:rPr lang="en-BG" sz="818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🏖️❓🗻</a:t>
            </a:r>
            <a:endParaRPr lang="en-BG" sz="6600" dirty="0"/>
          </a:p>
        </p:txBody>
      </p:sp>
    </p:spTree>
    <p:extLst>
      <p:ext uri="{BB962C8B-B14F-4D97-AF65-F5344CB8AC3E}">
        <p14:creationId xmlns:p14="http://schemas.microsoft.com/office/powerpoint/2010/main" val="179247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42DA8B8-94A2-45D6-976E-910B4828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4F2F35-C098-7C64-A20B-0ED4E853E919}"/>
              </a:ext>
            </a:extLst>
          </p:cNvPr>
          <p:cNvSpPr txBox="1"/>
          <p:nvPr/>
        </p:nvSpPr>
        <p:spPr>
          <a:xfrm>
            <a:off x="1478217" y="360200"/>
            <a:ext cx="3633105" cy="9298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 err="1">
                <a:ea typeface="+mj-ea"/>
                <a:cs typeface="+mj-cs"/>
              </a:rPr>
              <a:t>Данни</a:t>
            </a:r>
            <a:endParaRPr lang="en-US" sz="6000" b="1" dirty="0">
              <a:ea typeface="+mj-ea"/>
              <a:cs typeface="+mj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7062BB1-E215-424E-80C4-7E1CF179A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6609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17C58B-6864-9631-ED5E-8BFA592A6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168" y="4249173"/>
            <a:ext cx="2565029" cy="2629965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6FD0FBFA-B43E-40C1-A6E4-B8823417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0726" y="4546703"/>
            <a:ext cx="569514" cy="569514"/>
          </a:xfrm>
          <a:prstGeom prst="ellipse">
            <a:avLst/>
          </a:prstGeom>
          <a:noFill/>
          <a:ln w="127000">
            <a:solidFill>
              <a:schemeClr val="accent5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368E167-B2D7-4904-BB6B-AE0486A2C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0758" y="3236233"/>
            <a:ext cx="1261243" cy="1648694"/>
          </a:xfrm>
          <a:custGeom>
            <a:avLst/>
            <a:gdLst>
              <a:gd name="connsiteX0" fmla="*/ 824347 w 1261243"/>
              <a:gd name="connsiteY0" fmla="*/ 0 h 1648694"/>
              <a:gd name="connsiteX1" fmla="*/ 1145220 w 1261243"/>
              <a:gd name="connsiteY1" fmla="*/ 64781 h 1648694"/>
              <a:gd name="connsiteX2" fmla="*/ 1261243 w 1261243"/>
              <a:gd name="connsiteY2" fmla="*/ 127757 h 1648694"/>
              <a:gd name="connsiteX3" fmla="*/ 1261243 w 1261243"/>
              <a:gd name="connsiteY3" fmla="*/ 1520938 h 1648694"/>
              <a:gd name="connsiteX4" fmla="*/ 1145220 w 1261243"/>
              <a:gd name="connsiteY4" fmla="*/ 1583913 h 1648694"/>
              <a:gd name="connsiteX5" fmla="*/ 824347 w 1261243"/>
              <a:gd name="connsiteY5" fmla="*/ 1648694 h 1648694"/>
              <a:gd name="connsiteX6" fmla="*/ 0 w 1261243"/>
              <a:gd name="connsiteY6" fmla="*/ 824347 h 1648694"/>
              <a:gd name="connsiteX7" fmla="*/ 824347 w 1261243"/>
              <a:gd name="connsiteY7" fmla="*/ 0 h 164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1243" h="1648694">
                <a:moveTo>
                  <a:pt x="824347" y="0"/>
                </a:moveTo>
                <a:cubicBezTo>
                  <a:pt x="938165" y="0"/>
                  <a:pt x="1046596" y="23067"/>
                  <a:pt x="1145220" y="64781"/>
                </a:cubicBezTo>
                <a:lnTo>
                  <a:pt x="1261243" y="127757"/>
                </a:lnTo>
                <a:lnTo>
                  <a:pt x="1261243" y="1520938"/>
                </a:lnTo>
                <a:lnTo>
                  <a:pt x="1145220" y="1583913"/>
                </a:lnTo>
                <a:cubicBezTo>
                  <a:pt x="1046596" y="1625627"/>
                  <a:pt x="938165" y="1648694"/>
                  <a:pt x="824347" y="1648694"/>
                </a:cubicBezTo>
                <a:cubicBezTo>
                  <a:pt x="369073" y="1648694"/>
                  <a:pt x="0" y="1279621"/>
                  <a:pt x="0" y="824347"/>
                </a:cubicBezTo>
                <a:cubicBezTo>
                  <a:pt x="0" y="369073"/>
                  <a:pt x="369073" y="0"/>
                  <a:pt x="824347" y="0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5EBF8F5-ABE5-4029-A8FC-4E32622D7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004836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3E49524-66B4-4DB0-AD09-DC8B9874E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8804" y="6039059"/>
            <a:ext cx="1978348" cy="818941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0A21480-D93D-46BE-9A94-B5A80469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660AD996-FCC5-1C8B-EE61-83F370851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584" y="1970690"/>
            <a:ext cx="10227590" cy="229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50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Kaggle's 30 Days of ML — Week 1: Arguably one of the best Python  introductory courses | by Kareem Saifi | The DevTopia">
            <a:extLst>
              <a:ext uri="{FF2B5EF4-FFF2-40B4-BE49-F238E27FC236}">
                <a16:creationId xmlns:a16="http://schemas.microsoft.com/office/drawing/2014/main" id="{A7259EDC-3A95-E331-E35F-1F977D0A8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40" y="5076039"/>
            <a:ext cx="4391973" cy="148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24FDCA-0B9A-CF36-EAD7-0DBCC5945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50" y="4559817"/>
            <a:ext cx="5751947" cy="103244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554616-3193-4936-A0A3-5B0C5AA20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613" y="1170339"/>
            <a:ext cx="5740293" cy="104260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007E5DC-2913-598F-A82E-24F02C0CEA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974" y="997532"/>
            <a:ext cx="5907306" cy="13882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0FDAB8-750E-E7D4-F9BE-74366F1E1EB6}"/>
              </a:ext>
            </a:extLst>
          </p:cNvPr>
          <p:cNvSpPr txBox="1"/>
          <p:nvPr/>
        </p:nvSpPr>
        <p:spPr>
          <a:xfrm>
            <a:off x="6372225" y="3926310"/>
            <a:ext cx="1574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G" sz="5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🥹</a:t>
            </a:r>
            <a:endParaRPr lang="en-BG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4C5A92-41CF-81A8-BB3C-BEED733B2208}"/>
              </a:ext>
            </a:extLst>
          </p:cNvPr>
          <p:cNvSpPr txBox="1"/>
          <p:nvPr/>
        </p:nvSpPr>
        <p:spPr>
          <a:xfrm>
            <a:off x="11002645" y="3926310"/>
            <a:ext cx="640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G" sz="5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😤</a:t>
            </a:r>
            <a:endParaRPr lang="en-BG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7E7A85-EFEA-DF59-B89A-5E29FFCA5362}"/>
              </a:ext>
            </a:extLst>
          </p:cNvPr>
          <p:cNvSpPr txBox="1"/>
          <p:nvPr/>
        </p:nvSpPr>
        <p:spPr>
          <a:xfrm>
            <a:off x="7938770" y="3943666"/>
            <a:ext cx="477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G" sz="5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😂</a:t>
            </a:r>
            <a:endParaRPr lang="en-BG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DC5334-7B47-A35A-0B11-E5E5D1E08A81}"/>
              </a:ext>
            </a:extLst>
          </p:cNvPr>
          <p:cNvSpPr txBox="1"/>
          <p:nvPr/>
        </p:nvSpPr>
        <p:spPr>
          <a:xfrm>
            <a:off x="6344062" y="5446097"/>
            <a:ext cx="8026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G" sz="6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😭</a:t>
            </a:r>
            <a:endParaRPr lang="en-BG" sz="6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5420BC-AF63-F3D6-3762-7AC19DA3E9E5}"/>
              </a:ext>
            </a:extLst>
          </p:cNvPr>
          <p:cNvSpPr txBox="1"/>
          <p:nvPr/>
        </p:nvSpPr>
        <p:spPr>
          <a:xfrm>
            <a:off x="9581515" y="3943666"/>
            <a:ext cx="8026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G" sz="5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😍</a:t>
            </a:r>
            <a:endParaRPr lang="en-BG" sz="5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63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536F88-DF2E-A3E9-A5C3-4C4034A699D1}"/>
              </a:ext>
            </a:extLst>
          </p:cNvPr>
          <p:cNvSpPr txBox="1"/>
          <p:nvPr/>
        </p:nvSpPr>
        <p:spPr>
          <a:xfrm>
            <a:off x="838199" y="710287"/>
            <a:ext cx="55584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 err="1">
                <a:solidFill>
                  <a:schemeClr val="tx1"/>
                </a:solidFill>
                <a:ea typeface="+mj-ea"/>
                <a:cs typeface="+mj-cs"/>
              </a:rPr>
              <a:t>Подходи</a:t>
            </a:r>
            <a:r>
              <a:rPr lang="en-US" sz="3600" b="1" kern="1200" dirty="0">
                <a:solidFill>
                  <a:schemeClr val="tx1"/>
                </a:solidFill>
                <a:ea typeface="+mj-ea"/>
                <a:cs typeface="+mj-cs"/>
              </a:rPr>
              <a:t> </a:t>
            </a:r>
            <a:r>
              <a:rPr lang="en-US" sz="3600" b="1" kern="1200" dirty="0" err="1">
                <a:solidFill>
                  <a:schemeClr val="tx1"/>
                </a:solidFill>
                <a:ea typeface="+mj-ea"/>
                <a:cs typeface="+mj-cs"/>
              </a:rPr>
              <a:t>за</a:t>
            </a:r>
            <a:r>
              <a:rPr lang="en-US" sz="3600" b="1" kern="1200" dirty="0">
                <a:solidFill>
                  <a:schemeClr val="tx1"/>
                </a:solidFill>
                <a:ea typeface="+mj-ea"/>
                <a:cs typeface="+mj-cs"/>
              </a:rPr>
              <a:t> </a:t>
            </a:r>
            <a:r>
              <a:rPr lang="en-US" sz="3600" b="1" kern="1200" dirty="0" err="1">
                <a:solidFill>
                  <a:schemeClr val="tx1"/>
                </a:solidFill>
                <a:ea typeface="+mj-ea"/>
                <a:cs typeface="+mj-cs"/>
              </a:rPr>
              <a:t>п</a:t>
            </a:r>
            <a:r>
              <a:rPr lang="en-US" sz="3600" b="1" i="0" kern="1200" dirty="0" err="1">
                <a:solidFill>
                  <a:schemeClr val="tx1"/>
                </a:solidFill>
                <a:effectLst/>
                <a:ea typeface="+mj-ea"/>
                <a:cs typeface="+mj-cs"/>
              </a:rPr>
              <a:t>редставяне</a:t>
            </a:r>
            <a:r>
              <a:rPr lang="en-US" sz="3600" b="1" i="0" kern="1200" dirty="0">
                <a:solidFill>
                  <a:schemeClr val="tx1"/>
                </a:solidFill>
                <a:effectLst/>
                <a:ea typeface="+mj-ea"/>
                <a:cs typeface="+mj-cs"/>
              </a:rPr>
              <a:t> </a:t>
            </a:r>
            <a:r>
              <a:rPr lang="en-US" sz="3600" b="1" i="0" kern="1200" dirty="0" err="1">
                <a:solidFill>
                  <a:schemeClr val="tx1"/>
                </a:solidFill>
                <a:effectLst/>
                <a:ea typeface="+mj-ea"/>
                <a:cs typeface="+mj-cs"/>
              </a:rPr>
              <a:t>на</a:t>
            </a:r>
            <a:r>
              <a:rPr lang="en-US" sz="3600" b="1" i="0" kern="1200" dirty="0">
                <a:solidFill>
                  <a:schemeClr val="tx1"/>
                </a:solidFill>
                <a:effectLst/>
                <a:ea typeface="+mj-ea"/>
                <a:cs typeface="+mj-cs"/>
              </a:rPr>
              <a:t> </a:t>
            </a:r>
            <a:r>
              <a:rPr lang="en-US" sz="3600" b="1" i="0" kern="1200" dirty="0" err="1">
                <a:solidFill>
                  <a:schemeClr val="tx1"/>
                </a:solidFill>
                <a:effectLst/>
                <a:ea typeface="+mj-ea"/>
                <a:cs typeface="+mj-cs"/>
              </a:rPr>
              <a:t>текста</a:t>
            </a:r>
            <a:endParaRPr lang="en-US" sz="3600" b="1" kern="12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CD58BB-4AB7-6AF6-DE91-D44617C5596E}"/>
              </a:ext>
            </a:extLst>
          </p:cNvPr>
          <p:cNvSpPr txBox="1"/>
          <p:nvPr/>
        </p:nvSpPr>
        <p:spPr>
          <a:xfrm>
            <a:off x="1262820" y="2238237"/>
            <a:ext cx="5558489" cy="1720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Bag-of-Words </a:t>
            </a:r>
            <a:r>
              <a:rPr lang="en-US" sz="2400" dirty="0" err="1"/>
              <a:t>модел</a:t>
            </a: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TF-IDF (Term Frequency-Inverse Document Frequency)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Block Arc 38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925D9C-6D8B-6CEB-176D-847EEC4F0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53" y="3575150"/>
            <a:ext cx="1496715" cy="2696211"/>
          </a:xfrm>
          <a:prstGeom prst="rect">
            <a:avLst/>
          </a:prstGeom>
        </p:spPr>
      </p:pic>
      <p:pic>
        <p:nvPicPr>
          <p:cNvPr id="2050" name="Picture 2" descr="NLP: Bag of words and TF-IDF explained!">
            <a:extLst>
              <a:ext uri="{FF2B5EF4-FFF2-40B4-BE49-F238E27FC236}">
                <a16:creationId xmlns:a16="http://schemas.microsoft.com/office/drawing/2014/main" id="{FFB833E2-BE92-BE24-3FE1-4AF801596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656" y="3636197"/>
            <a:ext cx="4737313" cy="272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43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A52A6C-8E05-CA18-82B8-CCDBC72DF739}"/>
              </a:ext>
            </a:extLst>
          </p:cNvPr>
          <p:cNvSpPr txBox="1"/>
          <p:nvPr/>
        </p:nvSpPr>
        <p:spPr>
          <a:xfrm>
            <a:off x="5093520" y="2744662"/>
            <a:ext cx="6589707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 dirty="0" err="1">
                <a:solidFill>
                  <a:srgbClr val="FFFFFF"/>
                </a:solidFill>
                <a:ea typeface="+mj-ea"/>
                <a:cs typeface="+mj-cs"/>
              </a:rPr>
              <a:t>Класификатори</a:t>
            </a:r>
            <a:endParaRPr lang="en-US" sz="6600" b="1" kern="1200" dirty="0">
              <a:solidFill>
                <a:srgbClr val="FFFFFF"/>
              </a:solidFill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685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5087F3-74CB-7B1C-3509-7D5B7FFBFEF7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65723">
              <a:lnSpc>
                <a:spcPct val="90000"/>
              </a:lnSpc>
              <a:spcAft>
                <a:spcPts val="600"/>
              </a:spcAft>
            </a:pPr>
            <a:r>
              <a:rPr lang="en-US" sz="6600" b="1" dirty="0"/>
              <a:t>Naïve Bayes</a:t>
            </a:r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DAEA8EF-0E2C-7875-5138-9EFCC0A3C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25" y="2468880"/>
            <a:ext cx="9172549" cy="339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32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CC3768-DAC6-51DC-FAAC-65F05B43FC1D}"/>
              </a:ext>
            </a:extLst>
          </p:cNvPr>
          <p:cNvSpPr txBox="1"/>
          <p:nvPr/>
        </p:nvSpPr>
        <p:spPr>
          <a:xfrm>
            <a:off x="638881" y="243923"/>
            <a:ext cx="10909640" cy="18326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285750" indent="-28575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 dirty="0">
                <a:solidFill>
                  <a:schemeClr val="tx1"/>
                </a:solidFill>
                <a:ea typeface="+mj-ea"/>
                <a:cs typeface="+mj-cs"/>
              </a:rPr>
              <a:t>K-nearest neighbors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5D0B89D-3975-4139-7317-75572F3F2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784" y="2896870"/>
            <a:ext cx="9229834" cy="342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95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FD9C4C-3A4D-7D5E-D24A-9EACFFFEBEB0}"/>
              </a:ext>
            </a:extLst>
          </p:cNvPr>
          <p:cNvSpPr txBox="1"/>
          <p:nvPr/>
        </p:nvSpPr>
        <p:spPr>
          <a:xfrm>
            <a:off x="638881" y="417576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 dirty="0">
                <a:solidFill>
                  <a:schemeClr val="tx1"/>
                </a:solidFill>
                <a:ea typeface="+mj-ea"/>
                <a:cs typeface="+mj-cs"/>
              </a:rPr>
              <a:t>Random Forest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85FF42F-CA77-1735-856C-2455EC0EC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607" y="2383060"/>
            <a:ext cx="8656785" cy="32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10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B9D2D8CF-DD2E-3844-9D2A-BB0CB8E31CC3}" vid="{C6BC8020-3C5B-E94B-921C-CFAB9FE22D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4319</TotalTime>
  <Words>51</Words>
  <Application>Microsoft Macintosh PowerPoint</Application>
  <PresentationFormat>Widescreen</PresentationFormat>
  <Paragraphs>22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Bozhidar Dimitrov</dc:creator>
  <cp:lastModifiedBy>Bozhidar Dimitrov</cp:lastModifiedBy>
  <cp:revision>17</cp:revision>
  <dcterms:created xsi:type="dcterms:W3CDTF">2023-12-10T13:41:29Z</dcterms:created>
  <dcterms:modified xsi:type="dcterms:W3CDTF">2024-02-10T20:43:12Z</dcterms:modified>
</cp:coreProperties>
</file>