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4"/>
    <p:restoredTop sz="96327"/>
  </p:normalViewPr>
  <p:slideViewPr>
    <p:cSldViewPr snapToGrid="0" snapToObjects="1">
      <p:cViewPr>
        <p:scale>
          <a:sx n="134" d="100"/>
          <a:sy n="13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6C51-3A84-1F4B-AB16-891361D5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4CCD-ADB3-D945-9EF4-8E6BA55B9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04AF-1250-6740-B728-3E820AD8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23B9-6564-574B-9C1C-89B9A5D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59FB-DEAE-E84A-B887-429EB030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5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76D5-CABB-4F45-8993-15B2D6C9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54980-4365-8B4E-BD2A-C5F2AA8EF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0601-F0F9-F741-BE3D-53D52581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5417-CB3E-454F-A498-DC94E987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BC8A-1B0D-B143-B970-08AA4CEC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00DC9-80C1-064B-976D-D863DDA6E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D1D9-CE4D-0949-BF8A-E0C53BEF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C6FE-EC37-704E-A41C-51EBF28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C554-0009-1F4E-8792-ED72FA97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C908-2763-974D-A2E5-1586C68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BDF0-E5E3-F143-94D5-CEDFA142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0478-FA89-5343-8358-F8F75EC3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932D-7785-374E-97C0-490C91FE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0D80-385F-214A-B706-A5248867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A9C3-95D4-B746-9178-281D9409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02BD-3A64-3849-B120-701D1FAF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ADFA1-8C91-5E4F-9D74-96709F3F7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E5AE-EBA8-D146-84DE-96ABEF81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15B2-EB7B-DE48-91C8-1A3E3B1F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D462-0DBD-6F4E-864D-0B0D97CD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9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AE3E-3AD6-E34D-B677-359C2557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2098-7D22-3D4D-A133-AF5D0EA01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4C80-A904-CC4F-8C10-0A8F22BA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DA209-C43B-054F-84FD-76A484B3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8A292-5E7A-5141-AACD-E7D25453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7B509-2435-5148-B370-D30E614A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5753-B496-6543-A0FC-AE8D818D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16E5-F42A-D241-9B5A-20295343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0643-F056-C247-8001-50CAC6B8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A2A28-D9E5-0843-91E8-6F81DFB7D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33C09-ABF1-FD40-A725-FC463B5F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05B64-9FA5-2843-9DB7-ED669BDD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BE369-FB8D-234C-9703-09C04B06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5E4FF-D59B-8C4F-916D-995A9542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C736-CEC1-314A-8B2E-64D12170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9CC73-176D-9E40-B256-7888E31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33D1A-E033-874B-AB0C-FB66099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FE15E-D628-6349-901F-23A2E7C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8768C-D675-E342-8186-C5B2AE88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60EA0-5802-8347-B4A8-A1DC0995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39E65-F1D5-0E4A-8D59-C3E28C14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215C-0F24-C34B-B078-679EB716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7568-1617-8146-A514-6BD26A37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7ECA9-FF3D-5544-ACF0-4444D4C5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812D-DB45-124C-9D19-91B20DC0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692EC-CFD1-4B4B-9822-4492A35E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B934C-A728-A54F-860D-5198253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2776-B749-DF4E-B30F-C2261625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5B08-EF45-7E4B-9835-81A17A617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D43-BE81-A24F-938A-8D48255D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D0447-73F6-4C47-982B-85367E02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CF336-74B8-0E43-966E-99641991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EBED1-B397-274C-A7D1-80226D6F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4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A78C4-CFB3-8546-8527-BE5E23EE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8FDBB-1CFE-204E-AB4C-546A9017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D170-875F-5D48-A728-B106CFB88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C037-BF97-044A-9525-4D37423874E8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3E7C-18C2-7F46-8B1A-F34F57528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0152-0524-8042-A294-F2EB185D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F5AC-AD74-7E4F-932A-5E2D3E06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557AB-AD5F-E44E-9463-5A2E9806AA40}"/>
              </a:ext>
            </a:extLst>
          </p:cNvPr>
          <p:cNvSpPr/>
          <p:nvPr/>
        </p:nvSpPr>
        <p:spPr>
          <a:xfrm>
            <a:off x="924838" y="574151"/>
            <a:ext cx="10342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1) Describe the Markov assumption (1 to 2 sentences) is and why it is important in MDP (1 to 2 sentences).</a:t>
            </a:r>
          </a:p>
          <a:p>
            <a:b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113444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557AB-AD5F-E44E-9463-5A2E9806AA40}"/>
              </a:ext>
            </a:extLst>
          </p:cNvPr>
          <p:cNvSpPr/>
          <p:nvPr/>
        </p:nvSpPr>
        <p:spPr>
          <a:xfrm>
            <a:off x="924838" y="574151"/>
            <a:ext cx="10342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Dr. Molloy's goldendoodle dog is attending some training.  The training consists of calling out a location and having the dog run to that location.  The 3 possible locations are the mailbox, the front door, and the garage door.  Most of the time the dog listens, but sometimes she goes to the wrong location.</a:t>
            </a:r>
          </a:p>
          <a:p>
            <a:r>
              <a:rPr lang="en-US" dirty="0"/>
              <a:t>A simple state space consists of:</a:t>
            </a:r>
          </a:p>
          <a:p>
            <a:r>
              <a:rPr lang="en-US" dirty="0"/>
              <a:t>3 states: {Mailbox, front door, and garage door} and</a:t>
            </a:r>
          </a:p>
          <a:p>
            <a:r>
              <a:rPr lang="en-US" dirty="0"/>
              <a:t>3 actions {go to mailbox, go to front door, and go to garage door}.</a:t>
            </a:r>
          </a:p>
          <a:p>
            <a:r>
              <a:rPr lang="en-US" dirty="0"/>
              <a:t>The objective is to have Penny go to the correctly called location (calling the name of the location is an action). </a:t>
            </a:r>
          </a:p>
          <a:p>
            <a:endParaRPr lang="en-US" b="1" dirty="0"/>
          </a:p>
          <a:p>
            <a:r>
              <a:rPr lang="en-US" b="1" dirty="0"/>
              <a:t>Build a reward function </a:t>
            </a:r>
            <a:r>
              <a:rPr lang="en-US" dirty="0"/>
              <a:t>so that the policy obtained from an optimized MDP specifies this objective.  You can construct the reward function as a table, such as, given </a:t>
            </a:r>
            <a:r>
              <a:rPr lang="en-US" i="1" dirty="0"/>
              <a:t>s, a, s' as input: </a:t>
            </a:r>
            <a:r>
              <a:rPr lang="en-US" dirty="0"/>
              <a:t>show what the function would return (in a separate column of the table).</a:t>
            </a:r>
          </a:p>
          <a:p>
            <a:br>
              <a:rPr lang="en-US" dirty="0"/>
            </a:br>
            <a:b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507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320E0E56-6E6F-F64A-BA11-1464D0AD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14" y="358304"/>
            <a:ext cx="45773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the values determined running value iteration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times.  The discount factor 𝛾 =0.75.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values a few values that show the behavior of the system for the state Mailbox and the action go to garage door.</a:t>
            </a:r>
          </a:p>
        </p:txBody>
      </p:sp>
      <p:sp>
        <p:nvSpPr>
          <p:cNvPr id="14" name="AutoShape 7" descr="LaTeX: \gamma">
            <a:extLst>
              <a:ext uri="{FF2B5EF4-FFF2-40B4-BE49-F238E27FC236}">
                <a16:creationId xmlns:a16="http://schemas.microsoft.com/office/drawing/2014/main" id="{79D8CD2D-072D-8B4D-ADFE-77EF49557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6000" y="-282576"/>
            <a:ext cx="304800" cy="10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9A53E86-1929-FF49-B601-46F4D95A7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98506"/>
              </p:ext>
            </p:extLst>
          </p:nvPr>
        </p:nvGraphicFramePr>
        <p:xfrm>
          <a:off x="5361939" y="1000110"/>
          <a:ext cx="65481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123">
                  <a:extLst>
                    <a:ext uri="{9D8B030D-6E8A-4147-A177-3AD203B41FA5}">
                      <a16:colId xmlns:a16="http://schemas.microsoft.com/office/drawing/2014/main" val="7840895"/>
                    </a:ext>
                  </a:extLst>
                </a:gridCol>
                <a:gridCol w="2043049">
                  <a:extLst>
                    <a:ext uri="{9D8B030D-6E8A-4147-A177-3AD203B41FA5}">
                      <a16:colId xmlns:a16="http://schemas.microsoft.com/office/drawing/2014/main" val="2016208206"/>
                    </a:ext>
                  </a:extLst>
                </a:gridCol>
                <a:gridCol w="1387539">
                  <a:extLst>
                    <a:ext uri="{9D8B030D-6E8A-4147-A177-3AD203B41FA5}">
                      <a16:colId xmlns:a16="http://schemas.microsoft.com/office/drawing/2014/main" val="1461348948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3365571513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59224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T(s, a, 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R(s, a, s')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2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garage door"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Mailbox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garage door"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Garage 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621979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530BA5A-D3C6-C64A-A515-228EE24E2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11427"/>
              </p:ext>
            </p:extLst>
          </p:nvPr>
        </p:nvGraphicFramePr>
        <p:xfrm>
          <a:off x="508001" y="2332837"/>
          <a:ext cx="49004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033">
                  <a:extLst>
                    <a:ext uri="{9D8B030D-6E8A-4147-A177-3AD203B41FA5}">
                      <a16:colId xmlns:a16="http://schemas.microsoft.com/office/drawing/2014/main" val="984098741"/>
                    </a:ext>
                  </a:extLst>
                </a:gridCol>
                <a:gridCol w="1665478">
                  <a:extLst>
                    <a:ext uri="{9D8B030D-6E8A-4147-A177-3AD203B41FA5}">
                      <a16:colId xmlns:a16="http://schemas.microsoft.com/office/drawing/2014/main" val="2135660935"/>
                    </a:ext>
                  </a:extLst>
                </a:gridCol>
                <a:gridCol w="1827975">
                  <a:extLst>
                    <a:ext uri="{9D8B030D-6E8A-4147-A177-3AD203B41FA5}">
                      <a16:colId xmlns:a16="http://schemas.microsoft.com/office/drawing/2014/main" val="2664623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 (Mailbox)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 (Front Door)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 (Garage Door)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3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85740"/>
                  </a:ext>
                </a:extLst>
              </a:tr>
            </a:tbl>
          </a:graphicData>
        </a:graphic>
      </p:graphicFrame>
      <p:pic>
        <p:nvPicPr>
          <p:cNvPr id="17" name="Picture 16" descr="txp_fig">
            <a:extLst>
              <a:ext uri="{FF2B5EF4-FFF2-40B4-BE49-F238E27FC236}">
                <a16:creationId xmlns:a16="http://schemas.microsoft.com/office/drawing/2014/main" id="{ECC5FA29-16DE-AC4B-ABC3-71EF2A21F3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493501" y="3645042"/>
            <a:ext cx="7416560" cy="645897"/>
          </a:xfrm>
          <a:prstGeom prst="rect">
            <a:avLst/>
          </a:prstGeom>
          <a:noFill/>
          <a:ln/>
          <a:effectLst/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8148DD0D-DC40-6E43-9327-F53B46B2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4" y="3463689"/>
            <a:ext cx="4577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𝜋 (Mailbox) = "Go to Garage door"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BA98BE-B01D-6549-95C2-0633C7B908EC}"/>
              </a:ext>
            </a:extLst>
          </p:cNvPr>
          <p:cNvSpPr/>
          <p:nvPr/>
        </p:nvSpPr>
        <p:spPr>
          <a:xfrm>
            <a:off x="1220214" y="452259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= 0.9*[4 + 0.75*4] +0.1*[-1 + 0.75*2]</a:t>
            </a:r>
          </a:p>
          <a:p>
            <a:r>
              <a:rPr lang="en-US" sz="2400" dirty="0"/>
              <a:t>= 0.9[7] + 0.1[.5] = 6.3 + .05 = 6.35</a:t>
            </a:r>
          </a:p>
        </p:txBody>
      </p:sp>
    </p:spTree>
    <p:extLst>
      <p:ext uri="{BB962C8B-B14F-4D97-AF65-F5344CB8AC3E}">
        <p14:creationId xmlns:p14="http://schemas.microsoft.com/office/powerpoint/2010/main" val="648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3AB428D1-00B7-2D4E-9240-9FF96564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91" y="318050"/>
            <a:ext cx="4579371" cy="4035287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07ECE43-BBBA-6449-8AC9-F8765FC5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0" y="3555462"/>
            <a:ext cx="4577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𝜋* 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FB244-CE25-D442-B152-2C80F584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0" y="4168671"/>
            <a:ext cx="4577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V* (A)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25AB53F-B060-8E43-9F9C-B5F6190C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25" y="4840564"/>
            <a:ext cx="45773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V* 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𝜋* (A)</a:t>
            </a:r>
          </a:p>
        </p:txBody>
      </p:sp>
    </p:spTree>
    <p:extLst>
      <p:ext uri="{BB962C8B-B14F-4D97-AF65-F5344CB8AC3E}">
        <p14:creationId xmlns:p14="http://schemas.microsoft.com/office/powerpoint/2010/main" val="227330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557AB-AD5F-E44E-9463-5A2E9806AA40}"/>
              </a:ext>
            </a:extLst>
          </p:cNvPr>
          <p:cNvSpPr/>
          <p:nvPr/>
        </p:nvSpPr>
        <p:spPr>
          <a:xfrm>
            <a:off x="924838" y="574151"/>
            <a:ext cx="10342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Smaller values of 𝛾 favor short term rewards over longer-term rewards.</a:t>
            </a:r>
          </a:p>
          <a:p>
            <a:b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9A6A6-3DE4-8B45-BCD6-D8021F26D4CC}"/>
              </a:ext>
            </a:extLst>
          </p:cNvPr>
          <p:cNvSpPr/>
          <p:nvPr/>
        </p:nvSpPr>
        <p:spPr>
          <a:xfrm>
            <a:off x="924838" y="1602851"/>
            <a:ext cx="103423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When 𝛾 =1, value iteration is guaranteed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 to converge.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b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11B7C-4971-F242-A914-EC723773B228}"/>
              </a:ext>
            </a:extLst>
          </p:cNvPr>
          <p:cNvSpPr/>
          <p:nvPr/>
        </p:nvSpPr>
        <p:spPr>
          <a:xfrm>
            <a:off x="924838" y="2446885"/>
            <a:ext cx="553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Policy iteration typically converges before value iteration.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6621B-446B-444E-810E-E57A27B5AED2}"/>
              </a:ext>
            </a:extLst>
          </p:cNvPr>
          <p:cNvSpPr/>
          <p:nvPr/>
        </p:nvSpPr>
        <p:spPr>
          <a:xfrm>
            <a:off x="924838" y="3198586"/>
            <a:ext cx="10342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Consider 2 MDPs which are identical except for their 𝛾 values.  </a:t>
            </a: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These two MDPs with have the same 𝜋*. 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b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169217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422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Molloy, Kevin Patrick - molloykp</dc:creator>
  <cp:lastModifiedBy>Molloy, Kevin Patrick - molloykp</cp:lastModifiedBy>
  <cp:revision>2</cp:revision>
  <dcterms:created xsi:type="dcterms:W3CDTF">2021-04-22T01:03:18Z</dcterms:created>
  <dcterms:modified xsi:type="dcterms:W3CDTF">2021-04-22T02:08:11Z</dcterms:modified>
</cp:coreProperties>
</file>