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4D9F-A5DE-1344-BC0B-3F801F0A1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BA985-E31E-564E-A61E-8AAE3124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B8EA-D767-4048-B477-60313B6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B48E-5B7D-4B46-B4A9-C008495D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9ACA-0FE5-7A42-A1E1-334036CE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638B-6E92-914E-BBF7-5A092BB0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21B3-1F81-EA4B-A290-42340D48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3E83-3A2F-124A-BD35-27D927B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6F0D-F54B-AE40-A5EB-3A965962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8EC-2722-AF4B-9417-C71974AB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B77C7-B6D1-5B40-B37E-F6024FCDF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C0AD5-552E-4647-A6CF-242888142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3B94-C940-7F43-BB70-767992C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E18E-EBB0-904D-BA96-1EFA0EED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A39F-F8B2-0344-8209-CA16EFF3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3FF-BCAD-9E42-A210-03828C9D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CD8F-8F3E-B648-9E3B-F5D16A7D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9BD0-632F-764E-84CC-E2799FE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6710-5AAD-B541-9644-A0501CB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30C4-A26A-7849-8C52-56233F97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EED-F3CC-394E-965E-535E1542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68CAD-513E-A646-981A-8F90F1AB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2F2A-5500-BE42-9581-DE4CBF48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51A7-E09B-EF44-9D81-2DDDE59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6073-AC13-3744-88C1-7D7F552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307A-8FAC-5E4E-AA97-1E5CA64D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300E-5747-584B-8D5A-1867FF95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B904-98DD-DD46-A351-C123FF78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0CA7-DAC3-E14A-86D3-5F2487E7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61196-1D86-0640-9206-606CAC67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62CEC-D387-5243-B096-35313693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B0F-D77F-4A49-AB05-8A7D720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1D53-B656-2E4C-BE11-E96F0A84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D1A8-6B6D-3D45-94C3-866FF580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A76C-CBE9-8343-97B6-2A2276C3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9D46-69C9-134D-8A7C-D9F77BF11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5F913-73EE-BE48-9808-CBF357D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0B373-7396-A442-9ABE-A4FD2608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52062-DF4C-2244-BE90-C778CF1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EF6-D70F-1241-BB6F-88D840AA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591B-46C3-2C42-83AD-66882888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CB36-7693-DE4C-A860-E2DD462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D63BA-3DE3-5645-A293-2A0CF177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11F-2BF8-3249-AF6E-FADF83D0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68DC4-94D4-D444-BAFF-0AACB500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E217-CFB8-D84E-8248-EE279F2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B537-259C-544D-8A1D-EC218592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F9C2-BDD9-F74F-B12B-294A4343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BA8D3-3D10-BF40-807D-233C1A022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E3F7-5CE8-A147-AD6D-8D31A0A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40F6-2644-A44C-B6B2-C7A29154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BB91-F503-0249-B710-15050E6F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3D77-A60B-5047-AF5C-098AC126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D03F-AB0F-0346-82C0-09B40F699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D3CC-E050-8248-A0FA-0EEA1BB3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50ABB-F667-1B4B-849D-365449F0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3F326-FC27-B14F-8285-AD7F85C0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02C5-739F-DA49-87DA-E23F75BF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687CC-E177-7E45-A35B-125D6BD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9ABD-8AA7-734D-B88D-DBB58274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0A87-C750-2D46-A19E-DE065084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3ACA-A1A7-BC4C-B536-A99F295D219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59C6-689C-9A42-B165-B2098D764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FBFF-5A18-5046-A70F-D93B6D80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655D-1F78-5A4F-B265-6C440FCF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6F0E-39E3-8A44-A7D4-296618EC40FE}"/>
              </a:ext>
            </a:extLst>
          </p:cNvPr>
          <p:cNvSpPr/>
          <p:nvPr/>
        </p:nvSpPr>
        <p:spPr>
          <a:xfrm>
            <a:off x="512254" y="446789"/>
            <a:ext cx="96659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Assuming that all actions have the same cost, identify which uninformed search method(s) are guaranteed to find the optimal answer?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E7344-5641-3C4C-85DE-ECA97FC1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5" y="2034089"/>
            <a:ext cx="4546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6F0E-39E3-8A44-A7D4-296618EC40FE}"/>
              </a:ext>
            </a:extLst>
          </p:cNvPr>
          <p:cNvSpPr/>
          <p:nvPr/>
        </p:nvSpPr>
        <p:spPr>
          <a:xfrm>
            <a:off x="512254" y="446789"/>
            <a:ext cx="9665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depth first search complete?  Provide a "use-case" (where you would use DFS) to justify your answer.  Answers with only yes or no will not receive any credit.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5C1BA-3900-5248-9926-C184558BA358}"/>
              </a:ext>
            </a:extLst>
          </p:cNvPr>
          <p:cNvSpPr>
            <a:spLocks noChangeAspect="1"/>
          </p:cNvSpPr>
          <p:nvPr/>
        </p:nvSpPr>
        <p:spPr>
          <a:xfrm>
            <a:off x="2377614" y="388881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08345-638A-0C45-ACEA-6AB51CB47D7D}"/>
              </a:ext>
            </a:extLst>
          </p:cNvPr>
          <p:cNvSpPr txBox="1"/>
          <p:nvPr/>
        </p:nvSpPr>
        <p:spPr>
          <a:xfrm>
            <a:off x="2552979" y="400154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6FA60-042C-084C-BE70-3671CABA1E5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54642" y="4182849"/>
            <a:ext cx="725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E317AB-04FB-0F48-9552-D622CDC88F21}"/>
              </a:ext>
            </a:extLst>
          </p:cNvPr>
          <p:cNvSpPr>
            <a:spLocks noChangeAspect="1"/>
          </p:cNvSpPr>
          <p:nvPr/>
        </p:nvSpPr>
        <p:spPr>
          <a:xfrm>
            <a:off x="3680025" y="3885669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1B6EB-B144-904D-927A-EFFD9929F962}"/>
              </a:ext>
            </a:extLst>
          </p:cNvPr>
          <p:cNvSpPr txBox="1"/>
          <p:nvPr/>
        </p:nvSpPr>
        <p:spPr>
          <a:xfrm>
            <a:off x="3776716" y="3944783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22A2D7-D1BD-DD4D-B8C4-6F4B04EC02D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74385" y="4182849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703EC0-B54D-8941-A96E-04235EC624DF}"/>
              </a:ext>
            </a:extLst>
          </p:cNvPr>
          <p:cNvSpPr>
            <a:spLocks noChangeAspect="1"/>
          </p:cNvSpPr>
          <p:nvPr/>
        </p:nvSpPr>
        <p:spPr>
          <a:xfrm>
            <a:off x="5501640" y="388911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C9BE-3EDC-6245-9C63-F995F87758B6}"/>
              </a:ext>
            </a:extLst>
          </p:cNvPr>
          <p:cNvSpPr txBox="1"/>
          <p:nvPr/>
        </p:nvSpPr>
        <p:spPr>
          <a:xfrm>
            <a:off x="5551745" y="3889116"/>
            <a:ext cx="494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  <a:p>
            <a:pPr algn="ctr"/>
            <a:r>
              <a:rPr lang="en-US" sz="1200" b="1" dirty="0"/>
              <a:t>h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98B98-48D7-5A4E-8CFF-2C4C02BE75D1}"/>
              </a:ext>
            </a:extLst>
          </p:cNvPr>
          <p:cNvSpPr txBox="1"/>
          <p:nvPr/>
        </p:nvSpPr>
        <p:spPr>
          <a:xfrm>
            <a:off x="3110859" y="41628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DC63D-8FAD-EF4D-AD51-FBF0B39646CE}"/>
              </a:ext>
            </a:extLst>
          </p:cNvPr>
          <p:cNvSpPr txBox="1"/>
          <p:nvPr/>
        </p:nvSpPr>
        <p:spPr>
          <a:xfrm>
            <a:off x="4664994" y="37852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7E96E9-1932-0E43-B955-573B5F0E009E}"/>
              </a:ext>
            </a:extLst>
          </p:cNvPr>
          <p:cNvSpPr>
            <a:spLocks noChangeAspect="1"/>
          </p:cNvSpPr>
          <p:nvPr/>
        </p:nvSpPr>
        <p:spPr>
          <a:xfrm>
            <a:off x="4518657" y="298066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6F45-7485-D14C-813B-0D5E63A849E8}"/>
              </a:ext>
            </a:extLst>
          </p:cNvPr>
          <p:cNvSpPr txBox="1"/>
          <p:nvPr/>
        </p:nvSpPr>
        <p:spPr>
          <a:xfrm>
            <a:off x="4604080" y="3005026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5376FA-ED6F-DA40-9280-5E8A6EF266E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140279" y="3487981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AC201-89B6-6D45-9361-96A804B397BF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5025975" y="3487981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268B07F-A071-F544-85EA-880445A5C2C9}"/>
              </a:ext>
            </a:extLst>
          </p:cNvPr>
          <p:cNvSpPr>
            <a:spLocks noChangeAspect="1"/>
          </p:cNvSpPr>
          <p:nvPr/>
        </p:nvSpPr>
        <p:spPr>
          <a:xfrm>
            <a:off x="3680025" y="213007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4BF05-8FD4-0840-98DC-AAB4776D9D8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271147" y="2524029"/>
            <a:ext cx="544690" cy="45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9A0F9A1-E9E2-B449-9611-97EA1D949A0C}"/>
              </a:ext>
            </a:extLst>
          </p:cNvPr>
          <p:cNvSpPr>
            <a:spLocks noChangeAspect="1"/>
          </p:cNvSpPr>
          <p:nvPr/>
        </p:nvSpPr>
        <p:spPr>
          <a:xfrm>
            <a:off x="2942695" y="298924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9AFD-E2BA-494C-86CB-FDD746B4E8F1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3450013" y="2637391"/>
            <a:ext cx="317054" cy="4388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D0D50-BFDA-A643-9527-4B0034E79CCF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3450013" y="3496562"/>
            <a:ext cx="374527" cy="448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21D636-D762-9E44-9935-1E9922C9B01A}"/>
              </a:ext>
            </a:extLst>
          </p:cNvPr>
          <p:cNvSpPr txBox="1"/>
          <p:nvPr/>
        </p:nvSpPr>
        <p:spPr>
          <a:xfrm>
            <a:off x="3763829" y="2161059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ED362-3D8C-AC4D-836E-3B74F03D553A}"/>
              </a:ext>
            </a:extLst>
          </p:cNvPr>
          <p:cNvSpPr txBox="1"/>
          <p:nvPr/>
        </p:nvSpPr>
        <p:spPr>
          <a:xfrm>
            <a:off x="3007663" y="3086217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41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6F0E-39E3-8A44-A7D4-296618EC40FE}"/>
              </a:ext>
            </a:extLst>
          </p:cNvPr>
          <p:cNvSpPr/>
          <p:nvPr/>
        </p:nvSpPr>
        <p:spPr>
          <a:xfrm>
            <a:off x="512254" y="446789"/>
            <a:ext cx="9665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heuristic is inadmissible.  Briefly state what it means when a heuristic is inadmissible (1, at most 2 sentences) and give a specific example/condition shown in this graph that showcases the fact that the heuristic is inadmissible.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C01989-2AFC-9D49-8DA2-FB13D1B2465F}"/>
              </a:ext>
            </a:extLst>
          </p:cNvPr>
          <p:cNvSpPr>
            <a:spLocks noChangeAspect="1"/>
          </p:cNvSpPr>
          <p:nvPr/>
        </p:nvSpPr>
        <p:spPr>
          <a:xfrm>
            <a:off x="1146217" y="345511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6F24E9-ADEA-AB4B-894F-029C2835129F}"/>
              </a:ext>
            </a:extLst>
          </p:cNvPr>
          <p:cNvSpPr txBox="1"/>
          <p:nvPr/>
        </p:nvSpPr>
        <p:spPr>
          <a:xfrm>
            <a:off x="1321582" y="356785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087F33-A98B-7948-AB52-45F1BD3AE95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23245" y="3749150"/>
            <a:ext cx="725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ED1998-F03C-A34E-8BFA-20F807DF1314}"/>
              </a:ext>
            </a:extLst>
          </p:cNvPr>
          <p:cNvSpPr>
            <a:spLocks noChangeAspect="1"/>
          </p:cNvSpPr>
          <p:nvPr/>
        </p:nvSpPr>
        <p:spPr>
          <a:xfrm>
            <a:off x="2448628" y="345197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830B0-779D-D948-8065-2AF4B729E5F3}"/>
              </a:ext>
            </a:extLst>
          </p:cNvPr>
          <p:cNvSpPr txBox="1"/>
          <p:nvPr/>
        </p:nvSpPr>
        <p:spPr>
          <a:xfrm>
            <a:off x="2545319" y="351108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0E8033-BB53-9A42-9CA1-59832536E2C7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042988" y="3749150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F9B57FC-DE1D-794F-9FC4-392C8675307B}"/>
              </a:ext>
            </a:extLst>
          </p:cNvPr>
          <p:cNvSpPr>
            <a:spLocks noChangeAspect="1"/>
          </p:cNvSpPr>
          <p:nvPr/>
        </p:nvSpPr>
        <p:spPr>
          <a:xfrm>
            <a:off x="4270243" y="3455415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768F0B-6B2D-0944-A9C2-A6072333F58D}"/>
              </a:ext>
            </a:extLst>
          </p:cNvPr>
          <p:cNvSpPr txBox="1"/>
          <p:nvPr/>
        </p:nvSpPr>
        <p:spPr>
          <a:xfrm>
            <a:off x="4320348" y="3455417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</a:t>
            </a:r>
          </a:p>
          <a:p>
            <a:pPr algn="ctr"/>
            <a:r>
              <a:rPr lang="en-US" sz="1200" b="1" dirty="0"/>
              <a:t>h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7290B2-4268-B14E-ADE6-2003EEB574EA}"/>
              </a:ext>
            </a:extLst>
          </p:cNvPr>
          <p:cNvSpPr txBox="1"/>
          <p:nvPr/>
        </p:nvSpPr>
        <p:spPr>
          <a:xfrm>
            <a:off x="1879462" y="372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5FC47F-B0D3-7E46-AE4F-87CD00718667}"/>
              </a:ext>
            </a:extLst>
          </p:cNvPr>
          <p:cNvSpPr txBox="1"/>
          <p:nvPr/>
        </p:nvSpPr>
        <p:spPr>
          <a:xfrm>
            <a:off x="3433597" y="335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47B455-421C-274D-A5D9-A7E109D0F6D0}"/>
              </a:ext>
            </a:extLst>
          </p:cNvPr>
          <p:cNvSpPr>
            <a:spLocks noChangeAspect="1"/>
          </p:cNvSpPr>
          <p:nvPr/>
        </p:nvSpPr>
        <p:spPr>
          <a:xfrm>
            <a:off x="3287260" y="254696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1BF8AF-C8CF-6F4C-9312-93F35115D4F4}"/>
              </a:ext>
            </a:extLst>
          </p:cNvPr>
          <p:cNvSpPr txBox="1"/>
          <p:nvPr/>
        </p:nvSpPr>
        <p:spPr>
          <a:xfrm>
            <a:off x="3372683" y="2571327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8DF267-9B6B-5D40-822C-A94774A428F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908882" y="3054282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3C2D22-6B58-1C47-AD0D-CFA9CF438F26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3794578" y="3054282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77109E-04AC-EE44-9DC2-8C7FF2D3D583}"/>
              </a:ext>
            </a:extLst>
          </p:cNvPr>
          <p:cNvSpPr txBox="1"/>
          <p:nvPr/>
        </p:nvSpPr>
        <p:spPr>
          <a:xfrm>
            <a:off x="2860859" y="2999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CB794-7B71-D74F-961C-9FE430FFFC2D}"/>
              </a:ext>
            </a:extLst>
          </p:cNvPr>
          <p:cNvSpPr txBox="1"/>
          <p:nvPr/>
        </p:nvSpPr>
        <p:spPr>
          <a:xfrm>
            <a:off x="4065630" y="2973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67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BC4673C-F75A-634F-A0C9-468E15FDEF3F}"/>
              </a:ext>
            </a:extLst>
          </p:cNvPr>
          <p:cNvSpPr>
            <a:spLocks noChangeAspect="1"/>
          </p:cNvSpPr>
          <p:nvPr/>
        </p:nvSpPr>
        <p:spPr>
          <a:xfrm>
            <a:off x="251786" y="189959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458D0-BDBD-4B41-8D71-91144960FC47}"/>
              </a:ext>
            </a:extLst>
          </p:cNvPr>
          <p:cNvSpPr txBox="1"/>
          <p:nvPr/>
        </p:nvSpPr>
        <p:spPr>
          <a:xfrm>
            <a:off x="427151" y="201232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C21FE-3516-2E49-93A6-67EF436314E0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59104" y="1398550"/>
            <a:ext cx="682655" cy="588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1E1E21B-BECD-D64F-8D1F-5567AF1AD6F4}"/>
              </a:ext>
            </a:extLst>
          </p:cNvPr>
          <p:cNvSpPr>
            <a:spLocks noChangeAspect="1"/>
          </p:cNvSpPr>
          <p:nvPr/>
        </p:nvSpPr>
        <p:spPr>
          <a:xfrm>
            <a:off x="1441759" y="1101370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9FE55-BFD0-4D40-9214-A52671999CAE}"/>
              </a:ext>
            </a:extLst>
          </p:cNvPr>
          <p:cNvSpPr txBox="1"/>
          <p:nvPr/>
        </p:nvSpPr>
        <p:spPr>
          <a:xfrm>
            <a:off x="1538450" y="116048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sz="1200" b="1" dirty="0"/>
              <a:t>h=3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45B58-3583-7245-B9BF-76973AD9108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59104" y="2406908"/>
            <a:ext cx="682655" cy="482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81A617-498E-8A40-9A45-C8EE9A8049B6}"/>
              </a:ext>
            </a:extLst>
          </p:cNvPr>
          <p:cNvSpPr>
            <a:spLocks noChangeAspect="1"/>
          </p:cNvSpPr>
          <p:nvPr/>
        </p:nvSpPr>
        <p:spPr>
          <a:xfrm>
            <a:off x="1441759" y="261420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CAC9-E102-6147-AD56-1D386D2B2F92}"/>
              </a:ext>
            </a:extLst>
          </p:cNvPr>
          <p:cNvSpPr txBox="1"/>
          <p:nvPr/>
        </p:nvSpPr>
        <p:spPr>
          <a:xfrm>
            <a:off x="1504390" y="2651782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sz="1200" b="1" dirty="0"/>
              <a:t>h =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B2828-B044-2C4F-980E-78DCD1FBF4F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1738939" y="1695730"/>
            <a:ext cx="0" cy="9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90144E-1CB0-0245-91A1-6996E0E7B49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036119" y="1398550"/>
            <a:ext cx="1227255" cy="3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5803694-6001-5F47-808B-D8E7ED445218}"/>
              </a:ext>
            </a:extLst>
          </p:cNvPr>
          <p:cNvSpPr>
            <a:spLocks noChangeAspect="1"/>
          </p:cNvSpPr>
          <p:nvPr/>
        </p:nvSpPr>
        <p:spPr>
          <a:xfrm>
            <a:off x="3263374" y="1104815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AB6D0-43A9-824F-9784-04FA69EB6E39}"/>
              </a:ext>
            </a:extLst>
          </p:cNvPr>
          <p:cNvSpPr txBox="1"/>
          <p:nvPr/>
        </p:nvSpPr>
        <p:spPr>
          <a:xfrm>
            <a:off x="3313479" y="1104817"/>
            <a:ext cx="494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A31F46-EEF4-804A-9ADD-FC2FDE7BA6CC}"/>
              </a:ext>
            </a:extLst>
          </p:cNvPr>
          <p:cNvSpPr>
            <a:spLocks noChangeAspect="1"/>
          </p:cNvSpPr>
          <p:nvPr/>
        </p:nvSpPr>
        <p:spPr>
          <a:xfrm>
            <a:off x="3263374" y="2617019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782AC-F710-3142-878A-0E1D1F482235}"/>
              </a:ext>
            </a:extLst>
          </p:cNvPr>
          <p:cNvSpPr txBox="1"/>
          <p:nvPr/>
        </p:nvSpPr>
        <p:spPr>
          <a:xfrm>
            <a:off x="3308086" y="2639034"/>
            <a:ext cx="494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sz="1200" b="1" dirty="0"/>
              <a:t>h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753027-0E64-AA48-A99D-7C99E2B89C87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2036119" y="2911382"/>
            <a:ext cx="1227255" cy="2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F0E7E22-E991-D542-A8BB-409B832F1418}"/>
              </a:ext>
            </a:extLst>
          </p:cNvPr>
          <p:cNvSpPr>
            <a:spLocks noChangeAspect="1"/>
          </p:cNvSpPr>
          <p:nvPr/>
        </p:nvSpPr>
        <p:spPr>
          <a:xfrm>
            <a:off x="4192388" y="189604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3D341-90DA-C740-B956-F311F4235C8B}"/>
              </a:ext>
            </a:extLst>
          </p:cNvPr>
          <p:cNvSpPr txBox="1"/>
          <p:nvPr/>
        </p:nvSpPr>
        <p:spPr>
          <a:xfrm>
            <a:off x="4330175" y="199625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284B9B-6974-DF46-B973-8BE4D17F4E06}"/>
              </a:ext>
            </a:extLst>
          </p:cNvPr>
          <p:cNvCxnSpPr>
            <a:cxnSpLocks/>
            <a:stCxn id="18" idx="7"/>
            <a:endCxn id="21" idx="3"/>
          </p:cNvCxnSpPr>
          <p:nvPr/>
        </p:nvCxnSpPr>
        <p:spPr>
          <a:xfrm flipV="1">
            <a:off x="3770692" y="2403359"/>
            <a:ext cx="508738" cy="300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3B03A0-3148-F044-BBCC-E7FB03984BB1}"/>
              </a:ext>
            </a:extLst>
          </p:cNvPr>
          <p:cNvCxnSpPr>
            <a:cxnSpLocks/>
            <a:stCxn id="16" idx="5"/>
            <a:endCxn id="21" idx="1"/>
          </p:cNvCxnSpPr>
          <p:nvPr/>
        </p:nvCxnSpPr>
        <p:spPr>
          <a:xfrm>
            <a:off x="3770692" y="1612133"/>
            <a:ext cx="508738" cy="370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218538-3229-A844-B6DB-7E9D4312D23A}"/>
              </a:ext>
            </a:extLst>
          </p:cNvPr>
          <p:cNvSpPr txBox="1"/>
          <p:nvPr/>
        </p:nvSpPr>
        <p:spPr>
          <a:xfrm>
            <a:off x="754915" y="1400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4F682-72B9-0349-A1FC-F4C151B6B566}"/>
              </a:ext>
            </a:extLst>
          </p:cNvPr>
          <p:cNvSpPr txBox="1"/>
          <p:nvPr/>
        </p:nvSpPr>
        <p:spPr>
          <a:xfrm>
            <a:off x="799963" y="266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CE34B-F3E2-5B42-B3BD-899286FBF824}"/>
              </a:ext>
            </a:extLst>
          </p:cNvPr>
          <p:cNvSpPr txBox="1"/>
          <p:nvPr/>
        </p:nvSpPr>
        <p:spPr>
          <a:xfrm>
            <a:off x="1453755" y="1984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E6D5C-C198-8C42-8504-2B4341F83FB5}"/>
              </a:ext>
            </a:extLst>
          </p:cNvPr>
          <p:cNvSpPr txBox="1"/>
          <p:nvPr/>
        </p:nvSpPr>
        <p:spPr>
          <a:xfrm>
            <a:off x="2370467" y="255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830A4-837A-8E4E-84C3-EE10FE244ED3}"/>
              </a:ext>
            </a:extLst>
          </p:cNvPr>
          <p:cNvSpPr txBox="1"/>
          <p:nvPr/>
        </p:nvSpPr>
        <p:spPr>
          <a:xfrm>
            <a:off x="2426728" y="1000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5BFC1-0053-E943-9D07-980E76A486BD}"/>
              </a:ext>
            </a:extLst>
          </p:cNvPr>
          <p:cNvSpPr txBox="1"/>
          <p:nvPr/>
        </p:nvSpPr>
        <p:spPr>
          <a:xfrm>
            <a:off x="3976324" y="1392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5EE4A-155D-4F45-8CBC-287819BC0903}"/>
              </a:ext>
            </a:extLst>
          </p:cNvPr>
          <p:cNvSpPr txBox="1"/>
          <p:nvPr/>
        </p:nvSpPr>
        <p:spPr>
          <a:xfrm>
            <a:off x="3727892" y="2221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BDD300-10AC-1742-9C06-9098AA3E35CA}"/>
              </a:ext>
            </a:extLst>
          </p:cNvPr>
          <p:cNvSpPr>
            <a:spLocks noChangeAspect="1"/>
          </p:cNvSpPr>
          <p:nvPr/>
        </p:nvSpPr>
        <p:spPr>
          <a:xfrm>
            <a:off x="2280391" y="19636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E2A2D-3930-404C-884E-94D2D5515A6F}"/>
              </a:ext>
            </a:extLst>
          </p:cNvPr>
          <p:cNvSpPr txBox="1"/>
          <p:nvPr/>
        </p:nvSpPr>
        <p:spPr>
          <a:xfrm>
            <a:off x="2365814" y="220727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sz="1200" b="1" dirty="0"/>
              <a:t>h=2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1F0BC-B18B-A645-9A48-6A7F3D70B8E0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902013" y="703682"/>
            <a:ext cx="465420" cy="412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0566A2-36EA-9441-9511-6A62F681610D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2787709" y="703682"/>
            <a:ext cx="623310" cy="45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DE1180-CC84-1C49-A312-2FBCE5C588F8}"/>
              </a:ext>
            </a:extLst>
          </p:cNvPr>
          <p:cNvSpPr txBox="1"/>
          <p:nvPr/>
        </p:nvSpPr>
        <p:spPr>
          <a:xfrm>
            <a:off x="1853990" y="64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AEAAE-8618-9143-984A-A3680CC7B4EA}"/>
              </a:ext>
            </a:extLst>
          </p:cNvPr>
          <p:cNvSpPr txBox="1"/>
          <p:nvPr/>
        </p:nvSpPr>
        <p:spPr>
          <a:xfrm>
            <a:off x="3058761" y="622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AutoShape 2" descr="LaTeX: MN">
            <a:extLst>
              <a:ext uri="{FF2B5EF4-FFF2-40B4-BE49-F238E27FC236}">
                <a16:creationId xmlns:a16="http://schemas.microsoft.com/office/drawing/2014/main" id="{9B7EF502-622F-E848-B90E-2A9C3EB2B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570" y="28964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9D43B2-902C-1D4D-A026-3A2B7F44D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16701"/>
              </p:ext>
            </p:extLst>
          </p:nvPr>
        </p:nvGraphicFramePr>
        <p:xfrm>
          <a:off x="3976324" y="2922338"/>
          <a:ext cx="82121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60">
                  <a:extLst>
                    <a:ext uri="{9D8B030D-6E8A-4147-A177-3AD203B41FA5}">
                      <a16:colId xmlns:a16="http://schemas.microsoft.com/office/drawing/2014/main" val="2196307284"/>
                    </a:ext>
                  </a:extLst>
                </a:gridCol>
                <a:gridCol w="5062597">
                  <a:extLst>
                    <a:ext uri="{9D8B030D-6E8A-4147-A177-3AD203B41FA5}">
                      <a16:colId xmlns:a16="http://schemas.microsoft.com/office/drawing/2014/main" val="1251307221"/>
                    </a:ext>
                  </a:extLst>
                </a:gridCol>
                <a:gridCol w="1882732">
                  <a:extLst>
                    <a:ext uri="{9D8B030D-6E8A-4147-A177-3AD203B41FA5}">
                      <a16:colId xmlns:a16="http://schemas.microsoft.com/office/drawing/2014/main" val="367052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5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6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6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4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9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6F0E-39E3-8A44-A7D4-296618EC40FE}"/>
              </a:ext>
            </a:extLst>
          </p:cNvPr>
          <p:cNvSpPr/>
          <p:nvPr/>
        </p:nvSpPr>
        <p:spPr>
          <a:xfrm>
            <a:off x="512254" y="446789"/>
            <a:ext cx="55084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are working with a dog that has been placed in a vet clinic with the following layout.   The dog can run very fast, but only in a straight line.  However, when it tries to turn, it is slow.  Thus, we have the following conditions:</a:t>
            </a:r>
          </a:p>
          <a:p>
            <a:r>
              <a:rPr lang="en-US" sz="2000" dirty="0"/>
              <a:t>in a single time step, the dog can run as far as it wants to in a straight line.  This "move" has cost 1.</a:t>
            </a:r>
          </a:p>
          <a:p>
            <a:r>
              <a:rPr lang="en-US" sz="2000" dirty="0"/>
              <a:t>to turn, it takes a single time for the dog to change directions.  Changing from one direction to another direction also carries a cost of 1.</a:t>
            </a:r>
          </a:p>
        </p:txBody>
      </p:sp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875A1A7-9E24-E849-B841-1D516BF8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56" y="229666"/>
            <a:ext cx="6096000" cy="3227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9E3715-418D-6948-8823-5C531DADB400}"/>
              </a:ext>
            </a:extLst>
          </p:cNvPr>
          <p:cNvSpPr/>
          <p:nvPr/>
        </p:nvSpPr>
        <p:spPr>
          <a:xfrm>
            <a:off x="942055" y="4301485"/>
            <a:ext cx="3486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is a minimal state representation (think about what the </a:t>
            </a:r>
            <a:r>
              <a:rPr lang="en-US" b="1" dirty="0"/>
              <a:t>state</a:t>
            </a:r>
            <a:r>
              <a:rPr lang="en-US" dirty="0"/>
              <a:t> is in PA 1).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68DFF-4331-E344-A792-E6097C5A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60" y="3577941"/>
            <a:ext cx="7065196" cy="30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6F0E-39E3-8A44-A7D4-296618EC40FE}"/>
              </a:ext>
            </a:extLst>
          </p:cNvPr>
          <p:cNvSpPr/>
          <p:nvPr/>
        </p:nvSpPr>
        <p:spPr>
          <a:xfrm>
            <a:off x="512254" y="446789"/>
            <a:ext cx="55084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are working with a dog that has been placed in a vet clinic with the following layout.   The dog can run very fast, but only in a straight line.  However, when it tries to turn, it is slow.  Thus, we have the following conditions:</a:t>
            </a:r>
          </a:p>
          <a:p>
            <a:r>
              <a:rPr lang="en-US" sz="2000" dirty="0"/>
              <a:t>in a single time step, the dog can run as far as it wants to in a straight line.  This "move" has cost 1.</a:t>
            </a:r>
          </a:p>
          <a:p>
            <a:r>
              <a:rPr lang="en-US" sz="2000" dirty="0"/>
              <a:t>to turn, it takes a single time for the dog to change directions.  Changing from one direction to another direction also carries a cost of 1.</a:t>
            </a:r>
          </a:p>
        </p:txBody>
      </p:sp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875A1A7-9E24-E849-B841-1D516BF8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96" y="229666"/>
            <a:ext cx="3990560" cy="21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9E3715-418D-6948-8823-5C531DADB400}"/>
              </a:ext>
            </a:extLst>
          </p:cNvPr>
          <p:cNvSpPr/>
          <p:nvPr/>
        </p:nvSpPr>
        <p:spPr>
          <a:xfrm>
            <a:off x="942055" y="4301485"/>
            <a:ext cx="484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size of the state space for this problem?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253DE-4616-9E4D-A08C-06EA301E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46" y="2990340"/>
            <a:ext cx="1680009" cy="3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421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1</cp:revision>
  <dcterms:created xsi:type="dcterms:W3CDTF">2021-02-04T01:08:19Z</dcterms:created>
  <dcterms:modified xsi:type="dcterms:W3CDTF">2021-02-04T03:20:21Z</dcterms:modified>
</cp:coreProperties>
</file>