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71" r:id="rId5"/>
    <p:sldId id="256" r:id="rId6"/>
    <p:sldId id="268" r:id="rId7"/>
    <p:sldId id="266" r:id="rId8"/>
    <p:sldId id="270" r:id="rId9"/>
    <p:sldId id="267" r:id="rId10"/>
    <p:sldId id="272" r:id="rId11"/>
    <p:sldId id="273" r:id="rId12"/>
    <p:sldId id="274" r:id="rId13"/>
    <p:sldId id="275" r:id="rId14"/>
    <p:sldId id="276" r:id="rId15"/>
    <p:sldId id="278" r:id="rId16"/>
    <p:sldId id="280" r:id="rId17"/>
    <p:sldId id="281" r:id="rId18"/>
    <p:sldId id="279" r:id="rId19"/>
    <p:sldId id="264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747"/>
    <a:srgbClr val="F39191"/>
    <a:srgbClr val="EA3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77" autoAdjust="0"/>
    <p:restoredTop sz="94660"/>
  </p:normalViewPr>
  <p:slideViewPr>
    <p:cSldViewPr showGuides="1">
      <p:cViewPr varScale="1">
        <p:scale>
          <a:sx n="66" d="100"/>
          <a:sy n="66" d="100"/>
        </p:scale>
        <p:origin x="72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D42C3-1DC0-4BC8-B5DC-D3E85DACE48E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02439-99B6-4780-BFD4-08FE0B68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6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DC9-E876-416E-8912-AD056F14AF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0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DC9-E876-416E-8912-AD056F14AF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0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DC9-E876-416E-8912-AD056F14AF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마크업 언어는 태그 등을 이용하여 문서나 데이터의 구조를 명기하는 언어의 한가지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용도가 점차 확장되어 문서의 구조를 표현하는 역할을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DC9-E876-416E-8912-AD056F14AF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32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DC9-E876-416E-8912-AD056F14AF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DC9-E876-416E-8912-AD056F14AFD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8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DC9-E876-416E-8912-AD056F14AFD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1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12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3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1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41B1-18A5-4966-AD47-D54390CA2A2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6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5" t="20678" r="16195" b="20678"/>
          <a:stretch/>
        </p:blipFill>
        <p:spPr>
          <a:xfrm>
            <a:off x="4067944" y="1419622"/>
            <a:ext cx="1008112" cy="73669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76528" y="2187029"/>
            <a:ext cx="4390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기초창의공학설계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8138" y="2931790"/>
            <a:ext cx="1567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TEAM 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나비효과</a:t>
            </a:r>
          </a:p>
        </p:txBody>
      </p:sp>
      <p:sp>
        <p:nvSpPr>
          <p:cNvPr id="9" name="직각 삼각형 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3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05 .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용어 조사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각 삼각형 5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77155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Processing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203598"/>
            <a:ext cx="3888432" cy="181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Processing</a:t>
            </a:r>
            <a:r>
              <a:rPr lang="ko-KR" altLang="en-US" sz="1400" dirty="0"/>
              <a:t>은 컴퓨터 프로그래밍의 본질을 시각적 개념으로 프로그래머가 아닌 사람들에게 교육할 목적으로 뉴미디어 아트</a:t>
            </a:r>
            <a:r>
              <a:rPr lang="en-US" altLang="ko-KR" sz="1400" dirty="0"/>
              <a:t>, </a:t>
            </a:r>
            <a:r>
              <a:rPr lang="ko-KR" altLang="en-US" sz="1400" dirty="0"/>
              <a:t>시각 디자인 공동체를 위해 개발된 오픈 소스 프로그래밍 언어이다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>
              <a:lnSpc>
                <a:spcPct val="130000"/>
              </a:lnSpc>
            </a:pP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300" y="3110066"/>
            <a:ext cx="3152588" cy="179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600" dirty="0"/>
              <a:t>쉽고 재미있다</a:t>
            </a:r>
            <a:r>
              <a:rPr lang="en-US" altLang="ko-KR" sz="16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600" dirty="0"/>
              <a:t>오픈 소스가 굉장히 많다</a:t>
            </a:r>
            <a:r>
              <a:rPr lang="en-US" altLang="ko-KR" sz="16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600" dirty="0"/>
              <a:t>다양한 플랫폼에 대응한다</a:t>
            </a:r>
            <a:r>
              <a:rPr lang="en-US" altLang="ko-KR" sz="16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1000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5536" y="270589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Processing</a:t>
            </a:r>
            <a:r>
              <a:rPr lang="ko-KR" altLang="en-US" b="1" dirty="0"/>
              <a:t>의 장점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799447"/>
            <a:ext cx="3426647" cy="2275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259" y="2567126"/>
            <a:ext cx="3185872" cy="2097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551288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05 .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용어 조사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각 삼각형 5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63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6" y="77155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Agile process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3598"/>
            <a:ext cx="3888432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/>
              <a:t>Agile process</a:t>
            </a:r>
            <a:r>
              <a:rPr lang="ko-KR" altLang="en-US" sz="1400" dirty="0"/>
              <a:t>란</a:t>
            </a:r>
            <a:r>
              <a:rPr lang="en-US" altLang="ko-KR" sz="1400" dirty="0"/>
              <a:t> </a:t>
            </a:r>
            <a:r>
              <a:rPr lang="ko-KR" altLang="en-US" sz="1400" dirty="0"/>
              <a:t>애자일</a:t>
            </a:r>
            <a:r>
              <a:rPr lang="en-US" altLang="ko-KR" sz="1400" dirty="0"/>
              <a:t>(agile=</a:t>
            </a:r>
            <a:r>
              <a:rPr lang="ko-KR" altLang="en-US" sz="1400" dirty="0"/>
              <a:t>기민한</a:t>
            </a:r>
            <a:r>
              <a:rPr lang="en-US" altLang="ko-KR" sz="1400" dirty="0"/>
              <a:t>)</a:t>
            </a:r>
            <a:r>
              <a:rPr lang="ko-KR" altLang="en-US" sz="1400" dirty="0"/>
              <a:t>개발을 가능하게 해주고</a:t>
            </a:r>
            <a:r>
              <a:rPr lang="en-US" altLang="ko-KR" sz="1400" dirty="0"/>
              <a:t>, </a:t>
            </a:r>
            <a:r>
              <a:rPr lang="ko-KR" altLang="en-US" sz="1400" dirty="0"/>
              <a:t>절차보다는 사람이 중심이 되어 변화에 유연하고 신속하게 효율적으로 시스템을 개발할 수 있는 방법론</a:t>
            </a:r>
            <a:r>
              <a:rPr lang="en-US" altLang="ko-KR" sz="1400" dirty="0"/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400" dirty="0"/>
          </a:p>
          <a:p>
            <a:pPr fontAlgn="base">
              <a:lnSpc>
                <a:spcPct val="150000"/>
              </a:lnSpc>
            </a:pPr>
            <a:r>
              <a:rPr lang="ko-KR" altLang="en-US" sz="1400" dirty="0"/>
              <a:t>계획을 통해 주도해 가던 과거의 방법론과는 다르게</a:t>
            </a:r>
            <a:r>
              <a:rPr lang="ko-KR" altLang="en-US" sz="1400" dirty="0">
                <a:solidFill>
                  <a:srgbClr val="FF0000"/>
                </a:solidFill>
              </a:rPr>
              <a:t> 일정한 주기마다 끊임없이 프로토 타입을 만들며 그때 그때 필요한 요구를 더하고 수정하며 하나의 커다란 소프트웨어를 개발</a:t>
            </a:r>
            <a:r>
              <a:rPr lang="ko-KR" altLang="en-US" sz="1400" dirty="0"/>
              <a:t>해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/>
              <a:t>나간다</a:t>
            </a:r>
            <a:r>
              <a:rPr lang="en-US" altLang="ko-KR" sz="1400" dirty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77155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Scrum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1187916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Agile process </a:t>
            </a:r>
            <a:r>
              <a:rPr lang="ko-KR" altLang="en-US" sz="1400" dirty="0"/>
              <a:t>중 하나</a:t>
            </a:r>
            <a:r>
              <a:rPr lang="en-US" altLang="ko-KR" sz="1400" dirty="0"/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172335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Scrum</a:t>
            </a:r>
            <a:r>
              <a:rPr lang="ko-KR" altLang="en-US" b="1" dirty="0"/>
              <a:t>의 특성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0" y="2129549"/>
            <a:ext cx="4176464" cy="2652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20000"/>
              </a:lnSpc>
              <a:buFontTx/>
              <a:buChar char="-"/>
            </a:pPr>
            <a:r>
              <a:rPr lang="ko-KR" altLang="en-US" sz="1400" dirty="0"/>
              <a:t>솔루션에 포함할 기능</a:t>
            </a:r>
            <a:r>
              <a:rPr lang="en-US" altLang="ko-KR" sz="1400" dirty="0"/>
              <a:t>/</a:t>
            </a:r>
            <a:r>
              <a:rPr lang="ko-KR" altLang="en-US" sz="1400" dirty="0"/>
              <a:t>개선점에 대한 우선 순위를 부여</a:t>
            </a:r>
            <a:endParaRPr lang="en-US" altLang="ko-KR" sz="1400" dirty="0"/>
          </a:p>
          <a:p>
            <a:pPr marL="285750" indent="-285750" fontAlgn="base">
              <a:lnSpc>
                <a:spcPct val="120000"/>
              </a:lnSpc>
              <a:buFontTx/>
              <a:buChar char="-"/>
            </a:pPr>
            <a:r>
              <a:rPr lang="ko-KR" altLang="en-US" sz="1400" dirty="0"/>
              <a:t>개발 주기는 </a:t>
            </a:r>
            <a:r>
              <a:rPr lang="en-US" altLang="ko-KR" sz="1400" dirty="0"/>
              <a:t>30</a:t>
            </a:r>
            <a:r>
              <a:rPr lang="ko-KR" altLang="en-US" sz="1400" dirty="0"/>
              <a:t>일 정도로 실제 동작하는 결과를 만들며 진행</a:t>
            </a:r>
            <a:endParaRPr lang="en-US" altLang="ko-KR" sz="1400" dirty="0"/>
          </a:p>
          <a:p>
            <a:pPr marL="285750" indent="-285750" fontAlgn="base">
              <a:lnSpc>
                <a:spcPct val="120000"/>
              </a:lnSpc>
              <a:buFontTx/>
              <a:buChar char="-"/>
            </a:pPr>
            <a:r>
              <a:rPr lang="ko-KR" altLang="en-US" sz="1400" dirty="0"/>
              <a:t>개발 주기마다 적용할 기능이나 개선에 대한 목록을 제공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/>
              <a:t>-    </a:t>
            </a:r>
            <a:r>
              <a:rPr lang="ko-KR" altLang="en-US" sz="1400" dirty="0"/>
              <a:t>날마다 </a:t>
            </a:r>
            <a:r>
              <a:rPr lang="en-US" altLang="ko-KR" sz="1400" dirty="0"/>
              <a:t>15</a:t>
            </a:r>
            <a:r>
              <a:rPr lang="ko-KR" altLang="en-US" sz="1400" dirty="0"/>
              <a:t>분 정도 회의를 가짐</a:t>
            </a:r>
            <a:endParaRPr lang="en-US" altLang="ko-KR" sz="1400" dirty="0"/>
          </a:p>
          <a:p>
            <a:pPr marL="285750" indent="-285750" fontAlgn="base">
              <a:lnSpc>
                <a:spcPct val="120000"/>
              </a:lnSpc>
              <a:buFontTx/>
              <a:buChar char="-"/>
            </a:pPr>
            <a:r>
              <a:rPr lang="ko-KR" altLang="en-US" sz="1400" dirty="0"/>
              <a:t>항상 팀 단위로 생각</a:t>
            </a:r>
            <a:endParaRPr lang="en-US" altLang="ko-KR" sz="1400" dirty="0"/>
          </a:p>
          <a:p>
            <a:pPr marL="285750" indent="-285750" fontAlgn="base">
              <a:lnSpc>
                <a:spcPct val="120000"/>
              </a:lnSpc>
              <a:buFontTx/>
              <a:buChar char="-"/>
            </a:pPr>
            <a:r>
              <a:rPr lang="ko-KR" altLang="en-US" sz="1400" dirty="0"/>
              <a:t>원활한 의사소통을 위하여</a:t>
            </a:r>
            <a:r>
              <a:rPr lang="en-US" altLang="ko-KR" sz="1400" dirty="0"/>
              <a:t>, </a:t>
            </a:r>
            <a:r>
              <a:rPr lang="ko-KR" altLang="en-US" sz="1400" dirty="0"/>
              <a:t>구분 없는 열린 공간을 유지</a:t>
            </a:r>
          </a:p>
        </p:txBody>
      </p:sp>
    </p:spTree>
    <p:extLst>
      <p:ext uri="{BB962C8B-B14F-4D97-AF65-F5344CB8AC3E}">
        <p14:creationId xmlns:p14="http://schemas.microsoft.com/office/powerpoint/2010/main" val="2103423767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05 .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용어 조사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각 삼각형 5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6" y="77155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Burn-down chart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178198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Burn-down chart</a:t>
            </a:r>
            <a:r>
              <a:rPr lang="ko-KR" altLang="en-US" sz="1400" dirty="0"/>
              <a:t>는 </a:t>
            </a:r>
            <a:r>
              <a:rPr lang="ko-KR" altLang="en-US" sz="1400" dirty="0">
                <a:solidFill>
                  <a:srgbClr val="FF0000"/>
                </a:solidFill>
              </a:rPr>
              <a:t>시간 대비 할 일</a:t>
            </a:r>
            <a:r>
              <a:rPr lang="ko-KR" altLang="en-US" sz="1400" dirty="0"/>
              <a:t>을 그래프로 표현한 것이다</a:t>
            </a:r>
            <a:r>
              <a:rPr lang="en-US" altLang="ko-KR" sz="1400" dirty="0"/>
              <a:t>.</a:t>
            </a:r>
          </a:p>
          <a:p>
            <a:pPr fontAlgn="base"/>
            <a:r>
              <a:rPr lang="ko-KR" altLang="en-US" sz="1400" dirty="0"/>
              <a:t>보통 </a:t>
            </a:r>
            <a:r>
              <a:rPr lang="en-US" altLang="ko-KR" sz="1400" dirty="0"/>
              <a:t>x</a:t>
            </a:r>
            <a:r>
              <a:rPr lang="ko-KR" altLang="en-US" sz="1400" dirty="0"/>
              <a:t>축을 시간</a:t>
            </a:r>
            <a:r>
              <a:rPr lang="en-US" altLang="ko-KR" sz="1400" dirty="0"/>
              <a:t>, </a:t>
            </a:r>
            <a:r>
              <a:rPr lang="ko-KR" altLang="en-US" sz="1400" dirty="0"/>
              <a:t>할 일을 </a:t>
            </a:r>
            <a:r>
              <a:rPr lang="en-US" altLang="ko-KR" sz="1400" dirty="0"/>
              <a:t>y</a:t>
            </a:r>
            <a:r>
              <a:rPr lang="ko-KR" altLang="en-US" sz="1400" dirty="0"/>
              <a:t>축으로 표시한다</a:t>
            </a:r>
            <a:r>
              <a:rPr lang="en-US" altLang="ko-KR" sz="1400" dirty="0"/>
              <a:t>. </a:t>
            </a:r>
          </a:p>
          <a:p>
            <a:pPr fontAlgn="base"/>
            <a:r>
              <a:rPr lang="ko-KR" altLang="en-US" sz="1400" dirty="0"/>
              <a:t>개발팀의 개발 속도를 측정할 때 유용하다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77155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GitHub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1187916"/>
            <a:ext cx="4176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- Git : </a:t>
            </a:r>
            <a:r>
              <a:rPr lang="ko-KR" altLang="en-US" sz="1400" dirty="0"/>
              <a:t>컴퓨터파일의 변경사항을 추적하고 여러 명의 사용자들 간에 해당 파일들의 작업을 조율하기 위한 분산 버전 관리시스템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en-US" altLang="ko-KR" sz="1400" dirty="0"/>
              <a:t>GitHub : Git</a:t>
            </a:r>
            <a:r>
              <a:rPr lang="ko-KR" altLang="en-US" sz="1400" dirty="0"/>
              <a:t>의 프로젝트 데이터를 저장할 수 있는 서버</a:t>
            </a:r>
          </a:p>
          <a:p>
            <a:pPr fontAlgn="base"/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8494" y="4045530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/>
              <a:t>예상 작업속도보다 아래쪽으로 향하면 예상보다 빠르게 작업이 진행되는 것이고 위쪽에 있다면 예상보다 늦어지고 있는 것 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47515168" descr="EMB0000171c5c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0" y="2184336"/>
            <a:ext cx="1985678" cy="1704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4572000" y="239260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GitHub</a:t>
            </a:r>
            <a:r>
              <a:rPr lang="ko-KR" altLang="en-US" b="1" dirty="0"/>
              <a:t>의 특징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0" y="2748504"/>
            <a:ext cx="4176464" cy="213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20000"/>
              </a:lnSpc>
            </a:pPr>
            <a:r>
              <a:rPr lang="en-US" altLang="ko-KR" sz="1400" dirty="0"/>
              <a:t>-</a:t>
            </a:r>
            <a:r>
              <a:rPr lang="ko-KR" altLang="en-US" sz="1400" dirty="0"/>
              <a:t>오픈 소스 프로젝트일 경우에는 무료</a:t>
            </a:r>
          </a:p>
          <a:p>
            <a:pPr lvl="0" fontAlgn="base">
              <a:lnSpc>
                <a:spcPct val="120000"/>
              </a:lnSpc>
            </a:pPr>
            <a:r>
              <a:rPr lang="en-US" altLang="ko-KR" sz="1400" dirty="0"/>
              <a:t>-2</a:t>
            </a:r>
            <a:r>
              <a:rPr lang="ko-KR" altLang="en-US" sz="1400" dirty="0"/>
              <a:t>명 이상의 협력자를 등록하여 하나의 프로젝트를 가지고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를 통해 공동 작업 가능</a:t>
            </a:r>
          </a:p>
          <a:p>
            <a:pPr lvl="0" fontAlgn="base">
              <a:lnSpc>
                <a:spcPct val="120000"/>
              </a:lnSpc>
            </a:pPr>
            <a:r>
              <a:rPr lang="en-US" altLang="ko-KR" sz="1400" dirty="0"/>
              <a:t>-Fork</a:t>
            </a:r>
            <a:r>
              <a:rPr lang="ko-KR" altLang="en-US" sz="1400" dirty="0"/>
              <a:t>기능을 통해 다른 </a:t>
            </a:r>
            <a:r>
              <a:rPr lang="ko-KR" altLang="en-US" sz="1400" dirty="0" err="1"/>
              <a:t>오픈소스</a:t>
            </a:r>
            <a:r>
              <a:rPr lang="ko-KR" altLang="en-US" sz="1400" dirty="0"/>
              <a:t> 프로젝트를 내 저장소로 끌어와서 수정하거나 해당 소스코드의 문제점을 제기할 수 있음</a:t>
            </a:r>
          </a:p>
          <a:p>
            <a:pPr lvl="0" fontAlgn="base">
              <a:lnSpc>
                <a:spcPct val="120000"/>
              </a:lnSpc>
            </a:pPr>
            <a:r>
              <a:rPr lang="en-US" altLang="ko-KR" sz="1400" dirty="0"/>
              <a:t>-</a:t>
            </a:r>
            <a:r>
              <a:rPr lang="ko-KR" altLang="en-US" sz="1400" dirty="0"/>
              <a:t>개발 </a:t>
            </a:r>
            <a:r>
              <a:rPr lang="ko-KR" altLang="en-US" sz="1400" dirty="0" err="1"/>
              <a:t>히스토리와</a:t>
            </a:r>
            <a:r>
              <a:rPr lang="ko-KR" altLang="en-US" sz="1400" dirty="0"/>
              <a:t> 투명한 코드 공개로 개발자들의 이력 관리에 적극 활용됨</a:t>
            </a:r>
          </a:p>
        </p:txBody>
      </p:sp>
    </p:spTree>
    <p:extLst>
      <p:ext uri="{BB962C8B-B14F-4D97-AF65-F5344CB8AC3E}">
        <p14:creationId xmlns:p14="http://schemas.microsoft.com/office/powerpoint/2010/main" val="18188819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05 .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용어 조사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각 삼각형 5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6" y="77155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OPPM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131590"/>
            <a:ext cx="3888432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/>
              <a:t>OPPM(One Page Project Manager)</a:t>
            </a:r>
            <a:r>
              <a:rPr lang="ko-KR" altLang="en-US" sz="1400" dirty="0"/>
              <a:t>은</a:t>
            </a:r>
            <a:endParaRPr lang="en-US" altLang="ko-KR" sz="1400" dirty="0"/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A4</a:t>
            </a:r>
            <a:r>
              <a:rPr lang="ko-KR" altLang="en-US" sz="1400" dirty="0"/>
              <a:t>용지 단 한 장에 목표</a:t>
            </a:r>
            <a:r>
              <a:rPr lang="en-US" altLang="ko-KR" sz="1400" dirty="0"/>
              <a:t>, </a:t>
            </a:r>
            <a:r>
              <a:rPr lang="ko-KR" altLang="en-US" sz="1400" dirty="0"/>
              <a:t>과업</a:t>
            </a:r>
            <a:r>
              <a:rPr lang="en-US" altLang="ko-KR" sz="1400" dirty="0"/>
              <a:t>, </a:t>
            </a:r>
            <a:r>
              <a:rPr lang="ko-KR" altLang="en-US" sz="1400" dirty="0"/>
              <a:t>담당자</a:t>
            </a:r>
            <a:r>
              <a:rPr lang="en-US" altLang="ko-KR" sz="1400" dirty="0"/>
              <a:t>, </a:t>
            </a:r>
            <a:r>
              <a:rPr lang="ko-KR" altLang="en-US" sz="1400" dirty="0"/>
              <a:t>일정</a:t>
            </a:r>
            <a:r>
              <a:rPr lang="en-US" altLang="ko-KR" sz="1400" dirty="0"/>
              <a:t>, </a:t>
            </a:r>
            <a:r>
              <a:rPr lang="ko-KR" altLang="en-US" sz="1400" dirty="0"/>
              <a:t>비용을 명시하고 프로젝트 진행상황과 예측까지 한 눈에 나타내는 프로젝트 </a:t>
            </a:r>
            <a:r>
              <a:rPr lang="ko-KR" altLang="en-US" sz="1400" dirty="0" err="1"/>
              <a:t>대쉬보드이다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86899696" descr="EMB0000171c5c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843558"/>
            <a:ext cx="425847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95536" y="259165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OPPM</a:t>
            </a:r>
            <a:r>
              <a:rPr lang="ko-KR" altLang="en-US" b="1" dirty="0"/>
              <a:t>의 장점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5536" y="2974775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sz="1400" dirty="0"/>
              <a:t>-</a:t>
            </a:r>
            <a:r>
              <a:rPr lang="ko-KR" altLang="en-US" sz="1400" dirty="0"/>
              <a:t>보고서 작성 등에 허비하는 시간을 효율적으로 사용할 수 있게 함</a:t>
            </a:r>
          </a:p>
          <a:p>
            <a:pPr lvl="0" fontAlgn="base"/>
            <a:r>
              <a:rPr lang="en-US" altLang="ko-KR" sz="1400" dirty="0"/>
              <a:t>-</a:t>
            </a:r>
            <a:r>
              <a:rPr lang="ko-KR" altLang="en-US" sz="1400" dirty="0"/>
              <a:t>기업 내부 뿐만 아니라 외부에도 쉽게 프로젝트에 대한 설명이 가능</a:t>
            </a:r>
            <a:endParaRPr lang="en-US" altLang="ko-KR" sz="1400" dirty="0"/>
          </a:p>
          <a:p>
            <a:pPr lvl="0" fontAlgn="base"/>
            <a:r>
              <a:rPr lang="en-US" altLang="ko-KR" sz="1400" dirty="0"/>
              <a:t>-</a:t>
            </a:r>
            <a:r>
              <a:rPr lang="ko-KR" altLang="en-US" sz="1400" dirty="0"/>
              <a:t>팀원들의 책임소재를 명확히 하여 책임의식을 부여</a:t>
            </a:r>
            <a:endParaRPr lang="en-US" altLang="ko-KR" sz="1400" dirty="0"/>
          </a:p>
          <a:p>
            <a:pPr lvl="0" fontAlgn="base"/>
            <a:r>
              <a:rPr lang="en-US" altLang="ko-KR" sz="1400" dirty="0"/>
              <a:t>-</a:t>
            </a:r>
            <a:r>
              <a:rPr lang="ko-KR" altLang="en-US" sz="1400" dirty="0"/>
              <a:t>진행상황을 즉각 알 수 있으므로 관리를 용이하게 함</a:t>
            </a:r>
          </a:p>
          <a:p>
            <a:pPr fontAlgn="base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2362718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05 .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용어 조사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각 삼각형 5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6" y="77155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Web programming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189657"/>
            <a:ext cx="3888432" cy="370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web Programming</a:t>
            </a:r>
            <a:r>
              <a:rPr lang="ko-KR" altLang="ko-KR" sz="1400" dirty="0"/>
              <a:t>은 인터넷이나 인트라넷을 위한 웹사이트를 개발하는 일을 가리킨다</a:t>
            </a:r>
            <a:r>
              <a:rPr lang="en-US" altLang="ko-KR" sz="1400" dirty="0"/>
              <a:t>. </a:t>
            </a:r>
          </a:p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ko-KR" altLang="ko-KR" sz="1400" dirty="0"/>
              <a:t>웹 개발은 가장 단순한 문서의 플레인 텍스트에서부터 가장 복잡한 웹 기반 인터넷 애플리케이션</a:t>
            </a:r>
            <a:r>
              <a:rPr lang="en-US" altLang="ko-KR" sz="1400" dirty="0"/>
              <a:t>, </a:t>
            </a:r>
            <a:r>
              <a:rPr lang="ko-KR" altLang="ko-KR" sz="1400" dirty="0"/>
              <a:t>전자 비즈니스</a:t>
            </a:r>
            <a:r>
              <a:rPr lang="en-US" altLang="ko-KR" sz="1400" dirty="0"/>
              <a:t>, </a:t>
            </a:r>
            <a:r>
              <a:rPr lang="ko-KR" altLang="ko-KR" sz="1400" dirty="0"/>
              <a:t>소셜 네트워크 서비스에 이르기까지 범위가 다양하다</a:t>
            </a:r>
            <a:r>
              <a:rPr lang="en-US" altLang="ko-KR" sz="1400" dirty="0"/>
              <a:t>. </a:t>
            </a:r>
          </a:p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ko-KR" altLang="ko-KR" sz="1400" dirty="0"/>
              <a:t>일반적으로 웹 개발이라 부를 때는 웹 프로그래밍뿐만 아니라 더 포괄적인 작업인 웹 디자인</a:t>
            </a:r>
            <a:r>
              <a:rPr lang="en-US" altLang="ko-KR" sz="1400" dirty="0"/>
              <a:t>, </a:t>
            </a:r>
            <a:r>
              <a:rPr lang="ko-KR" altLang="ko-KR" sz="1400" dirty="0"/>
              <a:t>웹 </a:t>
            </a:r>
            <a:r>
              <a:rPr lang="ko-KR" altLang="ko-KR" sz="1400" dirty="0" err="1"/>
              <a:t>콘텐츠</a:t>
            </a:r>
            <a:r>
              <a:rPr lang="ko-KR" altLang="ko-KR" sz="1400" dirty="0"/>
              <a:t> 개발</a:t>
            </a:r>
            <a:r>
              <a:rPr lang="en-US" altLang="ko-KR" sz="1400" dirty="0"/>
              <a:t>, </a:t>
            </a:r>
            <a:r>
              <a:rPr lang="ko-KR" altLang="ko-KR" sz="1400" dirty="0"/>
              <a:t>클라이언트 사이드</a:t>
            </a:r>
            <a:r>
              <a:rPr lang="en-US" altLang="ko-KR" sz="1400" dirty="0"/>
              <a:t>/</a:t>
            </a:r>
            <a:r>
              <a:rPr lang="ko-KR" altLang="ko-KR" sz="1400" dirty="0"/>
              <a:t>서버 사이드 스크립트 작업</a:t>
            </a:r>
            <a:r>
              <a:rPr lang="en-US" altLang="ko-KR" sz="1400" dirty="0"/>
              <a:t>, </a:t>
            </a:r>
            <a:r>
              <a:rPr lang="ko-KR" altLang="ko-KR" sz="1400" dirty="0"/>
              <a:t>웹 서버 및 네트워크 보안 구성</a:t>
            </a:r>
            <a:r>
              <a:rPr lang="en-US" altLang="ko-KR" sz="1400" dirty="0"/>
              <a:t>, </a:t>
            </a:r>
            <a:r>
              <a:rPr lang="ko-KR" altLang="ko-KR" sz="1400" dirty="0"/>
              <a:t>전자 상업 개발을 아우른다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77155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클라이언트 사이드 코딩</a:t>
            </a:r>
            <a:endParaRPr lang="en-US" altLang="ko-KR" b="1" dirty="0">
              <a:latin typeface="+mj-lt"/>
            </a:endParaRPr>
          </a:p>
          <a:p>
            <a:r>
              <a:rPr lang="en-US" altLang="ko-KR" b="1" dirty="0">
                <a:latin typeface="+mj-lt"/>
              </a:rPr>
              <a:t>(</a:t>
            </a:r>
            <a:r>
              <a:rPr lang="ko-KR" altLang="en-US" b="1" dirty="0">
                <a:latin typeface="+mj-lt"/>
              </a:rPr>
              <a:t>이용하는 프로그래밍 언어</a:t>
            </a:r>
            <a:r>
              <a:rPr lang="en-US" altLang="ko-KR" b="1" dirty="0">
                <a:latin typeface="+mj-lt"/>
              </a:rPr>
              <a:t>)</a:t>
            </a:r>
            <a:endParaRPr lang="ko-KR" altLang="en-US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1474787"/>
            <a:ext cx="4176464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/>
              <a:t>- Ajax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 err="1"/>
              <a:t>어도비</a:t>
            </a:r>
            <a:r>
              <a:rPr lang="ko-KR" altLang="en-US" sz="1400" dirty="0"/>
              <a:t> 플래시</a:t>
            </a:r>
            <a:endParaRPr lang="en-US" altLang="ko-KR" sz="1400" dirty="0"/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자바스크립트</a:t>
            </a:r>
            <a:endParaRPr lang="en-US" altLang="ko-KR" sz="1400" dirty="0"/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- HTML5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- ASP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- PHP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- MySQL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오라클</a:t>
            </a:r>
          </a:p>
        </p:txBody>
      </p:sp>
    </p:spTree>
    <p:extLst>
      <p:ext uri="{BB962C8B-B14F-4D97-AF65-F5344CB8AC3E}">
        <p14:creationId xmlns:p14="http://schemas.microsoft.com/office/powerpoint/2010/main" val="1113747254"/>
      </p:ext>
    </p:extLst>
  </p:cSld>
  <p:clrMapOvr>
    <a:masterClrMapping/>
  </p:clrMapOvr>
  <p:transition spd="slow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05 .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용어 조사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각 삼각형 5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6" y="77155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HTML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189657"/>
            <a:ext cx="388843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HTML</a:t>
            </a:r>
            <a:r>
              <a:rPr lang="ko-KR" altLang="en-US" sz="1400" dirty="0"/>
              <a:t>은 하이퍼텍스트 마크업 언어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HyperText</a:t>
            </a:r>
            <a:r>
              <a:rPr lang="en-US" altLang="ko-KR" sz="1400" dirty="0"/>
              <a:t> Markup Language)</a:t>
            </a:r>
            <a:r>
              <a:rPr lang="ko-KR" altLang="en-US" sz="1400" dirty="0"/>
              <a:t>라는 의미의 웹 페이지를 만들 때 사용하는 기본적인 프로그래밍 언어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제목</a:t>
            </a:r>
            <a:r>
              <a:rPr lang="en-US" altLang="ko-KR" sz="1400" dirty="0"/>
              <a:t>, </a:t>
            </a:r>
            <a:r>
              <a:rPr lang="ko-KR" altLang="en-US" sz="1400" dirty="0"/>
              <a:t>단락</a:t>
            </a:r>
            <a:r>
              <a:rPr lang="en-US" altLang="ko-KR" sz="1400" dirty="0"/>
              <a:t>, </a:t>
            </a:r>
            <a:r>
              <a:rPr lang="ko-KR" altLang="en-US" sz="1400" dirty="0"/>
              <a:t>목록</a:t>
            </a:r>
            <a:r>
              <a:rPr lang="en-US" altLang="ko-KR" sz="1400" dirty="0"/>
              <a:t>, </a:t>
            </a:r>
            <a:r>
              <a:rPr lang="ko-KR" altLang="en-US" sz="1400" dirty="0"/>
              <a:t>링크 등 텍스트의 구조적 의미를 나타내는 마크업 언어이다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웹을 통한 정보 교환을 목적으로 만들어졌으며</a:t>
            </a:r>
            <a:r>
              <a:rPr lang="en-US" altLang="ko-KR" sz="1400" dirty="0"/>
              <a:t>, </a:t>
            </a:r>
            <a:r>
              <a:rPr lang="ko-KR" altLang="en-US" sz="1400" dirty="0"/>
              <a:t>문법 체계가 비교적 간단하고 쉽다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문자 뿐만 아니라 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오디오</a:t>
            </a:r>
            <a:r>
              <a:rPr lang="en-US" altLang="ko-KR" sz="1400" dirty="0"/>
              <a:t>, </a:t>
            </a:r>
            <a:r>
              <a:rPr lang="ko-KR" altLang="en-US" sz="1400" dirty="0"/>
              <a:t>비디오도 포함 가능하다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9C8920-30ED-41F6-85AF-9E933474307C}"/>
              </a:ext>
            </a:extLst>
          </p:cNvPr>
          <p:cNvSpPr txBox="1"/>
          <p:nvPr/>
        </p:nvSpPr>
        <p:spPr>
          <a:xfrm>
            <a:off x="4644008" y="1189657"/>
            <a:ext cx="3888432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이와 같이 </a:t>
            </a:r>
            <a:r>
              <a:rPr lang="en-US" altLang="ko-KR" sz="1400" dirty="0"/>
              <a:t>HTML</a:t>
            </a:r>
            <a:r>
              <a:rPr lang="ko-KR" altLang="en-US" sz="1400" dirty="0"/>
              <a:t>로 작성된 문서를 </a:t>
            </a:r>
            <a:r>
              <a:rPr lang="en-US" altLang="ko-KR" sz="1400" dirty="0"/>
              <a:t>HTML </a:t>
            </a:r>
            <a:r>
              <a:rPr lang="ko-KR" altLang="en-US" sz="1400" dirty="0"/>
              <a:t>문서라 하며 이 </a:t>
            </a:r>
            <a:r>
              <a:rPr lang="en-US" altLang="ko-KR" sz="1400" dirty="0"/>
              <a:t>HTML</a:t>
            </a:r>
            <a:r>
              <a:rPr lang="ko-KR" altLang="en-US" sz="1400" dirty="0"/>
              <a:t>로 작성된 문서를 웹 브라우저가 해석하여 이용자에게 보여주게 된다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HTML</a:t>
            </a:r>
            <a:r>
              <a:rPr lang="ko-KR" altLang="en-US" sz="1400" dirty="0"/>
              <a:t>에서는 문서가 별도의 코드</a:t>
            </a:r>
            <a:r>
              <a:rPr lang="en-US" altLang="ko-KR" sz="1400" dirty="0"/>
              <a:t>(code)</a:t>
            </a:r>
            <a:r>
              <a:rPr lang="ko-KR" altLang="en-US" sz="1400" dirty="0"/>
              <a:t>를 인식하여 완벽한 하이퍼텍스트를 만들 뿐만 아니라 단어 또는 단문을 인터넷의 다른 장소나 파일로 연결시킬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083837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05 .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용어 조사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각 삼각형 5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6" y="77155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영상 기법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카메라의 </a:t>
            </a:r>
            <a:r>
              <a:rPr lang="ko-KR" altLang="en-US" b="1" dirty="0" err="1"/>
              <a:t>무빙에</a:t>
            </a:r>
            <a:r>
              <a:rPr lang="ko-KR" altLang="en-US" b="1" dirty="0"/>
              <a:t> 따른 분류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477689"/>
            <a:ext cx="3888432" cy="1876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ko-KR" altLang="en-US" sz="1400" dirty="0"/>
              <a:t>고정 숏</a:t>
            </a:r>
            <a:r>
              <a:rPr lang="en-US" altLang="ko-KR" sz="1400" dirty="0"/>
              <a:t>(fix shot) 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sz="1400" dirty="0"/>
          </a:p>
          <a:p>
            <a:pPr fontAlgn="base"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고정 장치에 카메라를 고정시켜 피사체의 움직임과 상관없이 일체의 카메라 이동이나 카메라 조작 없이 촬영하는 기법</a:t>
            </a:r>
            <a:r>
              <a:rPr lang="en-US" altLang="ko-KR" sz="1400" dirty="0"/>
              <a:t>.</a:t>
            </a:r>
            <a:r>
              <a:rPr lang="ko-KR" altLang="en-US" sz="1400" dirty="0"/>
              <a:t>  간결하고 정리되어 비교적 안정된 화면을 보여준다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>
              <a:lnSpc>
                <a:spcPct val="120000"/>
              </a:lnSpc>
            </a:pPr>
            <a:endParaRPr lang="en-US" altLang="ko-K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1245988"/>
            <a:ext cx="4330241" cy="213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/>
              <a:t>2. </a:t>
            </a:r>
            <a:r>
              <a:rPr lang="ko-KR" altLang="en-US" sz="1400" dirty="0"/>
              <a:t>달리</a:t>
            </a:r>
            <a:r>
              <a:rPr lang="en-US" altLang="ko-KR" sz="1400" dirty="0"/>
              <a:t>(dolly) </a:t>
            </a:r>
          </a:p>
          <a:p>
            <a:pPr fontAlgn="base">
              <a:lnSpc>
                <a:spcPct val="120000"/>
              </a:lnSpc>
            </a:pPr>
            <a:endParaRPr lang="en-US" altLang="ko-KR" sz="1400" dirty="0"/>
          </a:p>
          <a:p>
            <a:pPr fontAlgn="base"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달리</a:t>
            </a:r>
            <a:r>
              <a:rPr lang="en-US" altLang="ko-KR" sz="1400" dirty="0"/>
              <a:t>(dolly)</a:t>
            </a:r>
            <a:r>
              <a:rPr lang="ko-KR" altLang="en-US" sz="1400" dirty="0"/>
              <a:t>는 카메라를 장착한 채 이동하면서 촬영할 수 있도록 설계된 이동차이고</a:t>
            </a:r>
            <a:r>
              <a:rPr lang="en-US" altLang="ko-KR" sz="1400" dirty="0"/>
              <a:t>,</a:t>
            </a:r>
            <a:r>
              <a:rPr lang="ko-KR" altLang="en-US" sz="1400" dirty="0"/>
              <a:t> 고무 바퀴로 되어있어 매끈한 바닥에서 부드러운 움직임을 보여줄 수 있는 바퀴식이다</a:t>
            </a:r>
            <a:r>
              <a:rPr lang="en-US" altLang="ko-KR" sz="1400" dirty="0"/>
              <a:t>.</a:t>
            </a:r>
            <a:r>
              <a:rPr lang="ko-KR" altLang="en-US" sz="1400" dirty="0"/>
              <a:t> 역동적인 앵글과 강력하고 활동적인 그림을 얻을 수 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>
              <a:lnSpc>
                <a:spcPct val="120000"/>
              </a:lnSpc>
            </a:pPr>
            <a:endParaRPr lang="ko-KR" altLang="en-US" sz="1400" dirty="0"/>
          </a:p>
        </p:txBody>
      </p:sp>
      <p:pic>
        <p:nvPicPr>
          <p:cNvPr id="1025" name="_x202466920" descr="EMB00001ee886c2">
            <a:extLst>
              <a:ext uri="{FF2B5EF4-FFF2-40B4-BE49-F238E27FC236}">
                <a16:creationId xmlns:a16="http://schemas.microsoft.com/office/drawing/2014/main" id="{1F31D032-4DD3-432D-A54F-30006606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6" t="22426" r="66179" b="56412"/>
          <a:stretch>
            <a:fillRect/>
          </a:stretch>
        </p:blipFill>
        <p:spPr bwMode="auto">
          <a:xfrm>
            <a:off x="495495" y="3366741"/>
            <a:ext cx="1377774" cy="115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04715232" descr="EMB00001ee886c5">
            <a:extLst>
              <a:ext uri="{FF2B5EF4-FFF2-40B4-BE49-F238E27FC236}">
                <a16:creationId xmlns:a16="http://schemas.microsoft.com/office/drawing/2014/main" id="{4331D557-3A86-432C-8B3B-9AF199D2C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3" t="68526" r="62491" b="12996"/>
          <a:stretch>
            <a:fillRect/>
          </a:stretch>
        </p:blipFill>
        <p:spPr bwMode="auto">
          <a:xfrm>
            <a:off x="4644044" y="3350196"/>
            <a:ext cx="2466975" cy="129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52072"/>
      </p:ext>
    </p:extLst>
  </p:cSld>
  <p:clrMapOvr>
    <a:masterClrMapping/>
  </p:clrMapOvr>
  <p:transition spd="slow">
    <p:push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05 .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용어 조사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각 삼각형 5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5536" y="688851"/>
            <a:ext cx="3888432" cy="3293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/>
              <a:t>3. </a:t>
            </a:r>
            <a:r>
              <a:rPr lang="ko-KR" altLang="en-US" sz="1400" dirty="0" err="1"/>
              <a:t>틸트</a:t>
            </a:r>
            <a:r>
              <a:rPr lang="en-US" altLang="ko-KR" sz="1400" dirty="0"/>
              <a:t>(tilt) </a:t>
            </a:r>
          </a:p>
          <a:p>
            <a:pPr marL="285750" indent="-285750" fontAlgn="base">
              <a:lnSpc>
                <a:spcPct val="120000"/>
              </a:lnSpc>
              <a:buFontTx/>
              <a:buChar char="-"/>
            </a:pPr>
            <a:r>
              <a:rPr lang="ko-KR" altLang="en-US" sz="1400" dirty="0"/>
              <a:t>카메라 축에 카메라가 고정된 상태에서 위아래 수직으로 움직이는 형태</a:t>
            </a:r>
            <a:r>
              <a:rPr lang="en-US" altLang="ko-KR" sz="1400" dirty="0"/>
              <a:t>.</a:t>
            </a:r>
          </a:p>
          <a:p>
            <a:pPr marL="285750" indent="-285750" fontAlgn="base">
              <a:lnSpc>
                <a:spcPct val="120000"/>
              </a:lnSpc>
              <a:buFontTx/>
              <a:buChar char="-"/>
            </a:pPr>
            <a:r>
              <a:rPr lang="ko-KR" altLang="en-US" sz="1400" dirty="0"/>
              <a:t>위로 움직이는 것을 </a:t>
            </a:r>
            <a:r>
              <a:rPr lang="ko-KR" altLang="en-US" sz="1400" dirty="0" err="1"/>
              <a:t>틸트</a:t>
            </a:r>
            <a:r>
              <a:rPr lang="ko-KR" altLang="en-US" sz="1400" dirty="0"/>
              <a:t> 업</a:t>
            </a:r>
            <a:r>
              <a:rPr lang="en-US" altLang="ko-KR" sz="1400" dirty="0"/>
              <a:t>(tilt up), </a:t>
            </a:r>
            <a:r>
              <a:rPr lang="ko-KR" altLang="en-US" sz="1400" dirty="0"/>
              <a:t>아래로 움직이는 것을 </a:t>
            </a:r>
            <a:r>
              <a:rPr lang="ko-KR" altLang="en-US" sz="1400" dirty="0" err="1"/>
              <a:t>틸트</a:t>
            </a:r>
            <a:r>
              <a:rPr lang="ko-KR" altLang="en-US" sz="1400" dirty="0"/>
              <a:t> 다운</a:t>
            </a:r>
            <a:r>
              <a:rPr lang="en-US" altLang="ko-KR" sz="1400" dirty="0"/>
              <a:t>(tilt down)</a:t>
            </a:r>
            <a:r>
              <a:rPr lang="ko-KR" altLang="en-US" sz="1400" dirty="0"/>
              <a:t>이라고 한다</a:t>
            </a:r>
            <a:r>
              <a:rPr lang="en-US" altLang="ko-KR" sz="1400" dirty="0"/>
              <a:t>.</a:t>
            </a:r>
          </a:p>
          <a:p>
            <a:pPr fontAlgn="base">
              <a:lnSpc>
                <a:spcPct val="130000"/>
              </a:lnSpc>
            </a:pPr>
            <a:endParaRPr lang="en-US" altLang="ko-KR" sz="1400" dirty="0"/>
          </a:p>
          <a:p>
            <a:pPr fontAlgn="base">
              <a:lnSpc>
                <a:spcPct val="130000"/>
              </a:lnSpc>
            </a:pPr>
            <a:endParaRPr lang="en-US" altLang="ko-KR" sz="1400" dirty="0"/>
          </a:p>
          <a:p>
            <a:pPr fontAlgn="base">
              <a:lnSpc>
                <a:spcPct val="130000"/>
              </a:lnSpc>
            </a:pPr>
            <a:endParaRPr lang="en-US" altLang="ko-KR" sz="1400" dirty="0"/>
          </a:p>
          <a:p>
            <a:pPr fontAlgn="base">
              <a:lnSpc>
                <a:spcPct val="130000"/>
              </a:lnSpc>
            </a:pPr>
            <a:endParaRPr lang="en-US" altLang="ko-KR" sz="1400" dirty="0"/>
          </a:p>
          <a:p>
            <a:pPr fontAlgn="base">
              <a:lnSpc>
                <a:spcPct val="130000"/>
              </a:lnSpc>
            </a:pPr>
            <a:endParaRPr lang="en-US" altLang="ko-KR" sz="1400" dirty="0"/>
          </a:p>
          <a:p>
            <a:pPr fontAlgn="base">
              <a:lnSpc>
                <a:spcPct val="130000"/>
              </a:lnSpc>
            </a:pPr>
            <a:endParaRPr lang="en-US" altLang="ko-K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2639" y="3126551"/>
            <a:ext cx="5361489" cy="19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/>
              <a:t>5. </a:t>
            </a:r>
            <a:r>
              <a:rPr lang="ko-KR" altLang="en-US" sz="1400" dirty="0" err="1"/>
              <a:t>아크</a:t>
            </a:r>
            <a:r>
              <a:rPr lang="en-US" altLang="ko-KR" sz="1400" dirty="0"/>
              <a:t>(arc) </a:t>
            </a:r>
          </a:p>
          <a:p>
            <a:pPr marL="285750" indent="-285750" fontAlgn="base">
              <a:lnSpc>
                <a:spcPct val="120000"/>
              </a:lnSpc>
              <a:buFontTx/>
              <a:buChar char="-"/>
            </a:pPr>
            <a:r>
              <a:rPr lang="ko-KR" altLang="en-US" sz="1400" dirty="0" err="1"/>
              <a:t>달리와</a:t>
            </a:r>
            <a:r>
              <a:rPr lang="ko-KR" altLang="en-US" sz="1400" dirty="0"/>
              <a:t> 트랙의 결합기법으로 반원형의 움직임을 갖고 좌우로 이동하여 촬영하는 기법</a:t>
            </a:r>
            <a:r>
              <a:rPr lang="en-US" altLang="ko-KR" sz="1400" dirty="0"/>
              <a:t>. </a:t>
            </a:r>
          </a:p>
          <a:p>
            <a:pPr marL="285750" indent="-285750" fontAlgn="base">
              <a:lnSpc>
                <a:spcPct val="120000"/>
              </a:lnSpc>
              <a:buFontTx/>
              <a:buChar char="-"/>
            </a:pPr>
            <a:r>
              <a:rPr lang="ko-KR" altLang="en-US" sz="1400" dirty="0"/>
              <a:t>움직이는 피사체와 진행 방향과 같은 속도로 카메라가 </a:t>
            </a:r>
            <a:r>
              <a:rPr lang="en-US" altLang="ko-KR" sz="1400" dirty="0"/>
              <a:t>180</a:t>
            </a:r>
            <a:r>
              <a:rPr lang="ko-KR" altLang="en-US" sz="1400" dirty="0"/>
              <a:t>도 원형을 그리며 피사체 중심으로 좌우로 이동시키는 촬영기법이다</a:t>
            </a:r>
            <a:r>
              <a:rPr lang="en-US" altLang="ko-KR" sz="1400" dirty="0"/>
              <a:t>. </a:t>
            </a:r>
            <a:endParaRPr lang="ko-KR" altLang="en-US" sz="1400" dirty="0"/>
          </a:p>
          <a:p>
            <a:pPr fontAlgn="base">
              <a:lnSpc>
                <a:spcPct val="120000"/>
              </a:lnSpc>
            </a:pPr>
            <a:endParaRPr lang="ko-KR" altLang="en-US" sz="1400" dirty="0"/>
          </a:p>
          <a:p>
            <a:pPr fontAlgn="base">
              <a:lnSpc>
                <a:spcPct val="120000"/>
              </a:lnSpc>
            </a:pPr>
            <a:endParaRPr lang="ko-KR" altLang="en-US" sz="1400" dirty="0"/>
          </a:p>
        </p:txBody>
      </p:sp>
      <p:pic>
        <p:nvPicPr>
          <p:cNvPr id="2049" name="_x204714272" descr="EMB00001ee886c8">
            <a:extLst>
              <a:ext uri="{FF2B5EF4-FFF2-40B4-BE49-F238E27FC236}">
                <a16:creationId xmlns:a16="http://schemas.microsoft.com/office/drawing/2014/main" id="{B4D70FEA-FFB5-4C65-A60A-024DD2D0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9" t="26054" r="64001" b="50394"/>
          <a:stretch>
            <a:fillRect/>
          </a:stretch>
        </p:blipFill>
        <p:spPr bwMode="auto">
          <a:xfrm>
            <a:off x="2427734" y="2082096"/>
            <a:ext cx="1712218" cy="107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52786280" descr="EMB00001ee886cb">
            <a:extLst>
              <a:ext uri="{FF2B5EF4-FFF2-40B4-BE49-F238E27FC236}">
                <a16:creationId xmlns:a16="http://schemas.microsoft.com/office/drawing/2014/main" id="{DE3697DA-5C6E-4974-A8EA-FD7C9F7F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2" t="43942" r="66852" b="33400"/>
          <a:stretch>
            <a:fillRect/>
          </a:stretch>
        </p:blipFill>
        <p:spPr bwMode="auto">
          <a:xfrm>
            <a:off x="6876256" y="2384597"/>
            <a:ext cx="1584176" cy="114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3E9C94-39D4-45B1-A71B-483D7A5F4977}"/>
              </a:ext>
            </a:extLst>
          </p:cNvPr>
          <p:cNvSpPr txBox="1"/>
          <p:nvPr/>
        </p:nvSpPr>
        <p:spPr>
          <a:xfrm>
            <a:off x="4692880" y="693773"/>
            <a:ext cx="4054040" cy="21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/>
              <a:t>4. </a:t>
            </a:r>
            <a:r>
              <a:rPr lang="ko-KR" altLang="en-US" sz="1400" dirty="0"/>
              <a:t>팬</a:t>
            </a:r>
            <a:r>
              <a:rPr lang="en-US" altLang="ko-KR" sz="1400" dirty="0"/>
              <a:t>(pan) </a:t>
            </a:r>
          </a:p>
          <a:p>
            <a:pPr marL="285750" indent="-285750" fontAlgn="base">
              <a:lnSpc>
                <a:spcPct val="120000"/>
              </a:lnSpc>
              <a:buFontTx/>
              <a:buChar char="-"/>
            </a:pPr>
            <a:r>
              <a:rPr lang="ko-KR" altLang="en-US" sz="1400" dirty="0"/>
              <a:t>풍경을 파노라마 적으로 촬영하는 것이다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85750" indent="-285750" fontAlgn="base">
              <a:lnSpc>
                <a:spcPct val="120000"/>
              </a:lnSpc>
              <a:buFontTx/>
              <a:buChar char="-"/>
            </a:pPr>
            <a:r>
              <a:rPr lang="ko-KR" altLang="en-US" sz="1400" dirty="0"/>
              <a:t>우에서 좌로 움직이는 것을 팬 레프트</a:t>
            </a:r>
            <a:r>
              <a:rPr lang="en-US" altLang="ko-KR" sz="1400" dirty="0"/>
              <a:t>(pan left), </a:t>
            </a:r>
            <a:r>
              <a:rPr lang="ko-KR" altLang="en-US" sz="1400" dirty="0"/>
              <a:t>그 반대를 팬 라이트</a:t>
            </a:r>
            <a:r>
              <a:rPr lang="en-US" altLang="ko-KR" sz="1400" dirty="0"/>
              <a:t>(pan right)</a:t>
            </a:r>
            <a:r>
              <a:rPr lang="ko-KR" altLang="en-US" sz="1400" dirty="0"/>
              <a:t>라고 한다</a:t>
            </a:r>
            <a:r>
              <a:rPr lang="en-US" altLang="ko-KR" sz="1400" dirty="0"/>
              <a:t>. </a:t>
            </a:r>
          </a:p>
          <a:p>
            <a:pPr marL="285750" indent="-285750" fontAlgn="base">
              <a:lnSpc>
                <a:spcPct val="120000"/>
              </a:lnSpc>
              <a:buFontTx/>
              <a:buChar char="-"/>
            </a:pPr>
            <a:r>
              <a:rPr lang="ko-KR" altLang="en-US" sz="1400" dirty="0" err="1"/>
              <a:t>고정샷에서</a:t>
            </a:r>
            <a:r>
              <a:rPr lang="ko-KR" altLang="en-US" sz="1400" dirty="0"/>
              <a:t> 이어지는 지루함이나 따분함에 활력소가 된다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4466106"/>
      </p:ext>
    </p:extLst>
  </p:cSld>
  <p:clrMapOvr>
    <a:masterClrMapping/>
  </p:clrMapOvr>
  <p:transition spd="slow"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05 .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용어 조사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각 삼각형 5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8" y="744098"/>
            <a:ext cx="86409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100" dirty="0"/>
              <a:t>1. Processing : </a:t>
            </a:r>
            <a:r>
              <a:rPr lang="en-US" altLang="ko-KR" sz="1100" u="sng" dirty="0"/>
              <a:t>https://ko.wikipedia.org/wiki/%ED%94%84%EB%A1%9C%EC%84%B8%EC%8B%B1_(%ED%94%84%EB%A1%9C%EA%B7%B8%EB%9E%98%EB%B0%8D_%EC%96%B8%EC%96%B4</a:t>
            </a:r>
            <a:r>
              <a:rPr lang="en-US" altLang="ko-KR" sz="1100" dirty="0"/>
              <a:t>)</a:t>
            </a:r>
          </a:p>
          <a:p>
            <a:pPr fontAlgn="base"/>
            <a:r>
              <a:rPr lang="en-US" altLang="ko-KR" sz="1100" u="sng" dirty="0"/>
              <a:t>https://opentutorials.org/module/3431/20322</a:t>
            </a:r>
            <a:endParaRPr lang="en-US" altLang="ko-KR" sz="1100" dirty="0"/>
          </a:p>
          <a:p>
            <a:pPr fontAlgn="base"/>
            <a:r>
              <a:rPr lang="en-US" altLang="ko-KR" sz="1100" u="sng" dirty="0"/>
              <a:t>http://studyprocessing.tistory.com/3</a:t>
            </a:r>
          </a:p>
          <a:p>
            <a:pPr fontAlgn="base"/>
            <a:r>
              <a:rPr lang="en-US" altLang="ko-KR" sz="1100" dirty="0"/>
              <a:t>http:s//processing.org</a:t>
            </a:r>
          </a:p>
          <a:p>
            <a:pPr fontAlgn="base"/>
            <a:endParaRPr lang="en-US" altLang="ko-KR" sz="1100" dirty="0"/>
          </a:p>
          <a:p>
            <a:pPr fontAlgn="base"/>
            <a:r>
              <a:rPr lang="en-US" altLang="ko-KR" sz="1100" dirty="0"/>
              <a:t>2. Web Programing(HTML) : </a:t>
            </a:r>
            <a:r>
              <a:rPr lang="ko-KR" altLang="en-US" sz="1100" dirty="0"/>
              <a:t>네이버 지식백과</a:t>
            </a:r>
            <a:endParaRPr lang="en-US" altLang="ko-KR" sz="1100" dirty="0"/>
          </a:p>
          <a:p>
            <a:pPr fontAlgn="base"/>
            <a:endParaRPr lang="en-US" altLang="ko-KR" sz="1100" dirty="0"/>
          </a:p>
          <a:p>
            <a:pPr fontAlgn="base"/>
            <a:r>
              <a:rPr lang="en-US" altLang="ko-KR" sz="1100" dirty="0"/>
              <a:t>3. Agile</a:t>
            </a:r>
            <a:r>
              <a:rPr lang="ko-KR" altLang="en-US" sz="1100" dirty="0"/>
              <a:t> </a:t>
            </a:r>
            <a:r>
              <a:rPr lang="en-US" altLang="ko-KR" sz="1100" dirty="0"/>
              <a:t>process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네이버 지식백과</a:t>
            </a:r>
            <a:r>
              <a:rPr lang="en-US" altLang="ko-KR" sz="1100" dirty="0"/>
              <a:t>, http://smallmir.tistory.com/217, </a:t>
            </a:r>
          </a:p>
          <a:p>
            <a:pPr fontAlgn="base"/>
            <a:r>
              <a:rPr lang="en-US" altLang="ko-KR" sz="1100" dirty="0"/>
              <a:t>https://ko.wikipedia.org/wiki/%EC%8A%A4%ED%81%AC%EB%9F%BC_(%EC%95%A0%EC%9E%90%EC%9D%BC_%EA%B0%9C%EB%B0%9C_%ED%94%84%EB%A1%9C%EC%84%B8%EC%8A%A4)</a:t>
            </a:r>
          </a:p>
          <a:p>
            <a:pPr fontAlgn="base"/>
            <a:endParaRPr lang="en-US" altLang="ko-KR" sz="1100" dirty="0"/>
          </a:p>
          <a:p>
            <a:pPr fontAlgn="base"/>
            <a:r>
              <a:rPr lang="en-US" altLang="ko-KR" sz="1100" dirty="0"/>
              <a:t>Scrum : https://ko.wikipedia.org/wiki/%EC%8A%A4%ED%81%AC%EB%9F%BC_(%EC%95%A0%EC%9E%90%EC%9D%BC_%EA%B0%9C%EB%B0%9C_%ED%94%84%EB%A1%9C%EC%84%B8%EC%8A%A4)#</a:t>
            </a:r>
            <a:r>
              <a:rPr lang="ko-KR" altLang="en-US" sz="1100" dirty="0"/>
              <a:t>같이</a:t>
            </a:r>
            <a:r>
              <a:rPr lang="en-US" altLang="ko-KR" sz="1100" dirty="0"/>
              <a:t>_</a:t>
            </a:r>
            <a:r>
              <a:rPr lang="ko-KR" altLang="en-US" sz="1100" dirty="0"/>
              <a:t>보기</a:t>
            </a:r>
            <a:endParaRPr lang="en-US" altLang="ko-KR" sz="1100" dirty="0"/>
          </a:p>
          <a:p>
            <a:pPr fontAlgn="base"/>
            <a:r>
              <a:rPr lang="en-US" altLang="ko-KR" sz="1100" dirty="0"/>
              <a:t>Burn-down chart : https://blog.naver.com/laster40/55492369, https://en.wikipedia.org/wiki/Burn_down_chart</a:t>
            </a:r>
          </a:p>
          <a:p>
            <a:pPr fontAlgn="base"/>
            <a:endParaRPr lang="en-US" altLang="ko-KR" sz="1100" dirty="0"/>
          </a:p>
          <a:p>
            <a:pPr fontAlgn="base"/>
            <a:r>
              <a:rPr lang="en-US" altLang="ko-KR" sz="1100" dirty="0"/>
              <a:t>4. OPPM : https://blog.naver.com/kkpa1002/20129966295</a:t>
            </a:r>
          </a:p>
          <a:p>
            <a:pPr fontAlgn="base"/>
            <a:r>
              <a:rPr lang="en-US" altLang="ko-KR" sz="1100" u="sng" dirty="0"/>
              <a:t>http://blog.synapsoft.co.kr/125</a:t>
            </a:r>
            <a:endParaRPr lang="en-US" altLang="ko-KR" sz="1100" dirty="0"/>
          </a:p>
          <a:p>
            <a:pPr fontAlgn="base"/>
            <a:r>
              <a:rPr lang="en-US" altLang="ko-KR" sz="1100" dirty="0"/>
              <a:t>https://</a:t>
            </a:r>
            <a:r>
              <a:rPr lang="en-US" altLang="ko-KR" sz="1100" u="sng" dirty="0"/>
              <a:t>www.slideshare.net/gldjfh2/oppm-insight-2013-0124</a:t>
            </a:r>
            <a:endParaRPr lang="en-US" altLang="ko-KR" sz="1100" dirty="0"/>
          </a:p>
          <a:p>
            <a:pPr fontAlgn="base"/>
            <a:endParaRPr lang="en-US" altLang="ko-KR" sz="1100" dirty="0"/>
          </a:p>
          <a:p>
            <a:pPr fontAlgn="base"/>
            <a:r>
              <a:rPr lang="en-US" altLang="ko-KR" sz="1100" dirty="0"/>
              <a:t>5. </a:t>
            </a:r>
            <a:r>
              <a:rPr lang="ko-KR" altLang="en-US" sz="1100" dirty="0"/>
              <a:t>영상 기법 </a:t>
            </a:r>
            <a:r>
              <a:rPr lang="en-US" altLang="ko-KR" sz="1100" dirty="0"/>
              <a:t>: </a:t>
            </a:r>
            <a:r>
              <a:rPr lang="en-US" altLang="ko-KR" sz="1100" u="sng" dirty="0"/>
              <a:t>http://jubileecorea.blogspot.com/2012/06/2.html, </a:t>
            </a:r>
            <a:r>
              <a:rPr lang="ko-KR" altLang="en-US" sz="1100" dirty="0"/>
              <a:t>네이버 블로그 ‘동그란 프레임’</a:t>
            </a:r>
            <a:endParaRPr lang="en-US" altLang="ko-KR" sz="1100" dirty="0"/>
          </a:p>
          <a:p>
            <a:pPr fontAlgn="base"/>
            <a:r>
              <a:rPr lang="en-US" altLang="ko-KR" sz="1100" dirty="0"/>
              <a:t>6. GitHub : </a:t>
            </a:r>
            <a:r>
              <a:rPr lang="en-US" altLang="ko-KR" sz="1100" u="sng" dirty="0"/>
              <a:t>https://ko.wikipedia.org/wiki/%EA%B9%83%ED%97%88%EB%B8%8C</a:t>
            </a:r>
            <a:r>
              <a:rPr lang="en-US" altLang="ko-KR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5162633"/>
      </p:ext>
    </p:extLst>
  </p:cSld>
  <p:clrMapOvr>
    <a:masterClrMapping/>
  </p:clrMapOvr>
  <p:transition spd="slow">
    <p:push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2" t="8163" r="17732" b="10345"/>
          <a:stretch/>
        </p:blipFill>
        <p:spPr>
          <a:xfrm>
            <a:off x="3995936" y="1419622"/>
            <a:ext cx="1008112" cy="24838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9762" y="1131590"/>
            <a:ext cx="3188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THANK YOU</a:t>
            </a:r>
            <a:endParaRPr lang="ko-KR" altLang="en-US" sz="4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0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728742"/>
            <a:ext cx="0" cy="4414758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27784" y="339502"/>
            <a:ext cx="17214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INDEX</a:t>
            </a:r>
            <a:endParaRPr lang="ko-KR" altLang="en-US" sz="4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784324"/>
            <a:ext cx="147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1. I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dentify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8024" y="1360388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2. D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efine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8024" y="1966069"/>
            <a:ext cx="3287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3. R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equirement Analysis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8024" y="2584524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4. F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unctional Analysis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2" t="8163" r="17732" b="10345"/>
          <a:stretch/>
        </p:blipFill>
        <p:spPr>
          <a:xfrm>
            <a:off x="1547664" y="2304798"/>
            <a:ext cx="1008112" cy="2483893"/>
          </a:xfrm>
          <a:prstGeom prst="rect">
            <a:avLst/>
          </a:prstGeom>
        </p:spPr>
      </p:pic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788024" y="3190205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5. D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esign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88024" y="3766269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6. I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mplementation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88024" y="4414341"/>
            <a:ext cx="997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7. T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est</a:t>
            </a:r>
          </a:p>
        </p:txBody>
      </p:sp>
    </p:spTree>
    <p:extLst>
      <p:ext uri="{BB962C8B-B14F-4D97-AF65-F5344CB8AC3E}">
        <p14:creationId xmlns:p14="http://schemas.microsoft.com/office/powerpoint/2010/main" val="3753611781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5" t="20678" r="16195" b="20678"/>
          <a:stretch/>
        </p:blipFill>
        <p:spPr>
          <a:xfrm>
            <a:off x="4067944" y="1419622"/>
            <a:ext cx="1008112" cy="73669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9292" y="2187029"/>
            <a:ext cx="27254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1. IDENTIFY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1547664" y="3435846"/>
            <a:ext cx="1296144" cy="1296144"/>
            <a:chOff x="755576" y="3352489"/>
            <a:chExt cx="1296144" cy="1296144"/>
          </a:xfrm>
        </p:grpSpPr>
        <p:sp>
          <p:nvSpPr>
            <p:cNvPr id="2" name="직사각형 1"/>
            <p:cNvSpPr/>
            <p:nvPr/>
          </p:nvSpPr>
          <p:spPr>
            <a:xfrm>
              <a:off x="755576" y="3352489"/>
              <a:ext cx="1296144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 소개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55576" y="3354300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C000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r>
                <a:rPr lang="en-US" altLang="ko-KR" u="sng" dirty="0"/>
                <a:t> </a:t>
              </a:r>
              <a:endParaRPr lang="ko-KR" altLang="en-US" u="sng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869938" y="3749278"/>
              <a:ext cx="252028" cy="0"/>
            </a:xfrm>
            <a:prstGeom prst="line">
              <a:avLst/>
            </a:prstGeom>
            <a:ln w="2222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788138" y="2931790"/>
            <a:ext cx="1567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TEAM 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나비효과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131840" y="3435846"/>
            <a:ext cx="1296144" cy="1296144"/>
            <a:chOff x="755576" y="3352489"/>
            <a:chExt cx="1296144" cy="1296144"/>
          </a:xfrm>
        </p:grpSpPr>
        <p:sp>
          <p:nvSpPr>
            <p:cNvPr id="30" name="직사각형 29"/>
            <p:cNvSpPr/>
            <p:nvPr/>
          </p:nvSpPr>
          <p:spPr>
            <a:xfrm>
              <a:off x="755576" y="3352489"/>
              <a:ext cx="1296144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 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SWOT</a:t>
              </a:r>
            </a:p>
            <a:p>
              <a:pPr algn="ctr"/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분석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5576" y="3354300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C000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u="sng" dirty="0"/>
                <a:t> </a:t>
              </a:r>
              <a:endParaRPr lang="ko-KR" altLang="en-US" u="sng" dirty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857238" y="3759137"/>
              <a:ext cx="252028" cy="0"/>
            </a:xfrm>
            <a:prstGeom prst="line">
              <a:avLst/>
            </a:prstGeom>
            <a:ln w="2222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716016" y="3435846"/>
            <a:ext cx="1296144" cy="1296144"/>
            <a:chOff x="755576" y="3352489"/>
            <a:chExt cx="1296144" cy="1296144"/>
          </a:xfrm>
        </p:grpSpPr>
        <p:sp>
          <p:nvSpPr>
            <p:cNvPr id="34" name="직사각형 33"/>
            <p:cNvSpPr/>
            <p:nvPr/>
          </p:nvSpPr>
          <p:spPr>
            <a:xfrm>
              <a:off x="755576" y="3352489"/>
              <a:ext cx="1296144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 규칙 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소개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5576" y="3354300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C000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r>
                <a:rPr lang="en-US" altLang="ko-KR" u="sng" dirty="0"/>
                <a:t> </a:t>
              </a:r>
              <a:endParaRPr lang="ko-KR" altLang="en-US" u="sng" dirty="0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850888" y="3755628"/>
              <a:ext cx="252028" cy="0"/>
            </a:xfrm>
            <a:prstGeom prst="line">
              <a:avLst/>
            </a:prstGeom>
            <a:ln w="2222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6300192" y="3435846"/>
            <a:ext cx="1296144" cy="1296144"/>
            <a:chOff x="755576" y="3352489"/>
            <a:chExt cx="1296144" cy="1296144"/>
          </a:xfrm>
        </p:grpSpPr>
        <p:sp>
          <p:nvSpPr>
            <p:cNvPr id="38" name="직사각형 37"/>
            <p:cNvSpPr/>
            <p:nvPr/>
          </p:nvSpPr>
          <p:spPr>
            <a:xfrm>
              <a:off x="755576" y="3352489"/>
              <a:ext cx="1296144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미팅 계획서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작성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5576" y="3354300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C000"/>
                  </a:solidFill>
                  <a:latin typeface="HY견고딕" pitchFamily="18" charset="-127"/>
                  <a:ea typeface="HY견고딕" pitchFamily="18" charset="-127"/>
                </a:rPr>
                <a:t>4</a:t>
              </a:r>
              <a:r>
                <a:rPr lang="en-US" altLang="ko-KR" u="sng" dirty="0"/>
                <a:t> </a:t>
              </a:r>
              <a:endParaRPr lang="ko-KR" altLang="en-US" u="sng" dirty="0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857238" y="3755628"/>
              <a:ext cx="252028" cy="0"/>
            </a:xfrm>
            <a:prstGeom prst="line">
              <a:avLst/>
            </a:prstGeom>
            <a:ln w="2222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58348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5" t="20678" r="16195" b="20678"/>
          <a:stretch/>
        </p:blipFill>
        <p:spPr>
          <a:xfrm>
            <a:off x="4067944" y="1419622"/>
            <a:ext cx="1008112" cy="73669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9292" y="2187029"/>
            <a:ext cx="27254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1. IDENTIFY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55576" y="3435846"/>
            <a:ext cx="1296144" cy="1296144"/>
            <a:chOff x="755576" y="3352489"/>
            <a:chExt cx="1296144" cy="1296144"/>
          </a:xfrm>
        </p:grpSpPr>
        <p:sp>
          <p:nvSpPr>
            <p:cNvPr id="2" name="직사각형 1"/>
            <p:cNvSpPr/>
            <p:nvPr/>
          </p:nvSpPr>
          <p:spPr>
            <a:xfrm>
              <a:off x="755576" y="3352489"/>
              <a:ext cx="1296144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 소개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55576" y="3354300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C000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r>
                <a:rPr lang="en-US" altLang="ko-KR" u="sng" dirty="0"/>
                <a:t> </a:t>
              </a:r>
              <a:endParaRPr lang="ko-KR" altLang="en-US" u="sng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869938" y="3749278"/>
              <a:ext cx="252028" cy="0"/>
            </a:xfrm>
            <a:prstGeom prst="line">
              <a:avLst/>
            </a:prstGeom>
            <a:ln w="2222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788138" y="2931790"/>
            <a:ext cx="1567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TEAM 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나비효과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339752" y="3435846"/>
            <a:ext cx="1296144" cy="1296144"/>
            <a:chOff x="755576" y="3352489"/>
            <a:chExt cx="1296144" cy="1296144"/>
          </a:xfrm>
        </p:grpSpPr>
        <p:sp>
          <p:nvSpPr>
            <p:cNvPr id="30" name="직사각형 29"/>
            <p:cNvSpPr/>
            <p:nvPr/>
          </p:nvSpPr>
          <p:spPr>
            <a:xfrm>
              <a:off x="755576" y="3352489"/>
              <a:ext cx="1296144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 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SWOT</a:t>
              </a:r>
            </a:p>
            <a:p>
              <a:pPr algn="ctr"/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분석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5576" y="3354300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C000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u="sng" dirty="0"/>
                <a:t> </a:t>
              </a:r>
              <a:endParaRPr lang="ko-KR" altLang="en-US" u="sng" dirty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857238" y="3759137"/>
              <a:ext cx="252028" cy="0"/>
            </a:xfrm>
            <a:prstGeom prst="line">
              <a:avLst/>
            </a:prstGeom>
            <a:ln w="2222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3923928" y="3435846"/>
            <a:ext cx="1296144" cy="1296144"/>
            <a:chOff x="755576" y="3352489"/>
            <a:chExt cx="1296144" cy="1296144"/>
          </a:xfrm>
        </p:grpSpPr>
        <p:sp>
          <p:nvSpPr>
            <p:cNvPr id="34" name="직사각형 33"/>
            <p:cNvSpPr/>
            <p:nvPr/>
          </p:nvSpPr>
          <p:spPr>
            <a:xfrm>
              <a:off x="755576" y="3352489"/>
              <a:ext cx="1296144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 규칙 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소개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5576" y="3354300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C000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r>
                <a:rPr lang="en-US" altLang="ko-KR" u="sng" dirty="0"/>
                <a:t> </a:t>
              </a:r>
              <a:endParaRPr lang="ko-KR" altLang="en-US" u="sng" dirty="0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850888" y="3755628"/>
              <a:ext cx="252028" cy="0"/>
            </a:xfrm>
            <a:prstGeom prst="line">
              <a:avLst/>
            </a:prstGeom>
            <a:ln w="2222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5508104" y="3435846"/>
            <a:ext cx="1296144" cy="1296144"/>
            <a:chOff x="755576" y="3352489"/>
            <a:chExt cx="1296144" cy="1296144"/>
          </a:xfrm>
        </p:grpSpPr>
        <p:sp>
          <p:nvSpPr>
            <p:cNvPr id="38" name="직사각형 37"/>
            <p:cNvSpPr/>
            <p:nvPr/>
          </p:nvSpPr>
          <p:spPr>
            <a:xfrm>
              <a:off x="755576" y="3352489"/>
              <a:ext cx="1296144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미팅 계획서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작성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5576" y="3354300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C000"/>
                  </a:solidFill>
                  <a:latin typeface="HY견고딕" pitchFamily="18" charset="-127"/>
                  <a:ea typeface="HY견고딕" pitchFamily="18" charset="-127"/>
                </a:rPr>
                <a:t>4</a:t>
              </a:r>
              <a:r>
                <a:rPr lang="en-US" altLang="ko-KR" u="sng" dirty="0"/>
                <a:t> </a:t>
              </a:r>
              <a:endParaRPr lang="ko-KR" altLang="en-US" u="sng" dirty="0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857238" y="3755628"/>
              <a:ext cx="252028" cy="0"/>
            </a:xfrm>
            <a:prstGeom prst="line">
              <a:avLst/>
            </a:prstGeom>
            <a:ln w="2222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7092280" y="3435846"/>
            <a:ext cx="1296144" cy="1296144"/>
            <a:chOff x="755576" y="3352489"/>
            <a:chExt cx="1296144" cy="1296144"/>
          </a:xfrm>
        </p:grpSpPr>
        <p:sp>
          <p:nvSpPr>
            <p:cNvPr id="42" name="직사각형 41"/>
            <p:cNvSpPr/>
            <p:nvPr/>
          </p:nvSpPr>
          <p:spPr>
            <a:xfrm>
              <a:off x="755576" y="3352489"/>
              <a:ext cx="1296144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용어 조사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5576" y="3354300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C000"/>
                  </a:solidFill>
                  <a:latin typeface="HY견고딕" pitchFamily="18" charset="-127"/>
                  <a:ea typeface="HY견고딕" pitchFamily="18" charset="-127"/>
                </a:rPr>
                <a:t>5</a:t>
              </a:r>
              <a:r>
                <a:rPr lang="en-US" altLang="ko-KR" u="sng" dirty="0"/>
                <a:t> </a:t>
              </a:r>
              <a:endParaRPr lang="ko-KR" altLang="en-US" u="sng" dirty="0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857238" y="3755628"/>
              <a:ext cx="252028" cy="0"/>
            </a:xfrm>
            <a:prstGeom prst="line">
              <a:avLst/>
            </a:prstGeom>
            <a:ln w="2222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55940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01 .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팀 소개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각 삼각형 5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55576" y="794410"/>
            <a:ext cx="7629371" cy="3870247"/>
            <a:chOff x="294408" y="698045"/>
            <a:chExt cx="8094016" cy="410595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905" b="23327"/>
            <a:stretch/>
          </p:blipFill>
          <p:spPr>
            <a:xfrm>
              <a:off x="5951495" y="1462754"/>
              <a:ext cx="2436929" cy="2564620"/>
            </a:xfrm>
            <a:prstGeom prst="rect">
              <a:avLst/>
            </a:prstGeom>
          </p:spPr>
        </p:pic>
        <p:pic>
          <p:nvPicPr>
            <p:cNvPr id="28" name="그림 27"/>
            <p:cNvPicPr/>
            <p:nvPr/>
          </p:nvPicPr>
          <p:blipFill rotWithShape="1">
            <a:blip r:embed="rId3">
              <a:alphaModFix/>
              <a:lum/>
            </a:blip>
            <a:srcRect l="2100" b="-340"/>
            <a:stretch>
              <a:fillRect/>
            </a:stretch>
          </p:blipFill>
          <p:spPr>
            <a:xfrm>
              <a:off x="2874030" y="1462754"/>
              <a:ext cx="3337700" cy="2564620"/>
            </a:xfrm>
            <a:prstGeom prst="rect">
              <a:avLst/>
            </a:prstGeom>
            <a:ln w="9525" cap="flat" cmpd="sng">
              <a:noFill/>
              <a:prstDash val="solid"/>
              <a:round/>
            </a:ln>
          </p:spPr>
        </p:pic>
        <p:cxnSp>
          <p:nvCxnSpPr>
            <p:cNvPr id="29" name="꺽인 연결선 16"/>
            <p:cNvCxnSpPr/>
            <p:nvPr/>
          </p:nvCxnSpPr>
          <p:spPr>
            <a:xfrm rot="10800000" flipV="1">
              <a:off x="4741410" y="3903897"/>
              <a:ext cx="1235472" cy="576064"/>
            </a:xfrm>
            <a:prstGeom prst="bentConnector3">
              <a:avLst>
                <a:gd name="adj1" fmla="val 50000"/>
              </a:avLst>
            </a:prstGeom>
            <a:ln>
              <a:head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꺽인 연결선 17"/>
            <p:cNvCxnSpPr/>
            <p:nvPr/>
          </p:nvCxnSpPr>
          <p:spPr>
            <a:xfrm rot="16200000">
              <a:off x="3701857" y="1597104"/>
              <a:ext cx="828092" cy="0"/>
            </a:xfrm>
            <a:prstGeom prst="bentConnector3">
              <a:avLst>
                <a:gd name="adj1" fmla="val 50000"/>
              </a:avLst>
            </a:prstGeom>
            <a:ln>
              <a:head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꺽인 연결선 18"/>
            <p:cNvCxnSpPr/>
            <p:nvPr/>
          </p:nvCxnSpPr>
          <p:spPr>
            <a:xfrm rot="10800000">
              <a:off x="2081941" y="3437476"/>
              <a:ext cx="792088" cy="373874"/>
            </a:xfrm>
            <a:prstGeom prst="bentConnector3">
              <a:avLst>
                <a:gd name="adj1" fmla="val 50000"/>
              </a:avLst>
            </a:prstGeom>
            <a:ln>
              <a:head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직사각형 20"/>
            <p:cNvSpPr/>
            <p:nvPr/>
          </p:nvSpPr>
          <p:spPr>
            <a:xfrm>
              <a:off x="3120965" y="750186"/>
              <a:ext cx="1980221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Operation Leader</a:t>
              </a:r>
            </a:p>
            <a:p>
              <a:pPr algn="ctr"/>
              <a:r>
                <a:rPr lang="ko-KR" altLang="en-US" sz="1600" b="1" dirty="0" err="1">
                  <a:solidFill>
                    <a:schemeClr val="tx1"/>
                  </a:solidFill>
                </a:rPr>
                <a:t>위즈하오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꺽인 연결선 15"/>
            <p:cNvCxnSpPr/>
            <p:nvPr/>
          </p:nvCxnSpPr>
          <p:spPr>
            <a:xfrm rot="10800000">
              <a:off x="2022600" y="1795127"/>
              <a:ext cx="972108" cy="648072"/>
            </a:xfrm>
            <a:prstGeom prst="bentConnector3">
              <a:avLst>
                <a:gd name="adj1" fmla="val 50000"/>
              </a:avLst>
            </a:prstGeom>
            <a:ln>
              <a:head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직사각형 20"/>
            <p:cNvSpPr/>
            <p:nvPr/>
          </p:nvSpPr>
          <p:spPr>
            <a:xfrm>
              <a:off x="294408" y="1462471"/>
              <a:ext cx="1980220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latinLnBrk="1" hangingPunct="1"/>
              <a:r>
                <a:rPr lang="en-US" altLang="ko-KR" sz="1500" b="0" i="0" spc="5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Technology Leader</a:t>
              </a:r>
            </a:p>
            <a:p>
              <a:pPr marL="0" algn="ctr" latinLnBrk="1" hangingPunct="1"/>
              <a:r>
                <a:rPr lang="ko-KR" altLang="en-US" sz="1600" b="1" i="0" spc="5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이승지</a:t>
              </a:r>
              <a:endParaRPr lang="ko-KR" altLang="en-US" sz="1600" b="1" i="0" spc="5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직사각형 20"/>
            <p:cNvSpPr/>
            <p:nvPr/>
          </p:nvSpPr>
          <p:spPr>
            <a:xfrm>
              <a:off x="294408" y="3127275"/>
              <a:ext cx="1980220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latinLnBrk="1" hangingPunct="1"/>
              <a:r>
                <a:rPr lang="en-US" altLang="ko-KR" sz="1500" b="0" i="0" spc="5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Knowledge Leader</a:t>
              </a:r>
            </a:p>
            <a:p>
              <a:pPr marL="0" algn="ctr" latinLnBrk="1" hangingPunct="1"/>
              <a:r>
                <a:rPr lang="ko-KR" altLang="en-US" sz="1600" b="1" i="0" spc="5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김영우</a:t>
              </a:r>
            </a:p>
          </p:txBody>
        </p:sp>
        <p:cxnSp>
          <p:nvCxnSpPr>
            <p:cNvPr id="36" name="꺽인 연결선 16"/>
            <p:cNvCxnSpPr/>
            <p:nvPr/>
          </p:nvCxnSpPr>
          <p:spPr>
            <a:xfrm rot="5400000">
              <a:off x="6900248" y="3766229"/>
              <a:ext cx="864093" cy="3"/>
            </a:xfrm>
            <a:prstGeom prst="bentConnector3">
              <a:avLst>
                <a:gd name="adj1" fmla="val 50000"/>
              </a:avLst>
            </a:prstGeom>
            <a:ln>
              <a:head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직사각형 20"/>
            <p:cNvSpPr/>
            <p:nvPr/>
          </p:nvSpPr>
          <p:spPr>
            <a:xfrm>
              <a:off x="3167844" y="4155926"/>
              <a:ext cx="1980220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latinLnBrk="1" hangingPunct="1"/>
              <a:r>
                <a:rPr lang="en-US" altLang="ko-KR" sz="1500" b="0" i="0" spc="5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Technology Leader</a:t>
              </a:r>
            </a:p>
            <a:p>
              <a:pPr marL="0" algn="ctr" latinLnBrk="1" hangingPunct="1"/>
              <a:r>
                <a:rPr lang="ko-KR" altLang="en-US" sz="1600" b="1" i="0" spc="5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정태훈</a:t>
              </a:r>
            </a:p>
          </p:txBody>
        </p:sp>
        <p:sp>
          <p:nvSpPr>
            <p:cNvPr id="38" name="직사각형 20"/>
            <p:cNvSpPr/>
            <p:nvPr/>
          </p:nvSpPr>
          <p:spPr>
            <a:xfrm>
              <a:off x="6336196" y="4155926"/>
              <a:ext cx="1980220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latinLnBrk="1" hangingPunct="1"/>
              <a:r>
                <a:rPr lang="en-US" altLang="ko-KR" sz="1500" b="0" i="0" spc="5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Design Leader</a:t>
              </a:r>
            </a:p>
            <a:p>
              <a:pPr marL="0" algn="ctr" latinLnBrk="1" hangingPunct="1"/>
              <a:r>
                <a:rPr lang="ko-KR" altLang="en-US" sz="1600" b="1" spc="5" dirty="0">
                  <a:solidFill>
                    <a:schemeClr val="tx1"/>
                  </a:solidFill>
                </a:rPr>
                <a:t>김동근</a:t>
              </a:r>
              <a:endParaRPr lang="ko-KR" altLang="en-US" sz="1600" b="1" i="0" spc="5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9" name="꺽인 연결선 16"/>
            <p:cNvCxnSpPr/>
            <p:nvPr/>
          </p:nvCxnSpPr>
          <p:spPr>
            <a:xfrm rot="5400000" flipH="1" flipV="1">
              <a:off x="5707948" y="1121757"/>
              <a:ext cx="1262910" cy="1049684"/>
            </a:xfrm>
            <a:prstGeom prst="bentConnector3">
              <a:avLst>
                <a:gd name="adj1" fmla="val 98739"/>
              </a:avLst>
            </a:prstGeom>
            <a:ln>
              <a:head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5953532" y="698045"/>
              <a:ext cx="1980221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Project Leader</a:t>
              </a: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이한솔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81572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01 .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팀 소개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각 삼각형 5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 descr="나비효과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322" y="866440"/>
            <a:ext cx="3867150" cy="2971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TextBox 2"/>
          <p:cNvSpPr txBox="1"/>
          <p:nvPr/>
        </p:nvSpPr>
        <p:spPr>
          <a:xfrm>
            <a:off x="467544" y="1131590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>
                <a:solidFill>
                  <a:srgbClr val="FFC000"/>
                </a:solidFill>
              </a:rPr>
              <a:t>팀명</a:t>
            </a:r>
            <a:r>
              <a:rPr lang="ko-KR" altLang="en-US" sz="4400" b="1" dirty="0">
                <a:solidFill>
                  <a:srgbClr val="FFC000"/>
                </a:solidFill>
              </a:rPr>
              <a:t> </a:t>
            </a:r>
            <a:r>
              <a:rPr lang="en-US" altLang="ko-KR" sz="4400" b="1" dirty="0">
                <a:solidFill>
                  <a:srgbClr val="FFC000"/>
                </a:solidFill>
              </a:rPr>
              <a:t>: </a:t>
            </a:r>
            <a:r>
              <a:rPr lang="ko-KR" altLang="en-US" sz="4400" b="1" dirty="0">
                <a:solidFill>
                  <a:srgbClr val="FFC000"/>
                </a:solidFill>
              </a:rPr>
              <a:t>나비효과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22" y="2228260"/>
            <a:ext cx="47738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i="1" dirty="0"/>
              <a:t>“</a:t>
            </a:r>
            <a:r>
              <a:rPr lang="ko-KR" altLang="en-US" sz="2100" i="1" dirty="0"/>
              <a:t>작은 날갯짓으로 큰 변화를 일으키자</a:t>
            </a:r>
            <a:r>
              <a:rPr lang="en-US" altLang="ko-KR" sz="2100" i="1" dirty="0"/>
              <a:t>”</a:t>
            </a:r>
            <a:endParaRPr lang="ko-KR" altLang="en-US" sz="2100" i="1" dirty="0"/>
          </a:p>
        </p:txBody>
      </p:sp>
    </p:spTree>
    <p:extLst>
      <p:ext uri="{BB962C8B-B14F-4D97-AF65-F5344CB8AC3E}">
        <p14:creationId xmlns:p14="http://schemas.microsoft.com/office/powerpoint/2010/main" val="283079684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1941" y="75712"/>
            <a:ext cx="3229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02 .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팀 </a:t>
            </a:r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SWOT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분석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각 삼각형 5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0" y="4738661"/>
            <a:ext cx="409514" cy="409514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3139791" y="1275043"/>
            <a:ext cx="3003651" cy="2880320"/>
            <a:chOff x="2526193" y="1726506"/>
            <a:chExt cx="4409841" cy="4228772"/>
          </a:xfrm>
        </p:grpSpPr>
        <p:sp>
          <p:nvSpPr>
            <p:cNvPr id="63" name="자유형 62"/>
            <p:cNvSpPr/>
            <p:nvPr/>
          </p:nvSpPr>
          <p:spPr>
            <a:xfrm rot="8408530">
              <a:off x="3723140" y="3781770"/>
              <a:ext cx="3212894" cy="1606447"/>
            </a:xfrm>
            <a:custGeom>
              <a:avLst/>
              <a:gdLst>
                <a:gd name="connsiteX0" fmla="*/ 0 w 3124200"/>
                <a:gd name="connsiteY0" fmla="*/ 0 h 1562100"/>
                <a:gd name="connsiteX1" fmla="*/ 3124200 w 3124200"/>
                <a:gd name="connsiteY1" fmla="*/ 0 h 1562100"/>
                <a:gd name="connsiteX2" fmla="*/ 1562100 w 3124200"/>
                <a:gd name="connsiteY2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4200" h="1562100">
                  <a:moveTo>
                    <a:pt x="0" y="0"/>
                  </a:moveTo>
                  <a:lnTo>
                    <a:pt x="3124200" y="0"/>
                  </a:lnTo>
                  <a:lnTo>
                    <a:pt x="1562100" y="15621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7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 63"/>
            <p:cNvSpPr/>
            <p:nvPr/>
          </p:nvSpPr>
          <p:spPr>
            <a:xfrm rot="2700000">
              <a:off x="3630766" y="2507556"/>
              <a:ext cx="3124200" cy="1562100"/>
            </a:xfrm>
            <a:custGeom>
              <a:avLst/>
              <a:gdLst>
                <a:gd name="connsiteX0" fmla="*/ 0 w 3124200"/>
                <a:gd name="connsiteY0" fmla="*/ 0 h 1562100"/>
                <a:gd name="connsiteX1" fmla="*/ 3124200 w 3124200"/>
                <a:gd name="connsiteY1" fmla="*/ 0 h 1562100"/>
                <a:gd name="connsiteX2" fmla="*/ 1562100 w 3124200"/>
                <a:gd name="connsiteY2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4200" h="1562100">
                  <a:moveTo>
                    <a:pt x="0" y="0"/>
                  </a:moveTo>
                  <a:lnTo>
                    <a:pt x="3124200" y="0"/>
                  </a:lnTo>
                  <a:lnTo>
                    <a:pt x="1562100" y="15621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 rot="2700000">
              <a:off x="3307243" y="1726506"/>
              <a:ext cx="1562100" cy="3124200"/>
            </a:xfrm>
            <a:custGeom>
              <a:avLst/>
              <a:gdLst>
                <a:gd name="connsiteX0" fmla="*/ 0 w 1562100"/>
                <a:gd name="connsiteY0" fmla="*/ 0 h 3124200"/>
                <a:gd name="connsiteX1" fmla="*/ 1562100 w 1562100"/>
                <a:gd name="connsiteY1" fmla="*/ 1562100 h 3124200"/>
                <a:gd name="connsiteX2" fmla="*/ 0 w 1562100"/>
                <a:gd name="connsiteY2" fmla="*/ 3124200 h 312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2100" h="3124200">
                  <a:moveTo>
                    <a:pt x="0" y="0"/>
                  </a:moveTo>
                  <a:lnTo>
                    <a:pt x="1562100" y="1562100"/>
                  </a:lnTo>
                  <a:lnTo>
                    <a:pt x="0" y="3124200"/>
                  </a:lnTo>
                  <a:close/>
                </a:path>
              </a:pathLst>
            </a:custGeom>
            <a:solidFill>
              <a:srgbClr val="3D6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 65"/>
            <p:cNvSpPr/>
            <p:nvPr/>
          </p:nvSpPr>
          <p:spPr>
            <a:xfrm rot="8100000">
              <a:off x="3630766" y="3612128"/>
              <a:ext cx="3124200" cy="1562100"/>
            </a:xfrm>
            <a:custGeom>
              <a:avLst/>
              <a:gdLst>
                <a:gd name="connsiteX0" fmla="*/ 0 w 3124200"/>
                <a:gd name="connsiteY0" fmla="*/ 0 h 1562100"/>
                <a:gd name="connsiteX1" fmla="*/ 3124200 w 3124200"/>
                <a:gd name="connsiteY1" fmla="*/ 0 h 1562100"/>
                <a:gd name="connsiteX2" fmla="*/ 1562100 w 3124200"/>
                <a:gd name="connsiteY2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4200" h="1562100">
                  <a:moveTo>
                    <a:pt x="0" y="0"/>
                  </a:moveTo>
                  <a:lnTo>
                    <a:pt x="3124200" y="0"/>
                  </a:lnTo>
                  <a:lnTo>
                    <a:pt x="1562100" y="15621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 66"/>
            <p:cNvSpPr/>
            <p:nvPr/>
          </p:nvSpPr>
          <p:spPr>
            <a:xfrm rot="18900000">
              <a:off x="3307243" y="2831078"/>
              <a:ext cx="1562100" cy="3124200"/>
            </a:xfrm>
            <a:custGeom>
              <a:avLst/>
              <a:gdLst>
                <a:gd name="connsiteX0" fmla="*/ 0 w 1562100"/>
                <a:gd name="connsiteY0" fmla="*/ 0 h 3124200"/>
                <a:gd name="connsiteX1" fmla="*/ 1562100 w 1562100"/>
                <a:gd name="connsiteY1" fmla="*/ 1562100 h 3124200"/>
                <a:gd name="connsiteX2" fmla="*/ 0 w 1562100"/>
                <a:gd name="connsiteY2" fmla="*/ 3124200 h 312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2100" h="3124200">
                  <a:moveTo>
                    <a:pt x="0" y="0"/>
                  </a:moveTo>
                  <a:lnTo>
                    <a:pt x="1562100" y="1562100"/>
                  </a:lnTo>
                  <a:lnTo>
                    <a:pt x="0" y="3124200"/>
                  </a:lnTo>
                  <a:close/>
                </a:path>
              </a:pathLst>
            </a:custGeom>
            <a:solidFill>
              <a:srgbClr val="FE8C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3550734" y="2678806"/>
              <a:ext cx="2331024" cy="2325824"/>
              <a:chOff x="3499787" y="2617292"/>
              <a:chExt cx="2331024" cy="232582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3584699" y="2617292"/>
                <a:ext cx="781820" cy="1220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gradFill>
                      <a:gsLst>
                        <a:gs pos="50000">
                          <a:schemeClr val="bg1">
                            <a:alpha val="84000"/>
                          </a:schemeClr>
                        </a:gs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effectLst>
                      <a:outerShdw dist="38100" dir="2700000" algn="tl" rotWithShape="0">
                        <a:prstClr val="black">
                          <a:alpha val="22000"/>
                        </a:prstClr>
                      </a:outerShdw>
                    </a:effectLst>
                    <a:latin typeface="+mj-lt"/>
                  </a:rPr>
                  <a:t>S</a:t>
                </a:r>
                <a:endParaRPr lang="ko-KR" altLang="en-US" sz="4800" b="1" dirty="0">
                  <a:gradFill>
                    <a:gsLst>
                      <a:gs pos="50000">
                        <a:schemeClr val="bg1">
                          <a:alpha val="84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38100" dir="2700000" algn="tl" rotWithShape="0">
                      <a:prstClr val="black">
                        <a:alpha val="22000"/>
                      </a:prst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646547" y="2617292"/>
                <a:ext cx="1184264" cy="1220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gradFill>
                      <a:gsLst>
                        <a:gs pos="50000">
                          <a:schemeClr val="bg1">
                            <a:alpha val="84000"/>
                          </a:schemeClr>
                        </a:gs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effectLst>
                      <a:outerShdw dist="38100" dir="2700000" algn="tl" rotWithShape="0">
                        <a:prstClr val="black">
                          <a:alpha val="22000"/>
                        </a:prstClr>
                      </a:outerShdw>
                    </a:effectLst>
                    <a:latin typeface="+mj-lt"/>
                  </a:rPr>
                  <a:t>W</a:t>
                </a:r>
                <a:endParaRPr lang="ko-KR" altLang="en-US" sz="4800" b="1" dirty="0">
                  <a:gradFill>
                    <a:gsLst>
                      <a:gs pos="50000">
                        <a:schemeClr val="bg1">
                          <a:alpha val="84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38100" dir="2700000" algn="tl" rotWithShape="0">
                      <a:prstClr val="black">
                        <a:alpha val="22000"/>
                      </a:prst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499787" y="3674486"/>
                <a:ext cx="972452" cy="1220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gradFill>
                      <a:gsLst>
                        <a:gs pos="50000">
                          <a:schemeClr val="bg1">
                            <a:alpha val="84000"/>
                          </a:schemeClr>
                        </a:gs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effectLst>
                      <a:outerShdw dist="38100" dir="2700000" algn="tl" rotWithShape="0">
                        <a:prstClr val="black">
                          <a:alpha val="22000"/>
                        </a:prstClr>
                      </a:outerShdw>
                    </a:effectLst>
                    <a:latin typeface="+mj-lt"/>
                  </a:rPr>
                  <a:t>O</a:t>
                </a:r>
                <a:endParaRPr lang="ko-KR" altLang="en-US" sz="4800" b="1" dirty="0">
                  <a:gradFill>
                    <a:gsLst>
                      <a:gs pos="50000">
                        <a:schemeClr val="bg1">
                          <a:alpha val="84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38100" dir="2700000" algn="tl" rotWithShape="0">
                      <a:prstClr val="black">
                        <a:alpha val="22000"/>
                      </a:prst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789397" y="3723079"/>
                <a:ext cx="798296" cy="1220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gradFill>
                      <a:gsLst>
                        <a:gs pos="50000">
                          <a:schemeClr val="bg1">
                            <a:alpha val="84000"/>
                          </a:schemeClr>
                        </a:gs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effectLst>
                      <a:outerShdw dist="38100" dir="2700000" algn="tl" rotWithShape="0">
                        <a:prstClr val="black">
                          <a:alpha val="22000"/>
                        </a:prstClr>
                      </a:outerShdw>
                    </a:effectLst>
                    <a:latin typeface="+mj-lt"/>
                  </a:rPr>
                  <a:t>T</a:t>
                </a:r>
                <a:endParaRPr lang="ko-KR" altLang="en-US" sz="4800" b="1" dirty="0">
                  <a:gradFill>
                    <a:gsLst>
                      <a:gs pos="50000">
                        <a:schemeClr val="bg1">
                          <a:alpha val="84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38100" dir="2700000" algn="tl" rotWithShape="0">
                      <a:prstClr val="black">
                        <a:alpha val="22000"/>
                      </a:prstClr>
                    </a:outerShdw>
                  </a:effectLst>
                  <a:latin typeface="+mj-lt"/>
                </a:endParaRPr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462292" y="1637387"/>
            <a:ext cx="230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출석률이 높다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책임감 있는 행동</a:t>
            </a:r>
            <a:endParaRPr lang="en-US" altLang="ko-KR" dirty="0"/>
          </a:p>
        </p:txBody>
      </p:sp>
      <p:sp>
        <p:nvSpPr>
          <p:cNvPr id="84" name="TextBox 83"/>
          <p:cNvSpPr txBox="1"/>
          <p:nvPr/>
        </p:nvSpPr>
        <p:spPr>
          <a:xfrm>
            <a:off x="6482110" y="1664020"/>
            <a:ext cx="2309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내성적인 성격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창의적 사고 부족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/>
              <a:t>저녁형</a:t>
            </a:r>
            <a:r>
              <a:rPr lang="ko-KR" altLang="en-US" dirty="0"/>
              <a:t> 인간</a:t>
            </a:r>
            <a:endParaRPr lang="en-US" altLang="ko-KR" dirty="0"/>
          </a:p>
        </p:txBody>
      </p:sp>
      <p:sp>
        <p:nvSpPr>
          <p:cNvPr id="88" name="TextBox 87"/>
          <p:cNvSpPr txBox="1"/>
          <p:nvPr/>
        </p:nvSpPr>
        <p:spPr>
          <a:xfrm>
            <a:off x="395536" y="3581603"/>
            <a:ext cx="320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커뮤니케이션의 기회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창의적인 아이디어의 기회</a:t>
            </a:r>
            <a:endParaRPr lang="en-US" altLang="ko-KR" dirty="0"/>
          </a:p>
        </p:txBody>
      </p:sp>
      <p:sp>
        <p:nvSpPr>
          <p:cNvPr id="92" name="TextBox 91"/>
          <p:cNvSpPr txBox="1"/>
          <p:nvPr/>
        </p:nvSpPr>
        <p:spPr>
          <a:xfrm>
            <a:off x="6482110" y="3597203"/>
            <a:ext cx="259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팀 프로젝트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의견 수렴이 느림</a:t>
            </a:r>
            <a:endParaRPr lang="en-US" altLang="ko-KR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6554119" y="1059582"/>
            <a:ext cx="1939707" cy="477054"/>
          </a:xfrm>
          <a:prstGeom prst="roundRect">
            <a:avLst>
              <a:gd name="adj" fmla="val 1027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b="1" dirty="0">
                <a:gradFill>
                  <a:gsLst>
                    <a:gs pos="50000">
                      <a:schemeClr val="bg1">
                        <a:alpha val="84000"/>
                      </a:schemeClr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prstClr val="black">
                      <a:alpha val="22000"/>
                    </a:prstClr>
                  </a:outerShdw>
                </a:effectLst>
              </a:rPr>
              <a:t>Weakness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83519" y="2960999"/>
            <a:ext cx="1939707" cy="477054"/>
          </a:xfrm>
          <a:prstGeom prst="roundRect">
            <a:avLst>
              <a:gd name="adj" fmla="val 10278"/>
            </a:avLst>
          </a:prstGeom>
          <a:solidFill>
            <a:srgbClr val="FE8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b="1" dirty="0">
                <a:gradFill>
                  <a:gsLst>
                    <a:gs pos="50000">
                      <a:schemeClr val="bg1">
                        <a:alpha val="84000"/>
                      </a:schemeClr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prstClr val="black">
                      <a:alpha val="22000"/>
                    </a:prstClr>
                  </a:outerShdw>
                </a:effectLst>
              </a:rPr>
              <a:t>Opportunity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557100" y="2976599"/>
            <a:ext cx="1939707" cy="477054"/>
          </a:xfrm>
          <a:prstGeom prst="roundRect">
            <a:avLst>
              <a:gd name="adj" fmla="val 102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b="1" dirty="0">
                <a:gradFill>
                  <a:gsLst>
                    <a:gs pos="50000">
                      <a:schemeClr val="bg1">
                        <a:alpha val="84000"/>
                      </a:schemeClr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prstClr val="black">
                      <a:alpha val="22000"/>
                    </a:prstClr>
                  </a:outerShdw>
                </a:effectLst>
              </a:rPr>
              <a:t>Threat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34300" y="1043982"/>
            <a:ext cx="1939707" cy="477054"/>
          </a:xfrm>
          <a:prstGeom prst="roundRect">
            <a:avLst>
              <a:gd name="adj" fmla="val 10278"/>
            </a:avLst>
          </a:prstGeom>
          <a:solidFill>
            <a:srgbClr val="3D6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b="1" dirty="0">
                <a:gradFill>
                  <a:gsLst>
                    <a:gs pos="50000">
                      <a:schemeClr val="bg1">
                        <a:alpha val="84000"/>
                      </a:schemeClr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prstClr val="black">
                      <a:alpha val="22000"/>
                    </a:prstClr>
                  </a:outerShdw>
                </a:effectLst>
              </a:rPr>
              <a:t>Strength</a:t>
            </a:r>
          </a:p>
        </p:txBody>
      </p:sp>
    </p:spTree>
    <p:extLst>
      <p:ext uri="{BB962C8B-B14F-4D97-AF65-F5344CB8AC3E}">
        <p14:creationId xmlns:p14="http://schemas.microsoft.com/office/powerpoint/2010/main" val="1834690241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03 .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팀 규칙 소개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각 삼각형 5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42191" y="805406"/>
            <a:ext cx="5009929" cy="664129"/>
            <a:chOff x="282151" y="733398"/>
            <a:chExt cx="5009929" cy="664129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053488" y="733398"/>
              <a:ext cx="3238592" cy="6641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82151" y="733398"/>
              <a:ext cx="4298032" cy="66412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토론 시간 엄수</a:t>
              </a:r>
            </a:p>
          </p:txBody>
        </p:sp>
        <p:sp>
          <p:nvSpPr>
            <p:cNvPr id="16" name="타원 15"/>
            <p:cNvSpPr/>
            <p:nvPr/>
          </p:nvSpPr>
          <p:spPr>
            <a:xfrm>
              <a:off x="362883" y="796275"/>
              <a:ext cx="536709" cy="5367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187624" y="1563638"/>
            <a:ext cx="5009929" cy="664129"/>
            <a:chOff x="282151" y="733398"/>
            <a:chExt cx="5009929" cy="664129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2053488" y="733398"/>
              <a:ext cx="3238592" cy="6641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82151" y="733398"/>
              <a:ext cx="4298032" cy="66412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0" scaled="1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수업에 결석하지 않기</a:t>
              </a:r>
            </a:p>
          </p:txBody>
        </p:sp>
        <p:sp>
          <p:nvSpPr>
            <p:cNvPr id="32" name="타원 31"/>
            <p:cNvSpPr/>
            <p:nvPr/>
          </p:nvSpPr>
          <p:spPr>
            <a:xfrm>
              <a:off x="362883" y="796275"/>
              <a:ext cx="536709" cy="5367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722311" y="2339669"/>
            <a:ext cx="5009929" cy="664129"/>
            <a:chOff x="282151" y="733398"/>
            <a:chExt cx="5009929" cy="664129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2053488" y="733398"/>
              <a:ext cx="3238592" cy="6641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82151" y="733398"/>
              <a:ext cx="4298032" cy="664129"/>
            </a:xfrm>
            <a:prstGeom prst="roundRect">
              <a:avLst>
                <a:gd name="adj" fmla="val 50000"/>
              </a:avLst>
            </a:prstGeom>
            <a:solidFill>
              <a:srgbClr val="F3919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최소한 의견 하나씩 말하기</a:t>
              </a:r>
            </a:p>
          </p:txBody>
        </p:sp>
        <p:sp>
          <p:nvSpPr>
            <p:cNvPr id="36" name="타원 35"/>
            <p:cNvSpPr/>
            <p:nvPr/>
          </p:nvSpPr>
          <p:spPr>
            <a:xfrm>
              <a:off x="362883" y="796275"/>
              <a:ext cx="536709" cy="5367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298375" y="3131757"/>
            <a:ext cx="5009929" cy="664129"/>
            <a:chOff x="282151" y="733398"/>
            <a:chExt cx="5009929" cy="664129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2053488" y="733398"/>
              <a:ext cx="3238592" cy="6641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82151" y="733398"/>
              <a:ext cx="4298032" cy="664129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팀에 협조적인 자세 가지기</a:t>
              </a:r>
            </a:p>
          </p:txBody>
        </p:sp>
        <p:sp>
          <p:nvSpPr>
            <p:cNvPr id="40" name="타원 39"/>
            <p:cNvSpPr/>
            <p:nvPr/>
          </p:nvSpPr>
          <p:spPr>
            <a:xfrm>
              <a:off x="362883" y="796275"/>
              <a:ext cx="536709" cy="5367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874439" y="3923845"/>
            <a:ext cx="5009929" cy="664129"/>
            <a:chOff x="282151" y="733398"/>
            <a:chExt cx="5009929" cy="664129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2053488" y="733398"/>
              <a:ext cx="3238592" cy="6641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82151" y="733398"/>
              <a:ext cx="4298032" cy="66412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2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아이디어는 질보단 양</a:t>
              </a:r>
            </a:p>
          </p:txBody>
        </p:sp>
        <p:sp>
          <p:nvSpPr>
            <p:cNvPr id="44" name="타원 43"/>
            <p:cNvSpPr/>
            <p:nvPr/>
          </p:nvSpPr>
          <p:spPr>
            <a:xfrm>
              <a:off x="362883" y="796275"/>
              <a:ext cx="536709" cy="5367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55576" y="938174"/>
            <a:ext cx="54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01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96207" y="1695647"/>
            <a:ext cx="522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02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39323" y="2470845"/>
            <a:ext cx="586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39191"/>
                </a:solidFill>
              </a:rPr>
              <a:t>03</a:t>
            </a:r>
            <a:endParaRPr lang="ko-KR" altLang="en-US" sz="2000" b="1" dirty="0">
              <a:solidFill>
                <a:srgbClr val="F3919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11015" y="3262933"/>
            <a:ext cx="65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92D050"/>
                </a:solidFill>
              </a:rPr>
              <a:t>04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62190" y="4055854"/>
            <a:ext cx="585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05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6335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387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04 .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</a:rPr>
              <a:t>미팅 계획서 작성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각 삼각형 5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076056" y="1347614"/>
            <a:ext cx="3312368" cy="115212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ko-KR" altLang="en-US" dirty="0"/>
              <a:t>미팅 일정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매주 금요일 </a:t>
            </a:r>
            <a:r>
              <a:rPr lang="en-US" altLang="ko-KR" dirty="0"/>
              <a:t>15:00 ~ 15:30 </a:t>
            </a:r>
          </a:p>
          <a:p>
            <a:r>
              <a:rPr lang="en-US" altLang="ko-KR" dirty="0"/>
              <a:t>IT4-</a:t>
            </a:r>
            <a:r>
              <a:rPr lang="ko-KR" altLang="en-US" dirty="0"/>
              <a:t>로비 </a:t>
            </a:r>
            <a:r>
              <a:rPr lang="en-US" altLang="ko-KR" dirty="0"/>
              <a:t>(</a:t>
            </a:r>
            <a:r>
              <a:rPr lang="ko-KR" altLang="en-US" dirty="0"/>
              <a:t>오프라인 미팅 </a:t>
            </a:r>
            <a:r>
              <a:rPr lang="en-US" altLang="ko-KR" dirty="0"/>
              <a:t>6</a:t>
            </a:r>
            <a:r>
              <a:rPr lang="ko-KR" altLang="en-US" dirty="0"/>
              <a:t>회 </a:t>
            </a:r>
            <a:r>
              <a:rPr lang="en-US" altLang="ko-KR" dirty="0"/>
              <a:t>+ </a:t>
            </a:r>
            <a:r>
              <a:rPr lang="ko-KR" altLang="en-US" dirty="0"/>
              <a:t>온라인 미팅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84064" y="2715766"/>
            <a:ext cx="3312368" cy="115212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/>
              <a:t>총 비용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ko-KR" altLang="en-US" sz="2400" dirty="0"/>
              <a:t>약 </a:t>
            </a:r>
            <a:r>
              <a:rPr lang="en-US" altLang="ko-KR" sz="2400" dirty="0"/>
              <a:t>550</a:t>
            </a:r>
            <a:r>
              <a:rPr lang="ko-KR" altLang="en-US" sz="2400" dirty="0"/>
              <a:t>만원</a:t>
            </a:r>
          </a:p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6"/>
          <a:stretch/>
        </p:blipFill>
        <p:spPr>
          <a:xfrm>
            <a:off x="755576" y="771550"/>
            <a:ext cx="3434680" cy="3828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4690241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1411</Words>
  <Application>Microsoft Office PowerPoint</Application>
  <PresentationFormat>화면 슬라이드 쇼(16:9)</PresentationFormat>
  <Paragraphs>217</Paragraphs>
  <Slides>19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Kim Yeongu</cp:lastModifiedBy>
  <cp:revision>41</cp:revision>
  <dcterms:created xsi:type="dcterms:W3CDTF">2015-04-29T04:31:15Z</dcterms:created>
  <dcterms:modified xsi:type="dcterms:W3CDTF">2018-11-07T01:35:59Z</dcterms:modified>
</cp:coreProperties>
</file>