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Maven Pro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e26e1425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e26e1425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--&gt; Variables non pertinentes pour notre analyse :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'code'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'url'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'creator'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'last_modified_t'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'last_modified_datetime'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'ingredients_text'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'serving_size'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'additives'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'states'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'states_tags'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'states_fr'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--&gt; Variables redondantes :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'created_t' &amp; 'created_datetime' -&gt; on garde created_datetime'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'brands_tags' &amp; 'brands' -&gt; on garde 'brands'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'countries', 'countries_tags' &amp; 'countries_fr' -&gt; on garde 'countries_fr'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'nutrition_score_fr_100g' &amp; 'nutrition_score_uk_100g' -&gt; on garde 'nutrition_score_fr_100g'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'salt_100g' &amp; 'sodium_100g' -&gt; on garde 'salt_100g'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--&gt; Variables pertinentes pour notre analyse :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**Date** : 'created_datetime'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**Informations produit** : 'product_name', 'brands', 'countries_fr', 'category'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**Additifs / Huile de palme** : 'additives_n', 'ingredients_from_palm_oil_n', 'ingredients_that_may_be_from_palm_oil_n'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**Scores de nutrition** : 'nutrition_grade_fr', 'nutrition_score_fr_100g'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**Energie (pour 100g)** : 'energy_100g'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**Nutriments (pour 100g)** : 'fat_100g', 'saturated_fat_100g', 'carbohydrates_100g', 'sugars_100g', 'fiber_100g', 'proteins_100g', 'salt_100g'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e26e1425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e26e1425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# Catégorisation des variables pour l'analyse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date = ["created_datetime"]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product_infos = ["product_name", "brands", "countries_fr"]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additives = ["additives_n", "ingredients_from_palm_oil_n", "ingredients_that_may_be_from_palm_oil_n"]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nutrigrade = ["nutrition_grade_fr"]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nutritiscore = ["nutrition_score_fr_100g"]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energy = ["energy_100g"]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nutriments = ["fat_100g", "saturated_fat_100g", "carbohydrates_100g", "sugars_100g", "fiber_100g", "proteins_100g", "salt_100g"]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var_quant = nutritiscore + energy + nutriments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var_qual = product_infos + additives + nutrigrade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e26e1425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e26e1425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AutoNum type="arabicPeriod"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Camemberts → variables avec un nombre de modalités peu élevé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➔"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NutritionGrade → Diagramme de dispersion (Pie Chart)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AutoNum type="arabicPeriod"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Histogrammes  → variables avec un nombre de modalités moyennement élevé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➔"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Additifs → Diagramme en bâtons (Bar Plot)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AutoNum type="arabicPeriod"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Représentation visuelle → variables avec un nombre de modalités très élevé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➔"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Informations produit →  Nuage de mots (Words Cloud)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--&gt; Variables avec hautes intensité de corrélation :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Corrélation positive (coefficient de corrélation &gt; 0.7) :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- 'energy_100g' &amp; 'fat_100g'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- 'energy_100g' &amp; 'carbohydrates_100g'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- 'fat_100g' &amp; 'saturated_fat_100g'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Corrélation négative (coefficient de corrélation &lt; -0.7) :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- 'nutrition_score_fr_100g' &amp; 'fat_100g'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- 'nutrition_score_fr_100g' &amp; 'saturated_fat_100g'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--&gt; Test de normalité des variables : Seuil fixé à **5%**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Hypothèse nulle **H0** : La variable suit une distribution normale.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- on peut utiliser un test paramétrique (test de Pearson).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Hypothèse alternative **H1** : La variable ne suit pas une distribution normale.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- on doit utiliser un test non-paramétrique (test de Spearman).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--&gt; Aucunes variables n'est distribuées selon une loi normale à un seuil de **5%**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Hypothèse alternative **H1** : La variable ne suit pas une distribution normale.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- on doit utiliser un test non-paramétrique : test de Spearman ( : Seuil fixé à **5%**)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    - Hypothèse nulle **H0** : les 2 variables sont **indépendantes**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    - Hypothèse alternative **H1** : les 2 variables sont **liées**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--&gt; Les coefficients de corrélation étudiés sont statistiquement significatifs avec un niveau de risque fixé à **5%**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Hypothèse alternative **H1** : La variable ne suit pas une distribution normale.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- on doit utiliser un test non-paramétrique : test de Spearman ( : Seuil fixé à **5%**)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    - Hypothèse alternative **H1** : les 2 variables sont **liées**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5b89da953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b5b89da953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30b791c0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30b791c0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Utilisation d’un </a:t>
            </a:r>
            <a:r>
              <a:rPr b="1"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Notebook Jupyter</a:t>
            </a: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pour écrire le code Python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L’analyse se déroulera en 3 parties :</a:t>
            </a:r>
            <a:endParaRPr sz="15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671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AutoNum type="romanUcPeriod"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Présentation générale et exploration du jeu de données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671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AutoNum type="romanUcPeriod"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Démarche méthodologique d’analyse et de nettoyage des données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671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AutoNum type="romanUcPeriod"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Synthèse de l’analyse de données et visualisation des données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30b791c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30b791c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Je participe à </a:t>
            </a: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 appel à projets visant à accroître l'accessibilité des données de santé relatives aux produits alimentaires  initié par l'agence "Santé publique France".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L’objectif est de permettre une exploration et une visualisation des données des produits alimentaires via une page web interactive afin de faciliter leur exploitation par ses agents. 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Mais pour le moment il y a une très grosse volumétrie de données brutes qui nécessitent un traitement préalable pour être exploitables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5b89da953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5b89da953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6B0"/>
              </a:buClr>
              <a:buSzPts val="3300"/>
              <a:buFont typeface="Open Sans"/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Les principales informations fournies sont :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-"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Les informations générales sur le produit : code, nom, quantité…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-"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 ensemble de tags : catégorie, marque, origine...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-"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Les ingrédients composant les produits et leurs additifs éventuels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-"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Des informations nutritionnelles : quantité en grammes des nutriments pour 100 grammes du produit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Détail volumétrie :</a:t>
            </a:r>
            <a:endParaRPr sz="15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Total colonnes : 162 variables.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➔"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56 variables qualitatives.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➔"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106 variables quantitatives.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Total lignes : </a:t>
            </a: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320772 </a:t>
            </a: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individus.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Total : </a:t>
            </a: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51965064 </a:t>
            </a: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valeurs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87f5c9ab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87f5c9ab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Raleway"/>
                <a:ea typeface="Raleway"/>
                <a:cs typeface="Raleway"/>
                <a:sym typeface="Raleway"/>
              </a:rPr>
              <a:t>J</a:t>
            </a: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 réalise </a:t>
            </a:r>
            <a:r>
              <a:rPr b="1"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l'analyse</a:t>
            </a:r>
            <a:r>
              <a:rPr b="1"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exploratoire des données </a:t>
            </a: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AutoNum type="alphaUcPeriod"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Pas de doublons de lignes entière, je repère 2 variables product_nam &amp; brands qui me </a:t>
            </a: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permettent</a:t>
            </a: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d'exclure</a:t>
            </a: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des lignes en double avec le même produit de la même marque.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AutoNum type="alphaUcPeriod"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Je choisis d’exclure toutes les variables et individus qui </a:t>
            </a: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ont</a:t>
            </a: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plus de 50% de </a:t>
            </a: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valeurs</a:t>
            </a: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manquantes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97463fac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97463fac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Nombre total de valeurs manquantes dans le dataset =  34689989 environ 75.5 % du datasat.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Exclusion de 126 variables → colonnes 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Exclusion de 30243 individus → lignes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Nombre total de valeurs manquantes dans le dataset =  829779 environ 9.1 % du datasat.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87f5c9ab7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87f5c9ab7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Etude Métier : 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-"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pour le </a:t>
            </a: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nutriscore : pas de valeurs aberrantes : échelle de -15 à 40 les 2 sembles se ressembler beaucoup 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-"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pour </a:t>
            </a: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l'énergie</a:t>
            </a: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: la substance ayant le plus d'énergie sont les lipides avec 3700kJ pour 100g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-"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pour les nutriments : la quantité de nutriment pour 100g de produit ne peut pas dépasser 100g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➔"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les valeurs supérieures sont considérées comme aberrantes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91cb877b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91cb877b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valeurs atypiques → valeurs extrêmes non fausses qui sont importantes mais peuvent fausser l’analyse car elles se distinguent significativement des autres valeurs.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●"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L'IQR est la différence entre le troisième quartile (Q3) et le premier quartile (Q1) d'une distribution.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●"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Les valeurs atypiques peuvent être identifiées comme celles qui se situent en dehors de la plage définie par Q1 - 1.5 * IQR et Q3 + 1.5 * IQR.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●"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Les valeurs en dehors de cette plage sont considérées comme des valeurs atypiques et peuvent être exclues ou traitées d'une manière spécifique.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Les distributions sont plus homogènes et plus compactes étant donné que les valeurs rares ont été supprimées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da7905e3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da7905e3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90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Traitement des types de colonnes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1" marL="914400" marR="1905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AutoNum type="alphaLcPeriod"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Traitement des colonnes avec des dates → datetime64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1" marL="914400" marR="1905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AutoNum type="alphaLcPeriod"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Traitement des variables catégorielles → object to category &amp; fausses variables quantitatives : </a:t>
            </a: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ingredients_from_palm_oil_n, ingredients_that_may_be_from_palm_oil_n, additives_n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19050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Imputation des valeurs manquantes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914400" marR="1905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AutoNum type="alphaLcPeriod"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Variables quantitatives 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190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→ étude du remplissage par la moyenne, la médiane et la valeur la plus fréquente (mode)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190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→ le</a:t>
            </a:r>
            <a:r>
              <a:rPr b="1"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remplissage par la </a:t>
            </a:r>
            <a:r>
              <a:rPr b="1"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moyenne </a:t>
            </a: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semble la plus appropriée pour nutrition_score_fr_100g &amp; nutrition_score_uk_100g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914400" marR="19050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AutoNum type="alphaLcPeriod"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Variables qualitatives 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190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→ étude du remplissage par la valeur la plus fréquente (mode)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19050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→ le</a:t>
            </a:r>
            <a:r>
              <a:rPr b="1"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remplissage par le </a:t>
            </a:r>
            <a:r>
              <a:rPr b="1"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mode </a:t>
            </a:r>
            <a:r>
              <a:rPr lang="f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ne fait pas sens,  car il peut entraîner une perte de variabilité, introduire un biais dans les données, modifier les distributions et être sensible aux données déséquilibrées.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gif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hyperlink" Target="https://world.openfoodfacts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3E90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04575" y="3844400"/>
            <a:ext cx="2376900" cy="11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599191"/>
                </a:solidFill>
              </a:rPr>
              <a:t>Projet n°3 </a:t>
            </a:r>
            <a:endParaRPr b="1" sz="3050">
              <a:solidFill>
                <a:srgbClr val="59919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50">
              <a:solidFill>
                <a:srgbClr val="53ADE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E1D58"/>
                </a:solidFill>
              </a:rPr>
              <a:t>Laureenda DEMEULE</a:t>
            </a:r>
            <a:endParaRPr>
              <a:solidFill>
                <a:srgbClr val="BE1D58"/>
              </a:solidFill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 rotWithShape="1">
          <a:blip r:embed="rId3">
            <a:alphaModFix/>
          </a:blip>
          <a:srcRect b="9963" l="17425" r="15062" t="9875"/>
          <a:stretch/>
        </p:blipFill>
        <p:spPr>
          <a:xfrm>
            <a:off x="204575" y="204600"/>
            <a:ext cx="1967775" cy="1130025"/>
          </a:xfrm>
          <a:prstGeom prst="rect">
            <a:avLst/>
          </a:prstGeom>
          <a:noFill/>
          <a:ln cap="flat" cmpd="sng" w="76200">
            <a:solidFill>
              <a:srgbClr val="59919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2925" y="204600"/>
            <a:ext cx="1130025" cy="11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type="ctrTitle"/>
          </p:nvPr>
        </p:nvSpPr>
        <p:spPr>
          <a:xfrm>
            <a:off x="2581450" y="1334625"/>
            <a:ext cx="4794300" cy="31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53ADE3"/>
                </a:solidFill>
              </a:rPr>
              <a:t>Préparez des données pour un organisme de santé publique</a:t>
            </a:r>
            <a:endParaRPr>
              <a:solidFill>
                <a:srgbClr val="53ADE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3E9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226075" y="-78400"/>
            <a:ext cx="2970600" cy="253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052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E90"/>
              </a:buClr>
              <a:buSzPts val="2865"/>
              <a:buAutoNum type="romanUcPeriod"/>
            </a:pPr>
            <a:r>
              <a:rPr lang="fr" sz="2865">
                <a:solidFill>
                  <a:srgbClr val="193E90"/>
                </a:solidFill>
              </a:rPr>
              <a:t> </a:t>
            </a:r>
            <a:endParaRPr sz="2865">
              <a:solidFill>
                <a:srgbClr val="193E90"/>
              </a:solidFill>
            </a:endParaRPr>
          </a:p>
          <a:p>
            <a:pPr indent="-41052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E90"/>
              </a:buClr>
              <a:buSzPts val="2865"/>
              <a:buAutoNum type="romanUcPeriod"/>
            </a:pPr>
            <a:r>
              <a:rPr lang="fr" sz="2865">
                <a:solidFill>
                  <a:srgbClr val="193E90"/>
                </a:solidFill>
              </a:rPr>
              <a:t> </a:t>
            </a:r>
            <a:endParaRPr sz="2865">
              <a:solidFill>
                <a:srgbClr val="53ADE3"/>
              </a:solidFill>
            </a:endParaRPr>
          </a:p>
          <a:p>
            <a:pPr indent="-41052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ADE3"/>
              </a:buClr>
              <a:buSzPts val="2865"/>
              <a:buAutoNum type="romanUcPeriod"/>
            </a:pPr>
            <a:r>
              <a:rPr lang="fr" sz="2865">
                <a:solidFill>
                  <a:srgbClr val="53ADE3"/>
                </a:solidFill>
              </a:rPr>
              <a:t>Exploration, analyse et visualisation des données</a:t>
            </a:r>
            <a:endParaRPr sz="2865">
              <a:solidFill>
                <a:srgbClr val="53ADE3"/>
              </a:solidFill>
            </a:endParaRPr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226075" y="2631975"/>
            <a:ext cx="2970600" cy="18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5A6B0"/>
              </a:buClr>
              <a:buSzPts val="1800"/>
              <a:buAutoNum type="alphaUcPeriod"/>
            </a:pPr>
            <a:r>
              <a:rPr lang="fr" sz="1800">
                <a:solidFill>
                  <a:srgbClr val="A5A6B0"/>
                </a:solidFill>
              </a:rPr>
              <a:t>Sélection des variables pertinentes pour l'analyse et exclusion des variables inutiles : </a:t>
            </a:r>
            <a:endParaRPr sz="1800">
              <a:solidFill>
                <a:srgbClr val="A5A6B0"/>
              </a:solidFill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6953" l="23851" r="7688" t="20461"/>
          <a:stretch/>
        </p:blipFill>
        <p:spPr>
          <a:xfrm>
            <a:off x="3908025" y="204575"/>
            <a:ext cx="4525624" cy="473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3E90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561250" y="1895125"/>
            <a:ext cx="36906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Total colonnes : 17 variables.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fr"/>
              <a:t>8 variables qualitatives.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fr"/>
              <a:t>9 variables quantitatives.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Total</a:t>
            </a:r>
            <a:r>
              <a:rPr lang="fr"/>
              <a:t> lignes : 114 058 in</a:t>
            </a:r>
            <a:r>
              <a:rPr lang="fr"/>
              <a:t>dividus.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Total : 1 938 986 va</a:t>
            </a:r>
            <a:r>
              <a:rPr lang="fr"/>
              <a:t>leurs.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9836" l="7187" r="6627" t="12032"/>
          <a:stretch/>
        </p:blipFill>
        <p:spPr>
          <a:xfrm>
            <a:off x="4309650" y="2091700"/>
            <a:ext cx="4198549" cy="231705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94850" y="223000"/>
            <a:ext cx="8336100" cy="1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3E90"/>
              </a:buClr>
              <a:buSzPts val="1800"/>
              <a:buAutoNum type="alphaUcPeriod"/>
            </a:pPr>
            <a:r>
              <a:t/>
            </a:r>
            <a:endParaRPr>
              <a:solidFill>
                <a:srgbClr val="A5A6B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5A6B0"/>
              </a:buClr>
              <a:buSzPts val="1800"/>
              <a:buAutoNum type="alphaUcPeriod"/>
            </a:pPr>
            <a:r>
              <a:rPr lang="fr">
                <a:solidFill>
                  <a:srgbClr val="A5A6B0"/>
                </a:solidFill>
              </a:rPr>
              <a:t>Catégorisation des variables pertinentes et analyse des données : </a:t>
            </a:r>
            <a:endParaRPr>
              <a:solidFill>
                <a:srgbClr val="A5A6B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3E90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57150" y="4635100"/>
            <a:ext cx="8963700" cy="5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Visualisation </a:t>
            </a:r>
            <a:r>
              <a:rPr b="1" lang="fr" sz="1500"/>
              <a:t>interactive </a:t>
            </a:r>
            <a:r>
              <a:rPr lang="fr" sz="1500"/>
              <a:t>avec des </a:t>
            </a:r>
            <a:r>
              <a:rPr b="1" lang="fr" sz="1500"/>
              <a:t>widgets </a:t>
            </a:r>
            <a:r>
              <a:rPr lang="fr" sz="1500"/>
              <a:t>et utilisation du package </a:t>
            </a:r>
            <a:r>
              <a:rPr b="1" lang="fr" sz="1500"/>
              <a:t>Voila </a:t>
            </a:r>
            <a:r>
              <a:rPr lang="fr" sz="1500"/>
              <a:t>pour générer une </a:t>
            </a:r>
            <a:r>
              <a:rPr b="1" lang="fr" sz="1500"/>
              <a:t>page web</a:t>
            </a:r>
            <a:endParaRPr b="1" sz="1500"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426900" y="136075"/>
            <a:ext cx="8290200" cy="43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5A6B0"/>
              </a:buClr>
              <a:buSzPts val="1800"/>
              <a:buFont typeface="Open Sans"/>
              <a:buAutoNum type="alphaLcPeriod"/>
            </a:pPr>
            <a:r>
              <a:rPr lang="fr" sz="1800">
                <a:solidFill>
                  <a:srgbClr val="A5A6B0"/>
                </a:solidFill>
              </a:rPr>
              <a:t>Analyse univariée</a:t>
            </a:r>
            <a:endParaRPr sz="1800">
              <a:solidFill>
                <a:srgbClr val="A5A6B0"/>
              </a:solidFill>
            </a:endParaRPr>
          </a:p>
          <a:p>
            <a:pPr indent="-323850" lvl="0" marL="1371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A5A6B0"/>
              </a:buClr>
              <a:buSzPts val="1500"/>
              <a:buChar char="➔"/>
            </a:pPr>
            <a:r>
              <a:rPr lang="fr" sz="1500">
                <a:solidFill>
                  <a:srgbClr val="A5A6B0"/>
                </a:solidFill>
              </a:rPr>
              <a:t>Variables quantitatives</a:t>
            </a:r>
            <a:endParaRPr sz="1500">
              <a:solidFill>
                <a:srgbClr val="A5A6B0"/>
              </a:solidFill>
            </a:endParaRPr>
          </a:p>
          <a:p>
            <a:pPr indent="-323850" lvl="0" marL="1371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A5A6B0"/>
              </a:buClr>
              <a:buSzPts val="1500"/>
              <a:buChar char="➔"/>
            </a:pPr>
            <a:r>
              <a:rPr lang="fr" sz="1500">
                <a:solidFill>
                  <a:srgbClr val="A5A6B0"/>
                </a:solidFill>
              </a:rPr>
              <a:t>Variables qualitatives</a:t>
            </a:r>
            <a:endParaRPr sz="1500">
              <a:solidFill>
                <a:srgbClr val="A5A6B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5A6B0"/>
              </a:solidFill>
            </a:endParaRPr>
          </a:p>
          <a:p>
            <a:pPr indent="-342900" lvl="1" marL="9144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A5A6B0"/>
              </a:buClr>
              <a:buSzPts val="1800"/>
              <a:buAutoNum type="alphaLcPeriod"/>
            </a:pPr>
            <a:r>
              <a:rPr lang="fr" sz="1800">
                <a:solidFill>
                  <a:srgbClr val="A5A6B0"/>
                </a:solidFill>
              </a:rPr>
              <a:t>Analyse bivariée</a:t>
            </a:r>
            <a:endParaRPr sz="1800">
              <a:solidFill>
                <a:srgbClr val="A5A6B0"/>
              </a:solidFill>
            </a:endParaRPr>
          </a:p>
          <a:p>
            <a:pPr indent="-323850" lvl="0" marL="1371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A5A6B0"/>
              </a:buClr>
              <a:buSzPts val="1500"/>
              <a:buChar char="➔"/>
            </a:pPr>
            <a:r>
              <a:rPr lang="fr" sz="1500">
                <a:solidFill>
                  <a:srgbClr val="A5A6B0"/>
                </a:solidFill>
              </a:rPr>
              <a:t>Variables quantitatives vs Variables quantitatives</a:t>
            </a:r>
            <a:endParaRPr sz="1500">
              <a:solidFill>
                <a:srgbClr val="A5A6B0"/>
              </a:solidFill>
            </a:endParaRPr>
          </a:p>
          <a:p>
            <a:pPr indent="-323850" lvl="0" marL="1371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A5A6B0"/>
              </a:buClr>
              <a:buSzPts val="1500"/>
              <a:buChar char="➔"/>
            </a:pPr>
            <a:r>
              <a:rPr lang="fr" sz="1500">
                <a:solidFill>
                  <a:srgbClr val="A5A6B0"/>
                </a:solidFill>
              </a:rPr>
              <a:t>Variables qualitatives vs Variables qualitatives</a:t>
            </a:r>
            <a:endParaRPr sz="1500">
              <a:solidFill>
                <a:srgbClr val="A5A6B0"/>
              </a:solidFill>
            </a:endParaRPr>
          </a:p>
          <a:p>
            <a:pPr indent="-323850" lvl="0" marL="1371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A5A6B0"/>
              </a:buClr>
              <a:buSzPts val="1500"/>
              <a:buChar char="➔"/>
            </a:pPr>
            <a:r>
              <a:rPr lang="fr" sz="1500">
                <a:solidFill>
                  <a:srgbClr val="A5A6B0"/>
                </a:solidFill>
              </a:rPr>
              <a:t>Variables qualitatives vs Variables quantitatives</a:t>
            </a:r>
            <a:endParaRPr sz="1500">
              <a:solidFill>
                <a:srgbClr val="A5A6B0"/>
              </a:solidFill>
            </a:endParaRPr>
          </a:p>
          <a:p>
            <a:pPr indent="-323850" lvl="0" marL="1371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A5A6B0"/>
              </a:buClr>
              <a:buSzPts val="1500"/>
              <a:buChar char="➔"/>
            </a:pPr>
            <a:r>
              <a:rPr lang="fr" sz="1500">
                <a:solidFill>
                  <a:srgbClr val="A5A6B0"/>
                </a:solidFill>
              </a:rPr>
              <a:t>Analyse de la variance (ANOVA)</a:t>
            </a:r>
            <a:endParaRPr sz="1500">
              <a:solidFill>
                <a:srgbClr val="A5A6B0"/>
              </a:solidFill>
            </a:endParaRPr>
          </a:p>
          <a:p>
            <a:pPr indent="-323850" lvl="0" marL="1371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A5A6B0"/>
              </a:buClr>
              <a:buSzPts val="1500"/>
              <a:buChar char="➔"/>
            </a:pPr>
            <a:r>
              <a:rPr lang="fr" sz="1500">
                <a:solidFill>
                  <a:srgbClr val="A5A6B0"/>
                </a:solidFill>
              </a:rPr>
              <a:t>Tests d’hypothèses</a:t>
            </a:r>
            <a:endParaRPr sz="1500">
              <a:solidFill>
                <a:srgbClr val="A5A6B0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5A6B0"/>
              </a:solidFill>
            </a:endParaRPr>
          </a:p>
          <a:p>
            <a:pPr indent="-342900" lvl="1" marL="9144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A5A6B0"/>
              </a:buClr>
              <a:buSzPts val="1800"/>
              <a:buAutoNum type="alphaLcPeriod"/>
            </a:pPr>
            <a:r>
              <a:rPr lang="fr" sz="1800">
                <a:solidFill>
                  <a:srgbClr val="A5A6B0"/>
                </a:solidFill>
              </a:rPr>
              <a:t>Analyse multivariée</a:t>
            </a:r>
            <a:endParaRPr sz="1800">
              <a:solidFill>
                <a:srgbClr val="A5A6B0"/>
              </a:solidFill>
            </a:endParaRPr>
          </a:p>
          <a:p>
            <a:pPr indent="-323850" lvl="0" marL="1371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A5A6B0"/>
              </a:buClr>
              <a:buSzPts val="1500"/>
              <a:buChar char="➔"/>
            </a:pPr>
            <a:r>
              <a:rPr lang="fr" sz="1500">
                <a:solidFill>
                  <a:srgbClr val="A5A6B0"/>
                </a:solidFill>
              </a:rPr>
              <a:t>Analyse en Composantes Principales (PCA)</a:t>
            </a:r>
            <a:endParaRPr sz="1500">
              <a:solidFill>
                <a:srgbClr val="A5A6B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3E90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4122824" y="648850"/>
            <a:ext cx="3124200" cy="3068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500" y="1198600"/>
            <a:ext cx="3271024" cy="177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/>
          <p:nvPr/>
        </p:nvSpPr>
        <p:spPr>
          <a:xfrm>
            <a:off x="6582200" y="2022899"/>
            <a:ext cx="1947000" cy="1959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 rotWithShape="1">
          <a:blip r:embed="rId4">
            <a:alphaModFix/>
          </a:blip>
          <a:srcRect b="9963" l="17425" r="15062" t="9875"/>
          <a:stretch/>
        </p:blipFill>
        <p:spPr>
          <a:xfrm>
            <a:off x="6773675" y="2553600"/>
            <a:ext cx="1564050" cy="8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>
            <p:ph type="title"/>
          </p:nvPr>
        </p:nvSpPr>
        <p:spPr>
          <a:xfrm>
            <a:off x="467975" y="648850"/>
            <a:ext cx="3270900" cy="3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53ADE3"/>
                </a:solidFill>
              </a:rPr>
              <a:t>Merci de votre attention !</a:t>
            </a:r>
            <a:endParaRPr sz="4800">
              <a:solidFill>
                <a:srgbClr val="53ADE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3E90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265500" y="1011788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296" y="2646325"/>
            <a:ext cx="1281601" cy="14853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Roboto"/>
              <a:buAutoNum type="romanUcPeriod"/>
            </a:pPr>
            <a:r>
              <a:rPr lang="fr" sz="1500">
                <a:solidFill>
                  <a:srgbClr val="F3F3F3"/>
                </a:solidFill>
              </a:rPr>
              <a:t>Présentation </a:t>
            </a:r>
            <a:r>
              <a:rPr lang="fr" sz="1500">
                <a:solidFill>
                  <a:srgbClr val="F3F3F3"/>
                </a:solidFill>
              </a:rPr>
              <a:t>générale du jeu de données</a:t>
            </a:r>
            <a:endParaRPr sz="15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3F3F3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Roboto"/>
              <a:buAutoNum type="romanUcPeriod"/>
            </a:pPr>
            <a:r>
              <a:rPr lang="fr" sz="1500">
                <a:solidFill>
                  <a:srgbClr val="F3F3F3"/>
                </a:solidFill>
              </a:rPr>
              <a:t>Démarche méthodologique de nettoyage des données</a:t>
            </a:r>
            <a:endParaRPr sz="15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3F3F3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Roboto"/>
              <a:buAutoNum type="romanUcPeriod"/>
            </a:pPr>
            <a:r>
              <a:rPr lang="fr" sz="1500">
                <a:solidFill>
                  <a:srgbClr val="F3F3F3"/>
                </a:solidFill>
              </a:rPr>
              <a:t>Exploration, analyse et visualisation des données</a:t>
            </a:r>
            <a:endParaRPr sz="15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3E9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719225" y="2313525"/>
            <a:ext cx="7104600" cy="22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3F3F3"/>
                </a:solidFill>
              </a:rPr>
              <a:t>L'agence "Santé publique France" a initié un appel à projets visant à accroître l'accessibilité des données de santé relatives aux produits alimentaires.</a:t>
            </a:r>
            <a:endParaRPr sz="15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3F3F3"/>
                </a:solidFill>
              </a:rPr>
              <a:t>L’objectif est de permettre une exploration et une visualisation des données des produits alimentaires via </a:t>
            </a:r>
            <a:r>
              <a:rPr lang="fr" sz="1500">
                <a:solidFill>
                  <a:srgbClr val="F3F3F3"/>
                </a:solidFill>
              </a:rPr>
              <a:t>une page web interactive</a:t>
            </a:r>
            <a:r>
              <a:rPr lang="fr" sz="1500">
                <a:solidFill>
                  <a:srgbClr val="F3F3F3"/>
                </a:solidFill>
              </a:rPr>
              <a:t> afin de faciliter leur exploitation par ses agents. </a:t>
            </a:r>
            <a:endParaRPr sz="1500">
              <a:solidFill>
                <a:srgbClr val="F3F3F3"/>
              </a:solidFill>
            </a:endParaRPr>
          </a:p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719225" y="1532325"/>
            <a:ext cx="7104600" cy="7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rgbClr val="F3F3F3"/>
                </a:solidFill>
              </a:rPr>
              <a:t>Contexte et Objectif</a:t>
            </a:r>
            <a:endParaRPr sz="3500">
              <a:solidFill>
                <a:srgbClr val="F3F3F3"/>
              </a:solidFill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 b="9963" l="17425" r="15062" t="9875"/>
          <a:stretch/>
        </p:blipFill>
        <p:spPr>
          <a:xfrm>
            <a:off x="204575" y="204600"/>
            <a:ext cx="1967775" cy="1130025"/>
          </a:xfrm>
          <a:prstGeom prst="rect">
            <a:avLst/>
          </a:prstGeom>
          <a:noFill/>
          <a:ln cap="flat" cmpd="sng" w="76200">
            <a:solidFill>
              <a:srgbClr val="59919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5" name="Google Shape;85;p15"/>
          <p:cNvSpPr txBox="1"/>
          <p:nvPr/>
        </p:nvSpPr>
        <p:spPr>
          <a:xfrm>
            <a:off x="7823825" y="4581300"/>
            <a:ext cx="11202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u="sng">
                <a:solidFill>
                  <a:srgbClr val="59919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DATASET</a:t>
            </a:r>
            <a:r>
              <a:rPr lang="fr" sz="1500">
                <a:solidFill>
                  <a:srgbClr val="59919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500">
              <a:solidFill>
                <a:srgbClr val="59919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3E9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471900" y="738725"/>
            <a:ext cx="8222100" cy="9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53ADE3"/>
              </a:buClr>
              <a:buSzPts val="3200"/>
              <a:buAutoNum type="romanUcPeriod"/>
            </a:pPr>
            <a:r>
              <a:rPr lang="fr">
                <a:solidFill>
                  <a:srgbClr val="53ADE3"/>
                </a:solidFill>
              </a:rPr>
              <a:t>Présentation générale du jeu de données</a:t>
            </a:r>
            <a:endParaRPr>
              <a:solidFill>
                <a:srgbClr val="53ADE3"/>
              </a:solidFill>
            </a:endParaRPr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561250" y="1895125"/>
            <a:ext cx="36906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Total colonnes : 162 variables.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fr"/>
              <a:t>56 variables qualitatives.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fr"/>
              <a:t>106 variables quantitatives.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Total lignes : 320 772 individus.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Total : 51 965 064 valeurs.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093" y="2309625"/>
            <a:ext cx="4198556" cy="18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3E90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471900" y="738725"/>
            <a:ext cx="8222100" cy="9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4114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E90"/>
              </a:buClr>
              <a:buSzPct val="100000"/>
              <a:buAutoNum type="romanUcPeriod"/>
            </a:pPr>
            <a:r>
              <a:rPr lang="fr">
                <a:solidFill>
                  <a:srgbClr val="193E90"/>
                </a:solidFill>
              </a:rPr>
              <a:t> </a:t>
            </a:r>
            <a:endParaRPr>
              <a:solidFill>
                <a:srgbClr val="193E90"/>
              </a:solidFill>
            </a:endParaRPr>
          </a:p>
          <a:p>
            <a:pPr indent="-4114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ADE3"/>
              </a:buClr>
              <a:buSzPct val="100000"/>
              <a:buAutoNum type="romanUcPeriod"/>
            </a:pPr>
            <a:r>
              <a:rPr lang="fr">
                <a:solidFill>
                  <a:srgbClr val="53ADE3"/>
                </a:solidFill>
              </a:rPr>
              <a:t>Démarche méthodologique de nettoyage des données</a:t>
            </a:r>
            <a:endParaRPr>
              <a:solidFill>
                <a:srgbClr val="53ADE3"/>
              </a:solidFill>
            </a:endParaRPr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471900" y="1766675"/>
            <a:ext cx="82221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1905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A5A6B0"/>
              </a:buClr>
              <a:buSzPts val="1800"/>
              <a:buAutoNum type="alphaUcPeriod"/>
            </a:pPr>
            <a:r>
              <a:rPr lang="fr">
                <a:solidFill>
                  <a:srgbClr val="A5A6B0"/>
                </a:solidFill>
              </a:rPr>
              <a:t>Identification et traitement des doublons</a:t>
            </a:r>
            <a:endParaRPr>
              <a:solidFill>
                <a:srgbClr val="A5A6B0"/>
              </a:solidFill>
            </a:endParaRPr>
          </a:p>
          <a:p>
            <a:pPr indent="-323850" lvl="0" marL="91440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6B0"/>
              </a:buClr>
              <a:buSzPts val="1500"/>
              <a:buChar char="●"/>
            </a:pPr>
            <a:r>
              <a:rPr lang="fr" sz="1500">
                <a:solidFill>
                  <a:srgbClr val="A5A6B0"/>
                </a:solidFill>
              </a:rPr>
              <a:t>Pas de lignes en double</a:t>
            </a:r>
            <a:endParaRPr sz="1500">
              <a:solidFill>
                <a:srgbClr val="A5A6B0"/>
              </a:solidFill>
            </a:endParaRPr>
          </a:p>
          <a:p>
            <a:pPr indent="-323850" lvl="0" marL="91440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6B0"/>
              </a:buClr>
              <a:buSzPts val="1500"/>
              <a:buChar char="●"/>
            </a:pPr>
            <a:r>
              <a:rPr lang="fr" sz="1500">
                <a:solidFill>
                  <a:srgbClr val="A5A6B0"/>
                </a:solidFill>
              </a:rPr>
              <a:t>Suppression de 37140 lignes avec le même produit de la même marque en double</a:t>
            </a:r>
            <a:endParaRPr sz="1500">
              <a:solidFill>
                <a:srgbClr val="A5A6B0"/>
              </a:solidFill>
            </a:endParaRPr>
          </a:p>
          <a:p>
            <a:pPr indent="0" lvl="0" marL="0" marR="1905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5A6B0"/>
              </a:solidFill>
            </a:endParaRPr>
          </a:p>
          <a:p>
            <a:pPr indent="-342900" lvl="0" marL="457200" marR="1905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A5A6B0"/>
              </a:buClr>
              <a:buSzPts val="1800"/>
              <a:buAutoNum type="alphaUcPeriod"/>
            </a:pPr>
            <a:r>
              <a:rPr lang="fr">
                <a:solidFill>
                  <a:srgbClr val="A5A6B0"/>
                </a:solidFill>
              </a:rPr>
              <a:t>Identification et t</a:t>
            </a:r>
            <a:r>
              <a:rPr lang="fr">
                <a:solidFill>
                  <a:srgbClr val="A5A6B0"/>
                </a:solidFill>
              </a:rPr>
              <a:t>raitement des valeurs manquantes</a:t>
            </a:r>
            <a:endParaRPr>
              <a:solidFill>
                <a:srgbClr val="A5A6B0"/>
              </a:solidFill>
            </a:endParaRPr>
          </a:p>
          <a:p>
            <a:pPr indent="-323850" lvl="0" marL="91440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6B0"/>
              </a:buClr>
              <a:buSzPts val="1500"/>
              <a:buChar char="●"/>
            </a:pPr>
            <a:r>
              <a:rPr lang="fr" sz="1500">
                <a:solidFill>
                  <a:srgbClr val="A5A6B0"/>
                </a:solidFill>
              </a:rPr>
              <a:t>Exclusion </a:t>
            </a:r>
            <a:r>
              <a:rPr lang="fr" sz="1500">
                <a:solidFill>
                  <a:srgbClr val="A5A6B0"/>
                </a:solidFill>
              </a:rPr>
              <a:t>des variables et des individus avec plus de 50% de valeurs manquantes</a:t>
            </a:r>
            <a:endParaRPr sz="1500">
              <a:solidFill>
                <a:srgbClr val="A5A6B0"/>
              </a:solidFill>
            </a:endParaRPr>
          </a:p>
          <a:p>
            <a:pPr indent="0" lvl="0" marL="0" marR="190500" rtl="0" algn="l">
              <a:lnSpc>
                <a:spcPct val="100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t/>
            </a:r>
            <a:endParaRPr sz="1500">
              <a:solidFill>
                <a:srgbClr val="A5A6B0"/>
              </a:solidFill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875" y="2686925"/>
            <a:ext cx="4952249" cy="43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 rotWithShape="1">
          <a:blip r:embed="rId4">
            <a:alphaModFix/>
          </a:blip>
          <a:srcRect b="25037" l="730" r="4401" t="11894"/>
          <a:stretch/>
        </p:blipFill>
        <p:spPr>
          <a:xfrm>
            <a:off x="1852750" y="3823325"/>
            <a:ext cx="5563376" cy="5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 rotWithShape="1">
          <a:blip r:embed="rId5">
            <a:alphaModFix/>
          </a:blip>
          <a:srcRect b="15107" l="1477" r="2571" t="23456"/>
          <a:stretch/>
        </p:blipFill>
        <p:spPr>
          <a:xfrm>
            <a:off x="1852750" y="4363525"/>
            <a:ext cx="5563376" cy="550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2429" l="8259" r="7890" t="6561"/>
          <a:stretch/>
        </p:blipFill>
        <p:spPr>
          <a:xfrm>
            <a:off x="788345" y="0"/>
            <a:ext cx="7567303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4">
            <a:alphaModFix/>
          </a:blip>
          <a:srcRect b="4087" l="3281" r="4535" t="3635"/>
          <a:stretch/>
        </p:blipFill>
        <p:spPr>
          <a:xfrm>
            <a:off x="844858" y="0"/>
            <a:ext cx="749989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5">
            <a:alphaModFix/>
          </a:blip>
          <a:srcRect b="5215" l="5434" r="9654" t="8577"/>
          <a:stretch/>
        </p:blipFill>
        <p:spPr>
          <a:xfrm>
            <a:off x="200175" y="653663"/>
            <a:ext cx="4278451" cy="3836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 rotWithShape="1">
          <a:blip r:embed="rId6">
            <a:alphaModFix/>
          </a:blip>
          <a:srcRect b="8619" l="4639" r="8471" t="6296"/>
          <a:stretch/>
        </p:blipFill>
        <p:spPr>
          <a:xfrm>
            <a:off x="4665387" y="946863"/>
            <a:ext cx="4278450" cy="32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3E90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47178" l="4338" r="3163" t="7461"/>
          <a:stretch/>
        </p:blipFill>
        <p:spPr>
          <a:xfrm>
            <a:off x="695400" y="2581125"/>
            <a:ext cx="7753200" cy="188865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>
            <p:ph idx="4294967295" type="body"/>
          </p:nvPr>
        </p:nvSpPr>
        <p:spPr>
          <a:xfrm>
            <a:off x="471900" y="327025"/>
            <a:ext cx="8222100" cy="47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1905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193E90"/>
              </a:buClr>
              <a:buSzPts val="1800"/>
              <a:buAutoNum type="alphaUcPeriod"/>
            </a:pPr>
            <a:r>
              <a:t/>
            </a:r>
            <a:endParaRPr>
              <a:solidFill>
                <a:srgbClr val="A5A6B0"/>
              </a:solidFill>
            </a:endParaRPr>
          </a:p>
          <a:p>
            <a:pPr indent="-342900" lvl="0" marL="45720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lphaUcPeriod"/>
            </a:pPr>
            <a:r>
              <a:t/>
            </a:r>
            <a:endParaRPr>
              <a:solidFill>
                <a:srgbClr val="A5A6B0"/>
              </a:solidFill>
            </a:endParaRPr>
          </a:p>
          <a:p>
            <a:pPr indent="-342900" lvl="0" marL="45720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6B0"/>
              </a:buClr>
              <a:buSzPts val="1800"/>
              <a:buAutoNum type="alphaUcPeriod"/>
            </a:pPr>
            <a:r>
              <a:rPr lang="fr">
                <a:solidFill>
                  <a:srgbClr val="A5A6B0"/>
                </a:solidFill>
              </a:rPr>
              <a:t>Identification et traitement des valeurs aberrantes et atypiques</a:t>
            </a:r>
            <a:endParaRPr>
              <a:solidFill>
                <a:srgbClr val="A5A6B0"/>
              </a:solidFill>
            </a:endParaRPr>
          </a:p>
          <a:p>
            <a:pPr indent="-317500" lvl="1" marL="91440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6B0"/>
              </a:buClr>
              <a:buSzPts val="1400"/>
              <a:buAutoNum type="alphaLcPeriod"/>
            </a:pPr>
            <a:r>
              <a:rPr lang="fr">
                <a:solidFill>
                  <a:srgbClr val="A5A6B0"/>
                </a:solidFill>
              </a:rPr>
              <a:t>Valeurs aberrantes</a:t>
            </a:r>
            <a:endParaRPr>
              <a:solidFill>
                <a:srgbClr val="A5A6B0"/>
              </a:solidFill>
            </a:endParaRPr>
          </a:p>
          <a:p>
            <a:pPr indent="-342900" lvl="0" marL="137160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6B0"/>
              </a:buClr>
              <a:buSzPts val="1800"/>
              <a:buChar char="➔"/>
            </a:pPr>
            <a:r>
              <a:rPr lang="fr">
                <a:solidFill>
                  <a:srgbClr val="A5A6B0"/>
                </a:solidFill>
              </a:rPr>
              <a:t>Energy max 3700kJ</a:t>
            </a:r>
            <a:endParaRPr>
              <a:solidFill>
                <a:srgbClr val="A5A6B0"/>
              </a:solidFill>
            </a:endParaRPr>
          </a:p>
          <a:p>
            <a:pPr indent="-342900" lvl="0" marL="137160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6B0"/>
              </a:buClr>
              <a:buSzPts val="1800"/>
              <a:buChar char="➔"/>
            </a:pPr>
            <a:r>
              <a:rPr lang="fr">
                <a:solidFill>
                  <a:srgbClr val="A5A6B0"/>
                </a:solidFill>
              </a:rPr>
              <a:t>Nutriments ne peut pas dépasser 100g</a:t>
            </a:r>
            <a:endParaRPr>
              <a:solidFill>
                <a:srgbClr val="A5A6B0"/>
              </a:solidFill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 rotWithShape="1">
          <a:blip r:embed="rId4">
            <a:alphaModFix/>
          </a:blip>
          <a:srcRect b="12899" l="4251" r="4914" t="7476"/>
          <a:stretch/>
        </p:blipFill>
        <p:spPr>
          <a:xfrm>
            <a:off x="430150" y="1485788"/>
            <a:ext cx="8305599" cy="314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b="5656" l="4652" r="2848" t="48983"/>
          <a:stretch/>
        </p:blipFill>
        <p:spPr>
          <a:xfrm>
            <a:off x="695400" y="2352525"/>
            <a:ext cx="7753200" cy="1888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 rotWithShape="1">
          <a:blip r:embed="rId5">
            <a:alphaModFix/>
          </a:blip>
          <a:srcRect b="54444" l="3373" r="1596" t="5133"/>
          <a:stretch/>
        </p:blipFill>
        <p:spPr>
          <a:xfrm>
            <a:off x="165700" y="2343150"/>
            <a:ext cx="8834500" cy="256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 rotWithShape="1">
          <a:blip r:embed="rId5">
            <a:alphaModFix/>
          </a:blip>
          <a:srcRect b="1620" l="3373" r="1596" t="57957"/>
          <a:stretch/>
        </p:blipFill>
        <p:spPr>
          <a:xfrm>
            <a:off x="165700" y="2114550"/>
            <a:ext cx="8834500" cy="256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3E9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>
            <p:ph idx="4294967295" type="body"/>
          </p:nvPr>
        </p:nvSpPr>
        <p:spPr>
          <a:xfrm>
            <a:off x="471900" y="619050"/>
            <a:ext cx="8222100" cy="43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1905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lphaUcPeriod"/>
            </a:pPr>
            <a:r>
              <a:t/>
            </a:r>
            <a:endParaRPr>
              <a:solidFill>
                <a:srgbClr val="A5A6B0"/>
              </a:solidFill>
            </a:endParaRPr>
          </a:p>
          <a:p>
            <a:pPr indent="-317500" lvl="1" marL="91440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fr">
                <a:solidFill>
                  <a:schemeClr val="lt1"/>
                </a:solidFill>
              </a:rPr>
              <a:t>Valeurs aberrantes</a:t>
            </a:r>
            <a:endParaRPr>
              <a:solidFill>
                <a:schemeClr val="lt1"/>
              </a:solidFill>
            </a:endParaRPr>
          </a:p>
          <a:p>
            <a:pPr indent="-317500" lvl="1" marL="91440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6B0"/>
              </a:buClr>
              <a:buSzPts val="1400"/>
              <a:buAutoNum type="alphaLcPeriod"/>
            </a:pPr>
            <a:r>
              <a:rPr lang="fr">
                <a:solidFill>
                  <a:srgbClr val="A5A6B0"/>
                </a:solidFill>
              </a:rPr>
              <a:t>Valeurs atypiques </a:t>
            </a:r>
            <a:endParaRPr>
              <a:solidFill>
                <a:srgbClr val="A5A6B0"/>
              </a:solidFill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988" y="1994975"/>
            <a:ext cx="6024036" cy="309037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7656775" y="3042325"/>
            <a:ext cx="106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outliers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6240200" y="3370050"/>
            <a:ext cx="1063800" cy="46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23450" y="3042325"/>
            <a:ext cx="106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outliers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1908850" y="3370050"/>
            <a:ext cx="1063800" cy="46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4">
            <a:alphaModFix/>
          </a:blip>
          <a:srcRect b="55338" l="4683" r="12266" t="9444"/>
          <a:stretch/>
        </p:blipFill>
        <p:spPr>
          <a:xfrm>
            <a:off x="785900" y="1574525"/>
            <a:ext cx="7594101" cy="1777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 rotWithShape="1">
          <a:blip r:embed="rId4">
            <a:alphaModFix/>
          </a:blip>
          <a:srcRect b="19080" l="4683" r="12266" t="45703"/>
          <a:stretch/>
        </p:blipFill>
        <p:spPr>
          <a:xfrm>
            <a:off x="774950" y="3174713"/>
            <a:ext cx="7594101" cy="1777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 rotWithShape="1">
          <a:blip r:embed="rId5">
            <a:alphaModFix/>
          </a:blip>
          <a:srcRect b="55552" l="2158" r="2757" t="3147"/>
          <a:stretch/>
        </p:blipFill>
        <p:spPr>
          <a:xfrm>
            <a:off x="126525" y="1718250"/>
            <a:ext cx="8899051" cy="26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 rotWithShape="1">
          <a:blip r:embed="rId5">
            <a:alphaModFix/>
          </a:blip>
          <a:srcRect b="3841" l="2164" r="2904" t="55927"/>
          <a:stretch/>
        </p:blipFill>
        <p:spPr>
          <a:xfrm>
            <a:off x="133425" y="1546725"/>
            <a:ext cx="8899051" cy="26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3E90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>
            <p:ph idx="4294967295" type="body"/>
          </p:nvPr>
        </p:nvSpPr>
        <p:spPr>
          <a:xfrm>
            <a:off x="471900" y="-366825"/>
            <a:ext cx="8222100" cy="54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1905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193E90"/>
              </a:buClr>
              <a:buSzPts val="1800"/>
              <a:buAutoNum type="alphaUcPeriod"/>
            </a:pPr>
            <a:r>
              <a:t/>
            </a:r>
            <a:endParaRPr>
              <a:solidFill>
                <a:srgbClr val="A5A6B0"/>
              </a:solidFill>
            </a:endParaRPr>
          </a:p>
          <a:p>
            <a:pPr indent="-361950" lvl="0" marL="45720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E90"/>
              </a:buClr>
              <a:buSzPts val="2100"/>
              <a:buAutoNum type="alphaUcPeriod"/>
            </a:pPr>
            <a:r>
              <a:t/>
            </a:r>
            <a:endParaRPr>
              <a:solidFill>
                <a:srgbClr val="A5A6B0"/>
              </a:solidFill>
            </a:endParaRPr>
          </a:p>
          <a:p>
            <a:pPr indent="-342900" lvl="0" marL="45720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E90"/>
              </a:buClr>
              <a:buSzPts val="1800"/>
              <a:buAutoNum type="alphaUcPeriod"/>
            </a:pPr>
            <a:r>
              <a:t/>
            </a:r>
            <a:endParaRPr>
              <a:solidFill>
                <a:srgbClr val="A5A6B0"/>
              </a:solidFill>
            </a:endParaRPr>
          </a:p>
          <a:p>
            <a:pPr indent="0" lvl="0" marL="0" marR="1905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A6B0"/>
              </a:solidFill>
            </a:endParaRPr>
          </a:p>
          <a:p>
            <a:pPr indent="-342900" lvl="0" marL="45720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6B0"/>
              </a:buClr>
              <a:buSzPts val="1800"/>
              <a:buAutoNum type="alphaUcPeriod"/>
            </a:pPr>
            <a:r>
              <a:rPr lang="fr">
                <a:solidFill>
                  <a:srgbClr val="A5A6B0"/>
                </a:solidFill>
              </a:rPr>
              <a:t>Traitement des types de colonnes</a:t>
            </a:r>
            <a:endParaRPr>
              <a:solidFill>
                <a:srgbClr val="A5A6B0"/>
              </a:solidFill>
            </a:endParaRPr>
          </a:p>
          <a:p>
            <a:pPr indent="-317500" lvl="1" marL="914400" marR="1905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A6B0"/>
              </a:buClr>
              <a:buSzPts val="1400"/>
              <a:buAutoNum type="alphaLcPeriod"/>
            </a:pPr>
            <a:r>
              <a:rPr lang="fr">
                <a:solidFill>
                  <a:srgbClr val="A5A6B0"/>
                </a:solidFill>
              </a:rPr>
              <a:t>Traitement des colonnes avec des dates → datetime64</a:t>
            </a:r>
            <a:endParaRPr>
              <a:solidFill>
                <a:srgbClr val="A5A6B0"/>
              </a:solidFill>
            </a:endParaRPr>
          </a:p>
          <a:p>
            <a:pPr indent="-317500" lvl="1" marL="91440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6B0"/>
              </a:buClr>
              <a:buSzPts val="1400"/>
              <a:buAutoNum type="alphaLcPeriod"/>
            </a:pPr>
            <a:r>
              <a:rPr lang="fr">
                <a:solidFill>
                  <a:srgbClr val="A5A6B0"/>
                </a:solidFill>
              </a:rPr>
              <a:t>Traitement des variables catégorielles → fausses variables quantitatives</a:t>
            </a:r>
            <a:endParaRPr>
              <a:solidFill>
                <a:srgbClr val="A5A6B0"/>
              </a:solidFill>
            </a:endParaRPr>
          </a:p>
          <a:p>
            <a:pPr indent="0" lvl="0" marL="0" marR="1905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fr" sz="1500" u="sng">
                <a:solidFill>
                  <a:srgbClr val="193E90"/>
                </a:solidFill>
              </a:rPr>
              <a:t> ingredients_from_palm_oil_n — ingredients_that_may_be_from_palm_oil_n — additives_n</a:t>
            </a:r>
            <a:endParaRPr>
              <a:solidFill>
                <a:srgbClr val="A5A6B0"/>
              </a:solidFill>
            </a:endParaRPr>
          </a:p>
          <a:p>
            <a:pPr indent="-342900" lvl="0" marL="457200" marR="1905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A6B0"/>
              </a:buClr>
              <a:buSzPts val="1800"/>
              <a:buAutoNum type="alphaUcPeriod"/>
            </a:pPr>
            <a:r>
              <a:rPr lang="fr">
                <a:solidFill>
                  <a:srgbClr val="A5A6B0"/>
                </a:solidFill>
              </a:rPr>
              <a:t>Imputation des valeurs manquantes</a:t>
            </a:r>
            <a:endParaRPr>
              <a:solidFill>
                <a:srgbClr val="A5A6B0"/>
              </a:solidFill>
            </a:endParaRPr>
          </a:p>
          <a:p>
            <a:pPr indent="-317500" lvl="1" marL="914400" marR="1905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A6B0"/>
              </a:buClr>
              <a:buSzPts val="1400"/>
              <a:buAutoNum type="alphaLcPeriod"/>
            </a:pPr>
            <a:r>
              <a:rPr lang="fr">
                <a:solidFill>
                  <a:srgbClr val="A5A6B0"/>
                </a:solidFill>
              </a:rPr>
              <a:t>Variables quantitatives</a:t>
            </a:r>
            <a:endParaRPr>
              <a:solidFill>
                <a:srgbClr val="A5A6B0"/>
              </a:solidFill>
            </a:endParaRPr>
          </a:p>
          <a:p>
            <a:pPr indent="-3175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6B0"/>
              </a:buClr>
              <a:buSzPts val="1400"/>
              <a:buChar char="➔"/>
            </a:pPr>
            <a:r>
              <a:rPr lang="fr" sz="1400">
                <a:solidFill>
                  <a:srgbClr val="A5A6B0"/>
                </a:solidFill>
              </a:rPr>
              <a:t>remplissage par la moyenne</a:t>
            </a:r>
            <a:endParaRPr sz="1400">
              <a:solidFill>
                <a:srgbClr val="A5A6B0"/>
              </a:solidFill>
            </a:endParaRPr>
          </a:p>
          <a:p>
            <a:pPr indent="0" lvl="0" marL="0" marR="1905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 u="sng">
                <a:solidFill>
                  <a:srgbClr val="193E90"/>
                </a:solidFill>
              </a:rPr>
              <a:t>nutrition_score_fr_100g &amp; nutrition_score_uk_100g</a:t>
            </a:r>
            <a:endParaRPr sz="1400">
              <a:solidFill>
                <a:srgbClr val="A5A6B0"/>
              </a:solidFill>
            </a:endParaRPr>
          </a:p>
          <a:p>
            <a:pPr indent="-317500" lvl="1" marL="914400" marR="1905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A5A6B0"/>
              </a:buClr>
              <a:buSzPts val="1400"/>
              <a:buAutoNum type="alphaLcPeriod"/>
            </a:pPr>
            <a:r>
              <a:rPr lang="fr">
                <a:solidFill>
                  <a:srgbClr val="A5A6B0"/>
                </a:solidFill>
              </a:rPr>
              <a:t>Variables qualitatives</a:t>
            </a:r>
            <a:endParaRPr>
              <a:solidFill>
                <a:srgbClr val="A5A6B0"/>
              </a:solidFill>
            </a:endParaRPr>
          </a:p>
          <a:p>
            <a:pPr indent="-317500" lvl="0" marL="137160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6B0"/>
              </a:buClr>
              <a:buSzPts val="1400"/>
              <a:buChar char="➔"/>
            </a:pPr>
            <a:r>
              <a:rPr lang="fr" sz="1400">
                <a:solidFill>
                  <a:srgbClr val="A5A6B0"/>
                </a:solidFill>
              </a:rPr>
              <a:t>pas de remplissage</a:t>
            </a:r>
            <a:endParaRPr sz="1400">
              <a:solidFill>
                <a:srgbClr val="A5A6B0"/>
              </a:solidFill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 b="2507" l="2259" r="1586" t="3223"/>
          <a:stretch/>
        </p:blipFill>
        <p:spPr>
          <a:xfrm>
            <a:off x="187150" y="749500"/>
            <a:ext cx="8791601" cy="43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