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Nunito"/>
      <p:regular r:id="rId26"/>
      <p:bold r:id="rId27"/>
      <p:italic r:id="rId28"/>
      <p:boldItalic r:id="rId29"/>
    </p:embeddedFont>
    <p:embeddedFont>
      <p:font typeface="Lato"/>
      <p:regular r:id="rId30"/>
      <p:bold r:id="rId31"/>
      <p:italic r:id="rId32"/>
      <p:boldItalic r:id="rId33"/>
    </p:embeddedFont>
    <p:embeddedFont>
      <p:font typeface="Maven Pro"/>
      <p:regular r:id="rId34"/>
      <p:bold r:id="rId35"/>
    </p:embeddedFont>
    <p:embeddedFont>
      <p:font typeface="Nunito ExtraBold"/>
      <p:bold r:id="rId36"/>
      <p:boldItalic r:id="rId37"/>
    </p:embeddedFont>
    <p:embeddedFont>
      <p:font typeface="Raleway Medium"/>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italic.fntdata"/><Relationship Id="rId20" Type="http://schemas.openxmlformats.org/officeDocument/2006/relationships/font" Target="fonts/Raleway-italic.fntdata"/><Relationship Id="rId41" Type="http://schemas.openxmlformats.org/officeDocument/2006/relationships/font" Target="fonts/RalewayMedium-bold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NunitoExtraBold-boldItalic.fntdata"/><Relationship Id="rId14" Type="http://schemas.openxmlformats.org/officeDocument/2006/relationships/slide" Target="slides/slide9.xml"/><Relationship Id="rId36" Type="http://schemas.openxmlformats.org/officeDocument/2006/relationships/font" Target="fonts/NunitoExtraBold-bold.fntdata"/><Relationship Id="rId17" Type="http://schemas.openxmlformats.org/officeDocument/2006/relationships/slide" Target="slides/slide12.xml"/><Relationship Id="rId39" Type="http://schemas.openxmlformats.org/officeDocument/2006/relationships/font" Target="fonts/RalewayMedium-bold.fntdata"/><Relationship Id="rId16" Type="http://schemas.openxmlformats.org/officeDocument/2006/relationships/slide" Target="slides/slide11.xml"/><Relationship Id="rId38" Type="http://schemas.openxmlformats.org/officeDocument/2006/relationships/font" Target="fonts/RalewayMedium-regular.fntdata"/><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5813cc8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5813cc8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Optimisation </a:t>
            </a:r>
            <a:endParaRPr b="1"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L'optimisation du seuil de décision est cruciale, notamment dans le cadre d'un modèle de scoring pour des prêts bancaires.</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fr" sz="1500">
                <a:solidFill>
                  <a:schemeClr val="dk1"/>
                </a:solidFill>
                <a:latin typeface="Roboto"/>
                <a:ea typeface="Roboto"/>
                <a:cs typeface="Roboto"/>
                <a:sym typeface="Roboto"/>
              </a:rPr>
              <a:t>Analyse du Graphique</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Font typeface="Roboto"/>
              <a:buChar char="●"/>
            </a:pPr>
            <a:r>
              <a:rPr lang="fr" sz="1500">
                <a:solidFill>
                  <a:schemeClr val="dk1"/>
                </a:solidFill>
                <a:latin typeface="Roboto"/>
                <a:ea typeface="Roboto"/>
                <a:cs typeface="Roboto"/>
                <a:sym typeface="Roboto"/>
              </a:rPr>
              <a:t>Montrez le graphique et indiquez que le pic représente le seuil de décision optimal.</a:t>
            </a:r>
            <a:endParaRPr sz="1500">
              <a:solidFill>
                <a:schemeClr val="dk1"/>
              </a:solidFill>
              <a:latin typeface="Roboto"/>
              <a:ea typeface="Roboto"/>
              <a:cs typeface="Roboto"/>
              <a:sym typeface="Roboto"/>
            </a:endParaRPr>
          </a:p>
          <a:p>
            <a:pPr indent="-323850" lvl="0"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Best Score F-Beta 3 Threshold = 0.371, Best Score F-Beta 3 = 0.523</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Soulignez que ce seuil maximise le score F-Beta 3, en équilibrant particulièrement le rappel (importante pour identifier les défauts).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fr" sz="1500">
                <a:solidFill>
                  <a:schemeClr val="dk1"/>
                </a:solidFill>
                <a:latin typeface="Roboto"/>
                <a:ea typeface="Roboto"/>
                <a:cs typeface="Roboto"/>
                <a:sym typeface="Roboto"/>
              </a:rPr>
              <a:t>Implications Pratiques</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Char char="●"/>
            </a:pPr>
            <a:r>
              <a:rPr b="1" lang="fr" sz="1500">
                <a:solidFill>
                  <a:schemeClr val="dk1"/>
                </a:solidFill>
                <a:latin typeface="Roboto"/>
                <a:ea typeface="Roboto"/>
                <a:cs typeface="Roboto"/>
                <a:sym typeface="Roboto"/>
              </a:rPr>
              <a:t>Gestion du Risque</a:t>
            </a:r>
            <a:r>
              <a:rPr lang="fr" sz="1500">
                <a:solidFill>
                  <a:schemeClr val="dk1"/>
                </a:solidFill>
                <a:latin typeface="Roboto"/>
                <a:ea typeface="Roboto"/>
                <a:cs typeface="Roboto"/>
                <a:sym typeface="Roboto"/>
              </a:rPr>
              <a:t> : </a:t>
            </a:r>
            <a:r>
              <a:rPr lang="fr" sz="1500">
                <a:solidFill>
                  <a:schemeClr val="dk1"/>
                </a:solidFill>
                <a:latin typeface="Roboto"/>
                <a:ea typeface="Roboto"/>
                <a:cs typeface="Roboto"/>
                <a:sym typeface="Roboto"/>
              </a:rPr>
              <a:t>U</a:t>
            </a:r>
            <a:r>
              <a:rPr lang="fr" sz="1500">
                <a:solidFill>
                  <a:schemeClr val="dk1"/>
                </a:solidFill>
                <a:latin typeface="Roboto"/>
                <a:ea typeface="Roboto"/>
                <a:cs typeface="Roboto"/>
                <a:sym typeface="Roboto"/>
              </a:rPr>
              <a:t>ne augmentation du rappel permet à la banque de mieux gérer les risques en identifiant plus de clients susceptibles de faire défaut. Cela réduit la probabilité d'accorder des prêts à des individus à haut risque, protégeant ainsi la santé financière de la banque.</a:t>
            </a:r>
            <a:endParaRPr sz="1500">
              <a:solidFill>
                <a:schemeClr val="dk1"/>
              </a:solidFill>
              <a:latin typeface="Roboto"/>
              <a:ea typeface="Roboto"/>
              <a:cs typeface="Roboto"/>
              <a:sym typeface="Roboto"/>
            </a:endParaRPr>
          </a:p>
          <a:p>
            <a:pPr indent="-323850" lvl="0" marL="914400" rtl="0" algn="l">
              <a:lnSpc>
                <a:spcPct val="115000"/>
              </a:lnSpc>
              <a:spcBef>
                <a:spcPts val="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Pour la Banque</a:t>
            </a:r>
            <a:r>
              <a:rPr lang="fr" sz="1500">
                <a:solidFill>
                  <a:schemeClr val="dk1"/>
                </a:solidFill>
                <a:latin typeface="Roboto"/>
                <a:ea typeface="Roboto"/>
                <a:cs typeface="Roboto"/>
                <a:sym typeface="Roboto"/>
              </a:rPr>
              <a:t> : Utiliser ce seuil optimal permet de minimiser les risques en détectant un maximum de clients risqués, tout en limitant les faux positifs.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Efficacité Opérationnelle</a:t>
            </a:r>
            <a:r>
              <a:rPr lang="fr" sz="1500">
                <a:solidFill>
                  <a:schemeClr val="dk1"/>
                </a:solidFill>
                <a:latin typeface="Roboto"/>
                <a:ea typeface="Roboto"/>
                <a:cs typeface="Roboto"/>
                <a:sym typeface="Roboto"/>
              </a:rPr>
              <a:t> : </a:t>
            </a:r>
            <a:r>
              <a:rPr lang="fr" sz="1500">
                <a:solidFill>
                  <a:schemeClr val="dk1"/>
                </a:solidFill>
                <a:latin typeface="Roboto"/>
                <a:ea typeface="Roboto"/>
                <a:cs typeface="Roboto"/>
                <a:sym typeface="Roboto"/>
              </a:rPr>
              <a:t>M</a:t>
            </a:r>
            <a:r>
              <a:rPr lang="fr" sz="1500">
                <a:solidFill>
                  <a:schemeClr val="dk1"/>
                </a:solidFill>
                <a:latin typeface="Roboto"/>
                <a:ea typeface="Roboto"/>
                <a:cs typeface="Roboto"/>
                <a:sym typeface="Roboto"/>
              </a:rPr>
              <a:t>ême si la précision est légèrement sacrifiée, le gain en termes de rappel justifie ce compromis. Le modèle assure que moins de prêts risqués sont approuvés, réduisant ainsi les pertes potentielles.</a:t>
            </a:r>
            <a:endParaRPr sz="1500">
              <a:solidFill>
                <a:schemeClr val="dk1"/>
              </a:solidFill>
              <a:latin typeface="Roboto"/>
              <a:ea typeface="Roboto"/>
              <a:cs typeface="Roboto"/>
              <a:sym typeface="Roboto"/>
            </a:endParaRPr>
          </a:p>
          <a:p>
            <a:pPr indent="-323850" lvl="0" marL="914400" rtl="0" algn="l">
              <a:lnSpc>
                <a:spcPct val="115000"/>
              </a:lnSpc>
              <a:spcBef>
                <a:spcPts val="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Pour les Clients</a:t>
            </a:r>
            <a:r>
              <a:rPr lang="fr" sz="1500">
                <a:solidFill>
                  <a:schemeClr val="dk1"/>
                </a:solidFill>
                <a:latin typeface="Roboto"/>
                <a:ea typeface="Roboto"/>
                <a:cs typeface="Roboto"/>
                <a:sym typeface="Roboto"/>
              </a:rPr>
              <a:t> : Équilibrer la détection des risques avec la minimisation des refus de prêt injustifiés.</a:t>
            </a:r>
            <a:endParaRPr sz="1500">
              <a:solidFill>
                <a:schemeClr val="dk1"/>
              </a:solidFill>
              <a:latin typeface="Roboto"/>
              <a:ea typeface="Roboto"/>
              <a:cs typeface="Roboto"/>
              <a:sym typeface="Roboto"/>
            </a:endParaRPr>
          </a:p>
          <a:p>
            <a:pPr indent="0" lvl="0" marL="0" rtl="0" algn="l">
              <a:spcBef>
                <a:spcPts val="120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Prédiction</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fr" sz="1500">
                <a:solidFill>
                  <a:schemeClr val="dk1"/>
                </a:solidFill>
                <a:latin typeface="Roboto"/>
                <a:ea typeface="Roboto"/>
                <a:cs typeface="Roboto"/>
                <a:sym typeface="Roboto"/>
              </a:rPr>
              <a:t>Interprétation des Résultats</a:t>
            </a:r>
            <a:endParaRPr b="1"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AutoNum type="arabicPeriod"/>
            </a:pPr>
            <a:r>
              <a:rPr b="1" lang="fr" sz="1500">
                <a:solidFill>
                  <a:schemeClr val="dk1"/>
                </a:solidFill>
                <a:latin typeface="Roboto"/>
                <a:ea typeface="Roboto"/>
                <a:cs typeface="Roboto"/>
                <a:sym typeface="Roboto"/>
              </a:rPr>
              <a:t>Précision et Rappel</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La précision pour les défauts est relativement faible (0.12), ce qui signifie que parmi les prêts identifiés comme défaillants, une grande proportion ne le sont pas.</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rappel pour les défauts est élevé (0.83), ce qui est crucial. Cela signifie que la majorité des prêts réellement défaillants sont identifiés par le modèle.</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AutoNum type="arabicPeriod"/>
            </a:pPr>
            <a:r>
              <a:rPr b="1" lang="fr" sz="1500">
                <a:solidFill>
                  <a:schemeClr val="dk1"/>
                </a:solidFill>
                <a:latin typeface="Roboto"/>
                <a:ea typeface="Roboto"/>
                <a:cs typeface="Roboto"/>
                <a:sym typeface="Roboto"/>
              </a:rPr>
              <a:t>Trade-off entre Précision et Rappel</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L'optimisation du modèle avec un F-Beta score élevé (β=3\beta = 3β=3) montre une priorité sur le rappel, au détriment de la précision.</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Pour la banque, cela signifie qu'il y a une forte capacité à identifier les prêts risqués (défaut), mais avec une augmentation des faux positifs (prêts non risqués identifiés comme risqués).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AutoNum type="arabicPeriod"/>
            </a:pPr>
            <a:r>
              <a:rPr b="1" lang="fr" sz="1500">
                <a:solidFill>
                  <a:schemeClr val="dk1"/>
                </a:solidFill>
                <a:latin typeface="Roboto"/>
                <a:ea typeface="Roboto"/>
                <a:cs typeface="Roboto"/>
                <a:sym typeface="Roboto"/>
              </a:rPr>
              <a:t>Exactitude Globale</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L'exactitude globale de 0.51 peut sembler faible, mais elle est compensée par le haut rappel pour les défauts.</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Cela souligne l'importance d'interpréter les scores dans le contexte des besoins spécifiques de la banque, qui privilégie la détection des risques.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AutoNum type="arabicPeriod"/>
            </a:pPr>
            <a:r>
              <a:rPr b="1" lang="fr" sz="1500">
                <a:solidFill>
                  <a:schemeClr val="dk1"/>
                </a:solidFill>
                <a:latin typeface="Roboto"/>
                <a:ea typeface="Roboto"/>
                <a:cs typeface="Roboto"/>
                <a:sym typeface="Roboto"/>
              </a:rPr>
              <a:t>Matrice de Confusion</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nombre élevé de faux positifs (29,040) est une préoccupation, mais est justifié par le contexte où il est crucial d'identifier les vrais défauts pour minimiser les risques financiers.</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nombre de vrais négatifs (27,498) montre que le modèle est également efficace pour identifier correctement les clients sans risque.</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fr" sz="1500">
                <a:solidFill>
                  <a:schemeClr val="dk1"/>
                </a:solidFill>
                <a:latin typeface="Roboto"/>
                <a:ea typeface="Roboto"/>
                <a:cs typeface="Roboto"/>
                <a:sym typeface="Roboto"/>
              </a:rPr>
              <a:t>Implications pour la Banque</a:t>
            </a:r>
            <a:endParaRPr b="1"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Char char="●"/>
            </a:pPr>
            <a:r>
              <a:rPr b="1" lang="fr" sz="1500">
                <a:solidFill>
                  <a:schemeClr val="dk1"/>
                </a:solidFill>
                <a:latin typeface="Roboto"/>
                <a:ea typeface="Roboto"/>
                <a:cs typeface="Roboto"/>
                <a:sym typeface="Roboto"/>
              </a:rPr>
              <a:t>Gestion du Risque</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modèle est efficace pour identifier les clients à haut risque de défaut, ce qui permet à la banque de prendre des mesures préventives.</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La banque doit toutefois être prête à gérer un nombre significatif de faux positifs, ce qui peut impliquer des coûts supplémentaires en termes de vérifications manuelles ou d'interventions supplémentaires.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Efficacité Opérationnelle</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Malgré une précision faible pour les défauts, l'avantage d'un haut rappel est crucial pour la stabilité financière de la banque.</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Des stratégies pour réduire les faux positifs pourraient être envisagées, comme l'intégration de critères supplémentaires ou l'ajustement du seuil de décision.</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fr" sz="1500">
                <a:solidFill>
                  <a:schemeClr val="dk1"/>
                </a:solidFill>
                <a:latin typeface="Roboto"/>
                <a:ea typeface="Roboto"/>
                <a:cs typeface="Roboto"/>
                <a:sym typeface="Roboto"/>
              </a:rPr>
              <a:t>Conclusion</a:t>
            </a:r>
            <a:endParaRPr b="1"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Char char="●"/>
            </a:pPr>
            <a:r>
              <a:rPr b="1" lang="fr" sz="1500">
                <a:solidFill>
                  <a:schemeClr val="dk1"/>
                </a:solidFill>
                <a:latin typeface="Roboto"/>
                <a:ea typeface="Roboto"/>
                <a:cs typeface="Roboto"/>
                <a:sym typeface="Roboto"/>
              </a:rPr>
              <a:t>Résumé</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modèle trouve un bon équilibre en mettant l'accent sur le rappel, essentiel pour la gestion du risque de la banque.</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seuil optimisé à 0.371 permet d'atteindre un F-Beta score de 0.53, favorisant la détection des prêts risqués.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Recommandations</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Surveiller régulièrement les performances du modèle et ajuster les seuils si nécessaire.</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Envisager l'ajout de nouvelles données ou de nouvelles caractéristiques pour améliorer la précision sans sacrifier le rappel.</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Utiliser le modèle comme un outil parmi d'autres pour une évaluation complète des risques.</a:t>
            </a:r>
            <a:endParaRPr sz="1500">
              <a:solidFill>
                <a:schemeClr val="dk1"/>
              </a:solidFill>
              <a:latin typeface="Roboto"/>
              <a:ea typeface="Roboto"/>
              <a:cs typeface="Roboto"/>
              <a:sym typeface="Roboto"/>
            </a:endParaRPr>
          </a:p>
          <a:p>
            <a:pPr indent="0" lvl="0" marL="0" rtl="0" algn="l">
              <a:spcBef>
                <a:spcPts val="120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e5813cc8b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e5813cc8b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fr">
                <a:solidFill>
                  <a:schemeClr val="dk1"/>
                </a:solidFill>
              </a:rPr>
              <a:t>Conclusion</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Les 10 variables les plus importantes sont :</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AMT_GOODS_PRICE</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AMT_CREDIT</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EXT_SOURCE_2</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EXT_SOURCE_3</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NAME_EDUCATION_TYPE</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REGION_RATING_CLIENT_W_CITY</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NAME_INCOME_TYPE</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CODE_GENDER</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REGION_RATING_CLIENT</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 FLAG_EMP_PHONE</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Impact des Caractéristiques :</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AMT_GOODS_PRICE : Des valeurs élevées (en rouge) ont tendance à réduire la probabilité de recevoir un prêt (valeurs SHAP négatives).</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AMT_CREDIT : Similaire à AMT_GOODS_PRICE, des montants de crédit plus élevés diminuent la probabilité d'approbation.</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EXT_SOURCE_3 et EXT_SOURCE_2 : Des valeurs élevées (rouge) augmentent la probabilité de recevoir un prêt (valeurs SHAP positives), indiquant que des scores externes élevés sont perçus positivement.</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NAME_EDUCATION_TYPE : Un niveau d'éducation plus élevé (rouge) a un impact positif sur la probabilité d'approbation.</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REGION_RATING_CLIENT_W_CITY et REGION_RATING_CLIENT : Les évaluations régionales ont un impact significatif, des évaluations plus faibles diminuant la probabilité d'approbation.</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DAYS_EMPLOYED : Plus de jours employés (rouge) augmentent la probabilité d'approbation, indiquant une stabilité de l'emploi.</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DAYS_LAST_PHONE_CHANGE : Des changements fréquents de téléphone (bleu) sont perçus négativement.</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DAYS_BIRTH : Un âge plus avancé (bleu) tend à réduire la probabilité d'approbation, tandis qu'un âge plus jeune (rouge) est perçu positivement.</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Conclusion :</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Le modèle accorde une grande importance aux montants financiers (AMT_GOODS_PRICE et AMT_CREDIT), ainsi qu'aux scores externes (EXT_SOURCE_2 et EXT_SOURCE_3).</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La stabilité financière et personnelle (comme l'emploi stable et la faible fréquence des changements de téléphone) est perçue positivement par le modèle.</a:t>
            </a:r>
            <a:endParaRPr b="1">
              <a:solidFill>
                <a:schemeClr val="dk1"/>
              </a:solidFill>
            </a:endParaRPr>
          </a:p>
          <a:p>
            <a:pPr indent="0" lvl="0" marL="0" rtl="0" algn="l">
              <a:lnSpc>
                <a:spcPct val="115000"/>
              </a:lnSpc>
              <a:spcBef>
                <a:spcPts val="1200"/>
              </a:spcBef>
              <a:spcAft>
                <a:spcPts val="0"/>
              </a:spcAft>
              <a:buNone/>
            </a:pPr>
            <a:r>
              <a:rPr b="1" lang="fr">
                <a:solidFill>
                  <a:schemeClr val="dk1"/>
                </a:solidFill>
              </a:rPr>
              <a:t>        --&gt; Les caractéristiques démographiques et régionales (comme l'éducation, le type de revenu et la région) jouent également un rôle crucial dans la prédiction.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fr">
                <a:solidFill>
                  <a:schemeClr val="dk1"/>
                </a:solidFill>
              </a:rPr>
              <a:t>Optimisation</a:t>
            </a:r>
            <a:r>
              <a:rPr lang="fr">
                <a:solidFill>
                  <a:schemeClr val="dk1"/>
                </a:solidFill>
              </a:rPr>
              <a:t> : Insistez sur l'importance de cette optimisation pour améliorer les décisions de prêt.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fr">
                <a:solidFill>
                  <a:schemeClr val="dk1"/>
                </a:solidFill>
              </a:rPr>
              <a:t>Perspectives</a:t>
            </a:r>
            <a:r>
              <a:rPr lang="fr">
                <a:solidFill>
                  <a:schemeClr val="dk1"/>
                </a:solidFill>
              </a:rPr>
              <a:t> : Mentionnez les prochaines étapes, comme l'ajustement continu du modèle en fonction des nouvelles données ou l'exploration d'autres métriques de performance.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fe0521a8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cfe0521a8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fe0521a8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fe0521a80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fe0521a80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fe0521a8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rgbClr val="8D9EB2"/>
              </a:buClr>
              <a:buSzPts val="2600"/>
              <a:buFont typeface="Roboto"/>
              <a:buNone/>
            </a:pPr>
            <a:r>
              <a:rPr lang="fr" sz="1500">
                <a:solidFill>
                  <a:schemeClr val="dk1"/>
                </a:solidFill>
                <a:latin typeface="Raleway"/>
                <a:ea typeface="Raleway"/>
                <a:cs typeface="Raleway"/>
                <a:sym typeface="Raleway"/>
              </a:rPr>
              <a:t>Contexte : </a:t>
            </a:r>
            <a:r>
              <a:rPr b="1" lang="fr" sz="1500">
                <a:solidFill>
                  <a:schemeClr val="dk1"/>
                </a:solidFill>
                <a:latin typeface="Raleway"/>
                <a:ea typeface="Raleway"/>
                <a:cs typeface="Raleway"/>
                <a:sym typeface="Raleway"/>
              </a:rPr>
              <a:t>"Prêt à dépenser"</a:t>
            </a:r>
            <a:r>
              <a:rPr lang="fr" sz="1500">
                <a:solidFill>
                  <a:schemeClr val="dk1"/>
                </a:solidFill>
                <a:latin typeface="Raleway"/>
                <a:ea typeface="Raleway"/>
                <a:cs typeface="Raleway"/>
                <a:sym typeface="Raleway"/>
              </a:rPr>
              <a:t> est une société financière qui propose des crédits à la consommation pour des personnes ayant peu ou pas d'historique de prêt. </a:t>
            </a:r>
            <a:r>
              <a:rPr lang="fr" sz="1500">
                <a:solidFill>
                  <a:schemeClr val="dk1"/>
                </a:solidFill>
                <a:latin typeface="Raleway"/>
                <a:ea typeface="Raleway"/>
                <a:cs typeface="Raleway"/>
                <a:sym typeface="Raleway"/>
              </a:rPr>
              <a:t>Pour accorder un crédit à la consommation, l’entreprise calcule la probabilité qu’un client le rembourse, ou non. </a:t>
            </a:r>
            <a:endParaRPr sz="1500">
              <a:solidFill>
                <a:schemeClr val="dk1"/>
              </a:solidFill>
              <a:latin typeface="Raleway"/>
              <a:ea typeface="Raleway"/>
              <a:cs typeface="Raleway"/>
              <a:sym typeface="Raleway"/>
            </a:endParaRPr>
          </a:p>
          <a:p>
            <a:pPr indent="-387350" lvl="0" marL="457200" rtl="0" algn="l">
              <a:lnSpc>
                <a:spcPct val="120000"/>
              </a:lnSpc>
              <a:spcBef>
                <a:spcPts val="1000"/>
              </a:spcBef>
              <a:spcAft>
                <a:spcPts val="0"/>
              </a:spcAft>
              <a:buClr>
                <a:schemeClr val="dk1"/>
              </a:buClr>
              <a:buSzPts val="1500"/>
              <a:buFont typeface="Noto Sans Symbols"/>
              <a:buChar char="⮚"/>
            </a:pPr>
            <a:r>
              <a:rPr lang="fr" sz="1500">
                <a:solidFill>
                  <a:schemeClr val="dk1"/>
                </a:solidFill>
                <a:latin typeface="Raleway"/>
                <a:ea typeface="Raleway"/>
                <a:cs typeface="Raleway"/>
                <a:sym typeface="Raleway"/>
              </a:rPr>
              <a:t>Elle souhaite donc développer un </a:t>
            </a:r>
            <a:r>
              <a:rPr b="1" lang="fr" sz="1500">
                <a:solidFill>
                  <a:schemeClr val="dk1"/>
                </a:solidFill>
                <a:latin typeface="Raleway"/>
                <a:ea typeface="Raleway"/>
                <a:cs typeface="Raleway"/>
                <a:sym typeface="Raleway"/>
              </a:rPr>
              <a:t>algorithme de scoring </a:t>
            </a:r>
            <a:r>
              <a:rPr lang="fr" sz="1500">
                <a:solidFill>
                  <a:schemeClr val="dk1"/>
                </a:solidFill>
                <a:latin typeface="Raleway"/>
                <a:ea typeface="Raleway"/>
                <a:cs typeface="Raleway"/>
                <a:sym typeface="Raleway"/>
              </a:rPr>
              <a:t>pour aider à décider si un prêt peut être accordé à un client.</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600"/>
              <a:buFont typeface="Roboto"/>
              <a:buNone/>
            </a:pPr>
            <a:r>
              <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600"/>
              <a:buFont typeface="Roboto"/>
              <a:buNone/>
            </a:pPr>
            <a:r>
              <a:rPr lang="fr" sz="1500">
                <a:solidFill>
                  <a:schemeClr val="dk1"/>
                </a:solidFill>
                <a:latin typeface="Raleway"/>
                <a:ea typeface="Raleway"/>
                <a:cs typeface="Raleway"/>
                <a:sym typeface="Raleway"/>
              </a:rPr>
              <a:t>Les </a:t>
            </a:r>
            <a:r>
              <a:rPr b="1" lang="fr" sz="1500">
                <a:solidFill>
                  <a:schemeClr val="dk1"/>
                </a:solidFill>
                <a:latin typeface="Raleway"/>
                <a:ea typeface="Raleway"/>
                <a:cs typeface="Raleway"/>
                <a:sym typeface="Raleway"/>
              </a:rPr>
              <a:t>chargés de relation client</a:t>
            </a:r>
            <a:r>
              <a:rPr lang="fr" sz="1500">
                <a:solidFill>
                  <a:schemeClr val="dk1"/>
                </a:solidFill>
                <a:latin typeface="Raleway"/>
                <a:ea typeface="Raleway"/>
                <a:cs typeface="Raleway"/>
                <a:sym typeface="Raleway"/>
              </a:rPr>
              <a:t> seront les utilisateurs du modèle de scoring. </a:t>
            </a:r>
            <a:endParaRPr sz="1500">
              <a:solidFill>
                <a:schemeClr val="dk1"/>
              </a:solidFill>
              <a:latin typeface="Raleway"/>
              <a:ea typeface="Raleway"/>
              <a:cs typeface="Raleway"/>
              <a:sym typeface="Raleway"/>
            </a:endParaRPr>
          </a:p>
          <a:p>
            <a:pPr indent="-387350" lvl="0" marL="457200" rtl="0" algn="l">
              <a:lnSpc>
                <a:spcPct val="120000"/>
              </a:lnSpc>
              <a:spcBef>
                <a:spcPts val="1000"/>
              </a:spcBef>
              <a:spcAft>
                <a:spcPts val="0"/>
              </a:spcAft>
              <a:buClr>
                <a:schemeClr val="dk1"/>
              </a:buClr>
              <a:buSzPts val="1500"/>
              <a:buFont typeface="Noto Sans Symbols"/>
              <a:buChar char="⮚"/>
            </a:pPr>
            <a:r>
              <a:rPr lang="fr" sz="1500">
                <a:solidFill>
                  <a:schemeClr val="dk1"/>
                </a:solidFill>
                <a:latin typeface="Raleway"/>
                <a:ea typeface="Raleway"/>
                <a:cs typeface="Raleway"/>
                <a:sym typeface="Raleway"/>
              </a:rPr>
              <a:t>Ils sont en relation avec les clients et ont donc besoin que le modèle soit</a:t>
            </a:r>
            <a:r>
              <a:rPr b="1" lang="fr" sz="1500">
                <a:solidFill>
                  <a:schemeClr val="dk1"/>
                </a:solidFill>
                <a:latin typeface="Raleway"/>
                <a:ea typeface="Raleway"/>
                <a:cs typeface="Raleway"/>
                <a:sym typeface="Raleway"/>
              </a:rPr>
              <a:t> facilement interprétable</a:t>
            </a:r>
            <a:r>
              <a:rPr lang="fr" sz="1500">
                <a:solidFill>
                  <a:schemeClr val="dk1"/>
                </a:solidFill>
                <a:latin typeface="Raleway"/>
                <a:ea typeface="Raleway"/>
                <a:cs typeface="Raleway"/>
                <a:sym typeface="Raleway"/>
              </a:rPr>
              <a:t>. </a:t>
            </a:r>
            <a:endParaRPr sz="1500">
              <a:solidFill>
                <a:schemeClr val="dk1"/>
              </a:solidFill>
              <a:latin typeface="Raleway"/>
              <a:ea typeface="Raleway"/>
              <a:cs typeface="Raleway"/>
              <a:sym typeface="Raleway"/>
            </a:endParaRPr>
          </a:p>
          <a:p>
            <a:pPr indent="-387350" lvl="0" marL="457200" rtl="0" algn="l">
              <a:lnSpc>
                <a:spcPct val="120000"/>
              </a:lnSpc>
              <a:spcBef>
                <a:spcPts val="1000"/>
              </a:spcBef>
              <a:spcAft>
                <a:spcPts val="0"/>
              </a:spcAft>
              <a:buClr>
                <a:schemeClr val="dk1"/>
              </a:buClr>
              <a:buSzPts val="1500"/>
              <a:buFont typeface="Noto Sans Symbols"/>
              <a:buChar char="⮚"/>
            </a:pPr>
            <a:r>
              <a:rPr lang="fr" sz="1500">
                <a:solidFill>
                  <a:schemeClr val="dk1"/>
                </a:solidFill>
                <a:latin typeface="Raleway"/>
                <a:ea typeface="Raleway"/>
                <a:cs typeface="Raleway"/>
                <a:sym typeface="Raleway"/>
              </a:rPr>
              <a:t>Les chargés doivent disposer d’</a:t>
            </a:r>
            <a:r>
              <a:rPr b="1" lang="fr" sz="1500">
                <a:solidFill>
                  <a:schemeClr val="dk1"/>
                </a:solidFill>
                <a:latin typeface="Raleway"/>
                <a:ea typeface="Raleway"/>
                <a:cs typeface="Raleway"/>
                <a:sym typeface="Raleway"/>
              </a:rPr>
              <a:t>une mesure de l’importance des variables </a:t>
            </a:r>
            <a:r>
              <a:rPr lang="fr" sz="1500">
                <a:solidFill>
                  <a:schemeClr val="dk1"/>
                </a:solidFill>
                <a:latin typeface="Raleway"/>
                <a:ea typeface="Raleway"/>
                <a:cs typeface="Raleway"/>
                <a:sym typeface="Raleway"/>
              </a:rPr>
              <a:t>qui ont poussé le modèle à donner cette probabilité à un client.</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500">
              <a:solidFill>
                <a:schemeClr val="dk1"/>
              </a:solidFill>
              <a:latin typeface="Raleway"/>
              <a:ea typeface="Raleway"/>
              <a:cs typeface="Raleway"/>
              <a:sym typeface="Raleway"/>
            </a:endParaRPr>
          </a:p>
          <a:p>
            <a:pPr indent="0" lvl="0" marL="0" rtl="0" algn="l">
              <a:spcBef>
                <a:spcPts val="0"/>
              </a:spcBef>
              <a:spcAft>
                <a:spcPts val="0"/>
              </a:spcAft>
              <a:buNone/>
            </a:pPr>
            <a:r>
              <a:rPr lang="fr" sz="1500">
                <a:solidFill>
                  <a:schemeClr val="dk1"/>
                </a:solidFill>
                <a:latin typeface="Raleway"/>
                <a:ea typeface="Raleway"/>
                <a:cs typeface="Raleway"/>
                <a:sym typeface="Raleway"/>
              </a:rPr>
              <a:t>Objectif : </a:t>
            </a:r>
            <a:endParaRPr sz="1500">
              <a:solidFill>
                <a:schemeClr val="dk1"/>
              </a:solidFill>
              <a:latin typeface="Raleway"/>
              <a:ea typeface="Raleway"/>
              <a:cs typeface="Raleway"/>
              <a:sym typeface="Raleway"/>
            </a:endParaRPr>
          </a:p>
          <a:p>
            <a:pPr indent="-323850" lvl="0" marL="457200" rtl="0" algn="l">
              <a:lnSpc>
                <a:spcPct val="120000"/>
              </a:lnSpc>
              <a:spcBef>
                <a:spcPts val="0"/>
              </a:spcBef>
              <a:spcAft>
                <a:spcPts val="0"/>
              </a:spcAft>
              <a:buClr>
                <a:schemeClr val="dk1"/>
              </a:buClr>
              <a:buSzPts val="1500"/>
              <a:buChar char="-"/>
            </a:pPr>
            <a:r>
              <a:rPr lang="fr" sz="1500">
                <a:solidFill>
                  <a:schemeClr val="dk1"/>
                </a:solidFill>
                <a:latin typeface="Raleway Medium"/>
                <a:ea typeface="Raleway Medium"/>
                <a:cs typeface="Raleway Medium"/>
                <a:sym typeface="Raleway Medium"/>
              </a:rPr>
              <a:t>Développer un algorithme de scoring : </a:t>
            </a:r>
            <a:r>
              <a:rPr lang="fr" sz="1500">
                <a:solidFill>
                  <a:schemeClr val="dk1"/>
                </a:solidFill>
                <a:latin typeface="Raleway"/>
                <a:ea typeface="Raleway"/>
                <a:cs typeface="Raleway"/>
                <a:sym typeface="Raleway"/>
              </a:rPr>
              <a:t>L’algorithme doit permettre de décider si on peut prêter à un nouveau client </a:t>
            </a:r>
            <a:endParaRPr sz="1500">
              <a:solidFill>
                <a:schemeClr val="dk1"/>
              </a:solidFill>
              <a:latin typeface="Raleway"/>
              <a:ea typeface="Raleway"/>
              <a:cs typeface="Raleway"/>
              <a:sym typeface="Raleway"/>
            </a:endParaRPr>
          </a:p>
          <a:p>
            <a:pPr indent="-323850" lvl="0" marL="457200" rtl="0" algn="l">
              <a:lnSpc>
                <a:spcPct val="120000"/>
              </a:lnSpc>
              <a:spcBef>
                <a:spcPts val="0"/>
              </a:spcBef>
              <a:spcAft>
                <a:spcPts val="0"/>
              </a:spcAft>
              <a:buClr>
                <a:schemeClr val="dk1"/>
              </a:buClr>
              <a:buSzPts val="1500"/>
              <a:buFont typeface="Raleway"/>
              <a:buChar char="-"/>
            </a:pPr>
            <a:r>
              <a:rPr lang="fr" sz="1500">
                <a:solidFill>
                  <a:schemeClr val="dk1"/>
                </a:solidFill>
                <a:latin typeface="Raleway Medium"/>
                <a:ea typeface="Raleway Medium"/>
                <a:cs typeface="Raleway Medium"/>
                <a:sym typeface="Raleway Medium"/>
              </a:rPr>
              <a:t>Le modèle doit être facilement interprétable : </a:t>
            </a:r>
            <a:r>
              <a:rPr lang="fr" sz="1500">
                <a:solidFill>
                  <a:schemeClr val="dk1"/>
                </a:solidFill>
                <a:latin typeface="Raleway"/>
                <a:ea typeface="Raleway"/>
                <a:cs typeface="Raleway"/>
                <a:sym typeface="Raleway"/>
              </a:rPr>
              <a:t>Il faut disposer d’une mesure de l’importance des variables</a:t>
            </a:r>
            <a:endParaRPr sz="1500">
              <a:solidFill>
                <a:schemeClr val="dk1"/>
              </a:solidFill>
              <a:latin typeface="Raleway"/>
              <a:ea typeface="Raleway"/>
              <a:cs typeface="Raleway"/>
              <a:sym typeface="Raleway"/>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fe0521a8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fe0521a8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rgbClr val="8D9EB2"/>
              </a:buClr>
              <a:buSzPts val="3000"/>
              <a:buFont typeface="Roboto"/>
              <a:buNone/>
            </a:pPr>
            <a:r>
              <a:rPr lang="fr" sz="1500">
                <a:solidFill>
                  <a:schemeClr val="dk1"/>
                </a:solidFill>
                <a:latin typeface="Raleway"/>
                <a:ea typeface="Raleway"/>
                <a:cs typeface="Raleway"/>
                <a:sym typeface="Raleway"/>
              </a:rPr>
              <a:t>Informations fournies :</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a:t>
            </a:r>
            <a:r>
              <a:rPr b="1" lang="fr" sz="1500">
                <a:solidFill>
                  <a:schemeClr val="dk1"/>
                </a:solidFill>
                <a:latin typeface="Raleway"/>
                <a:ea typeface="Raleway"/>
                <a:cs typeface="Raleway"/>
                <a:sym typeface="Raleway"/>
              </a:rPr>
              <a:t>Informations sur le prêt :</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Type de contrat</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a:t>
            </a:r>
            <a:r>
              <a:rPr b="1" lang="fr" sz="1500">
                <a:solidFill>
                  <a:schemeClr val="dk1"/>
                </a:solidFill>
                <a:latin typeface="Raleway"/>
                <a:ea typeface="Raleway"/>
                <a:cs typeface="Raleway"/>
                <a:sym typeface="Raleway"/>
              </a:rPr>
              <a:t>Informations sur l'emprunteur :</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Informations personnelles : âge, sexe, famille, travail, éducation, habitation...</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Informations financières : revenu, crédit, annuités...</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Informations sur la localisation du client</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Informations sur les moyens de communication : téléphone, mail..</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Notation du client par des sources extérieurs</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a:t>
            </a:r>
            <a:r>
              <a:rPr b="1" lang="fr" sz="1500">
                <a:solidFill>
                  <a:schemeClr val="dk1"/>
                </a:solidFill>
                <a:latin typeface="Raleway"/>
                <a:ea typeface="Raleway"/>
                <a:cs typeface="Raleway"/>
                <a:sym typeface="Raleway"/>
              </a:rPr>
              <a:t>Informations sur le processus d'octroi du prêt :</a:t>
            </a:r>
            <a:endParaRPr sz="1500">
              <a:solidFill>
                <a:schemeClr val="dk1"/>
              </a:solidFill>
              <a:latin typeface="Raleway"/>
              <a:ea typeface="Raleway"/>
              <a:cs typeface="Raleway"/>
              <a:sym typeface="Raleway"/>
            </a:endParaRPr>
          </a:p>
          <a:p>
            <a:pPr indent="0" lvl="0" marL="0" rtl="0" algn="l">
              <a:lnSpc>
                <a:spcPct val="120000"/>
              </a:lnSpc>
              <a:spcBef>
                <a:spcPts val="0"/>
              </a:spcBef>
              <a:spcAft>
                <a:spcPts val="0"/>
              </a:spcAft>
              <a:buClr>
                <a:srgbClr val="8D9EB2"/>
              </a:buClr>
              <a:buSzPts val="2300"/>
              <a:buFont typeface="Roboto"/>
              <a:buNone/>
            </a:pPr>
            <a:r>
              <a:rPr lang="fr" sz="1500">
                <a:solidFill>
                  <a:schemeClr val="dk1"/>
                </a:solidFill>
                <a:latin typeface="Raleway"/>
                <a:ea typeface="Raleway"/>
                <a:cs typeface="Raleway"/>
                <a:sym typeface="Raleway"/>
              </a:rPr>
              <a:t>      		- Jour de la semaine et heure de la demande de prêt</a:t>
            </a:r>
            <a:endParaRPr sz="1500">
              <a:solidFill>
                <a:schemeClr val="dk1"/>
              </a:solidFill>
              <a:latin typeface="Raleway"/>
              <a:ea typeface="Raleway"/>
              <a:cs typeface="Raleway"/>
              <a:sym typeface="Raleway"/>
            </a:endParaRPr>
          </a:p>
          <a:p>
            <a:pPr indent="0" lvl="0" marL="0" rtl="0" algn="l">
              <a:spcBef>
                <a:spcPts val="0"/>
              </a:spcBef>
              <a:spcAft>
                <a:spcPts val="0"/>
              </a:spcAft>
              <a:buNone/>
            </a:pPr>
            <a:r>
              <a:rPr lang="fr" sz="1500">
                <a:solidFill>
                  <a:schemeClr val="dk1"/>
                </a:solidFill>
                <a:latin typeface="Raleway"/>
                <a:ea typeface="Raleway"/>
                <a:cs typeface="Raleway"/>
                <a:sym typeface="Raleway"/>
              </a:rPr>
              <a:t>     		- Documents fournis par le client </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500">
              <a:solidFill>
                <a:schemeClr val="dk1"/>
              </a:solidFill>
              <a:latin typeface="Raleway"/>
              <a:ea typeface="Raleway"/>
              <a:cs typeface="Raleway"/>
              <a:sym typeface="Raleway"/>
            </a:endParaRPr>
          </a:p>
          <a:p>
            <a:pPr indent="0" lvl="0" marL="0" rtl="0" algn="l">
              <a:spcBef>
                <a:spcPts val="0"/>
              </a:spcBef>
              <a:spcAft>
                <a:spcPts val="0"/>
              </a:spcAft>
              <a:buNone/>
            </a:pPr>
            <a:r>
              <a:rPr lang="fr" sz="1500">
                <a:solidFill>
                  <a:schemeClr val="dk1"/>
                </a:solidFill>
                <a:latin typeface="Raleway"/>
                <a:ea typeface="Raleway"/>
                <a:cs typeface="Raleway"/>
                <a:sym typeface="Raleway"/>
              </a:rPr>
              <a:t>Total colonnes : 122 variables.</a:t>
            </a:r>
            <a:endParaRPr sz="1500">
              <a:solidFill>
                <a:schemeClr val="dk1"/>
              </a:solidFill>
              <a:latin typeface="Raleway"/>
              <a:ea typeface="Raleway"/>
              <a:cs typeface="Raleway"/>
              <a:sym typeface="Raleway"/>
            </a:endParaRPr>
          </a:p>
          <a:p>
            <a:pPr indent="0" lvl="0" marL="0" rtl="0" algn="l">
              <a:spcBef>
                <a:spcPts val="0"/>
              </a:spcBef>
              <a:spcAft>
                <a:spcPts val="0"/>
              </a:spcAft>
              <a:buNone/>
            </a:pPr>
            <a:r>
              <a:rPr lang="fr" sz="1500">
                <a:solidFill>
                  <a:schemeClr val="dk1"/>
                </a:solidFill>
                <a:latin typeface="Raleway"/>
                <a:ea typeface="Raleway"/>
                <a:cs typeface="Raleway"/>
                <a:sym typeface="Raleway"/>
              </a:rPr>
              <a:t>    -&gt; 41 variables qualitatives.</a:t>
            </a:r>
            <a:endParaRPr sz="1500">
              <a:solidFill>
                <a:schemeClr val="dk1"/>
              </a:solidFill>
              <a:latin typeface="Raleway"/>
              <a:ea typeface="Raleway"/>
              <a:cs typeface="Raleway"/>
              <a:sym typeface="Raleway"/>
            </a:endParaRPr>
          </a:p>
          <a:p>
            <a:pPr indent="0" lvl="0" marL="0" rtl="0" algn="l">
              <a:spcBef>
                <a:spcPts val="0"/>
              </a:spcBef>
              <a:spcAft>
                <a:spcPts val="0"/>
              </a:spcAft>
              <a:buNone/>
            </a:pPr>
            <a:r>
              <a:rPr lang="fr" sz="1500">
                <a:solidFill>
                  <a:schemeClr val="dk1"/>
                </a:solidFill>
                <a:latin typeface="Raleway"/>
                <a:ea typeface="Raleway"/>
                <a:cs typeface="Raleway"/>
                <a:sym typeface="Raleway"/>
              </a:rPr>
              <a:t>    -&gt; 65 variables quantitatives.</a:t>
            </a:r>
            <a:endParaRPr sz="1500">
              <a:solidFill>
                <a:schemeClr val="dk1"/>
              </a:solidFill>
              <a:latin typeface="Raleway"/>
              <a:ea typeface="Raleway"/>
              <a:cs typeface="Raleway"/>
              <a:sym typeface="Raleway"/>
            </a:endParaRPr>
          </a:p>
          <a:p>
            <a:pPr indent="0" lvl="0" marL="0" rtl="0" algn="l">
              <a:spcBef>
                <a:spcPts val="0"/>
              </a:spcBef>
              <a:spcAft>
                <a:spcPts val="0"/>
              </a:spcAft>
              <a:buNone/>
            </a:pPr>
            <a:r>
              <a:rPr lang="fr" sz="1500">
                <a:solidFill>
                  <a:schemeClr val="dk1"/>
                </a:solidFill>
                <a:latin typeface="Raleway"/>
                <a:ea typeface="Raleway"/>
                <a:cs typeface="Raleway"/>
                <a:sym typeface="Raleway"/>
              </a:rPr>
              <a:t>Total lignes : 307511 individus.</a:t>
            </a:r>
            <a:endParaRPr sz="1500">
              <a:solidFill>
                <a:schemeClr val="dk1"/>
              </a:solidFill>
              <a:latin typeface="Raleway"/>
              <a:ea typeface="Raleway"/>
              <a:cs typeface="Raleway"/>
              <a:sym typeface="Raleway"/>
            </a:endParaRPr>
          </a:p>
          <a:p>
            <a:pPr indent="0" lvl="0" marL="0" rtl="0" algn="l">
              <a:lnSpc>
                <a:spcPct val="115000"/>
              </a:lnSpc>
              <a:spcBef>
                <a:spcPts val="0"/>
              </a:spcBef>
              <a:spcAft>
                <a:spcPts val="0"/>
              </a:spcAft>
              <a:buNone/>
            </a:pPr>
            <a:r>
              <a:rPr lang="fr" sz="1500">
                <a:solidFill>
                  <a:schemeClr val="dk1"/>
                </a:solidFill>
                <a:latin typeface="Raleway"/>
                <a:ea typeface="Raleway"/>
                <a:cs typeface="Raleway"/>
                <a:sym typeface="Raleway"/>
              </a:rPr>
              <a:t>Total : 37516342 valeurs.</a:t>
            </a:r>
            <a:endParaRPr sz="1500">
              <a:solidFill>
                <a:schemeClr val="dk1"/>
              </a:solidFill>
              <a:latin typeface="Raleway"/>
              <a:ea typeface="Raleway"/>
              <a:cs typeface="Raleway"/>
              <a:sym typeface="Raleway"/>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fe0521a8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fe0521a8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chemeClr val="dk1"/>
                </a:solidFill>
                <a:latin typeface="Raleway"/>
                <a:ea typeface="Raleway"/>
                <a:cs typeface="Raleway"/>
                <a:sym typeface="Raleway"/>
              </a:rPr>
              <a:t>Je réalise </a:t>
            </a:r>
            <a:r>
              <a:rPr b="1" lang="fr" sz="1500">
                <a:solidFill>
                  <a:schemeClr val="dk1"/>
                </a:solidFill>
                <a:latin typeface="Raleway"/>
                <a:ea typeface="Raleway"/>
                <a:cs typeface="Raleway"/>
                <a:sym typeface="Raleway"/>
              </a:rPr>
              <a:t>l'analyse exploratoire des données </a:t>
            </a:r>
            <a:r>
              <a:rPr lang="fr" sz="1500">
                <a:solidFill>
                  <a:schemeClr val="dk1"/>
                </a:solidFill>
                <a:latin typeface="Raleway"/>
                <a:ea typeface="Raleway"/>
                <a:cs typeface="Raleway"/>
                <a:sym typeface="Raleway"/>
              </a:rPr>
              <a:t>:</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500">
              <a:solidFill>
                <a:schemeClr val="dk1"/>
              </a:solidFill>
              <a:latin typeface="Raleway"/>
              <a:ea typeface="Raleway"/>
              <a:cs typeface="Raleway"/>
              <a:sym typeface="Raleway"/>
            </a:endParaRPr>
          </a:p>
          <a:p>
            <a:pPr indent="-323850" lvl="0" marL="457200" rtl="0" algn="l">
              <a:spcBef>
                <a:spcPts val="0"/>
              </a:spcBef>
              <a:spcAft>
                <a:spcPts val="0"/>
              </a:spcAft>
              <a:buClr>
                <a:schemeClr val="dk1"/>
              </a:buClr>
              <a:buSzPts val="1500"/>
              <a:buFont typeface="Raleway"/>
              <a:buAutoNum type="alphaUcPeriod"/>
            </a:pPr>
            <a:r>
              <a:rPr lang="fr" sz="1500">
                <a:solidFill>
                  <a:schemeClr val="dk1"/>
                </a:solidFill>
                <a:latin typeface="Raleway"/>
                <a:ea typeface="Raleway"/>
                <a:cs typeface="Raleway"/>
                <a:sym typeface="Raleway"/>
              </a:rPr>
              <a:t>Pas de doublons de lignes entière</a:t>
            </a:r>
            <a:endParaRPr sz="1500">
              <a:solidFill>
                <a:schemeClr val="dk1"/>
              </a:solidFill>
              <a:latin typeface="Raleway"/>
              <a:ea typeface="Raleway"/>
              <a:cs typeface="Raleway"/>
              <a:sym typeface="Raleway"/>
            </a:endParaRPr>
          </a:p>
          <a:p>
            <a:pPr indent="-323850" lvl="0" marL="457200" rtl="0" algn="l">
              <a:spcBef>
                <a:spcPts val="0"/>
              </a:spcBef>
              <a:spcAft>
                <a:spcPts val="0"/>
              </a:spcAft>
              <a:buClr>
                <a:schemeClr val="dk1"/>
              </a:buClr>
              <a:buSzPts val="1500"/>
              <a:buFont typeface="Raleway"/>
              <a:buAutoNum type="alphaUcPeriod"/>
            </a:pPr>
            <a:r>
              <a:rPr lang="fr" sz="1500">
                <a:solidFill>
                  <a:schemeClr val="dk1"/>
                </a:solidFill>
                <a:latin typeface="Raleway"/>
                <a:ea typeface="Raleway"/>
                <a:cs typeface="Raleway"/>
                <a:sym typeface="Raleway"/>
              </a:rPr>
              <a:t>Je choisis d’exclure toutes les variables qui ont plus de 35% de valeurs manquantes</a:t>
            </a:r>
            <a:endParaRPr sz="1500">
              <a:solidFill>
                <a:schemeClr val="dk1"/>
              </a:solidFill>
              <a:latin typeface="Raleway"/>
              <a:ea typeface="Raleway"/>
              <a:cs typeface="Raleway"/>
              <a:sym typeface="Raleway"/>
            </a:endParaRPr>
          </a:p>
          <a:p>
            <a:pPr indent="-323850" lvl="0" marL="914400" rtl="0" algn="l">
              <a:spcBef>
                <a:spcPts val="0"/>
              </a:spcBef>
              <a:spcAft>
                <a:spcPts val="0"/>
              </a:spcAft>
              <a:buClr>
                <a:schemeClr val="dk1"/>
              </a:buClr>
              <a:buSzPts val="1500"/>
              <a:buFont typeface="Raleway"/>
              <a:buChar char="➔"/>
            </a:pPr>
            <a:r>
              <a:rPr lang="fr" sz="1500">
                <a:solidFill>
                  <a:schemeClr val="dk1"/>
                </a:solidFill>
                <a:latin typeface="Raleway"/>
                <a:ea typeface="Raleway"/>
                <a:cs typeface="Raleway"/>
                <a:sym typeface="Raleway"/>
              </a:rPr>
              <a:t>49 variables supprimées </a:t>
            </a:r>
            <a:endParaRPr sz="1500">
              <a:solidFill>
                <a:schemeClr val="dk1"/>
              </a:solidFill>
              <a:latin typeface="Raleway"/>
              <a:ea typeface="Raleway"/>
              <a:cs typeface="Raleway"/>
              <a:sym typeface="Raleway"/>
            </a:endParaRPr>
          </a:p>
          <a:p>
            <a:pPr indent="-323850" lvl="1" marL="1371600" rtl="0" algn="l">
              <a:spcBef>
                <a:spcPts val="0"/>
              </a:spcBef>
              <a:spcAft>
                <a:spcPts val="0"/>
              </a:spcAft>
              <a:buClr>
                <a:schemeClr val="dk1"/>
              </a:buClr>
              <a:buSzPts val="1500"/>
              <a:buFont typeface="Raleway"/>
              <a:buChar char="◆"/>
            </a:pPr>
            <a:r>
              <a:rPr lang="fr" sz="1500">
                <a:solidFill>
                  <a:schemeClr val="dk1"/>
                </a:solidFill>
                <a:latin typeface="Raleway"/>
                <a:ea typeface="Raleway"/>
                <a:cs typeface="Raleway"/>
                <a:sym typeface="Raleway"/>
              </a:rPr>
              <a:t>47 (</a:t>
            </a:r>
            <a:r>
              <a:rPr lang="fr" sz="1500">
                <a:solidFill>
                  <a:schemeClr val="dk1"/>
                </a:solidFill>
                <a:latin typeface="Raleway"/>
                <a:ea typeface="Raleway"/>
                <a:cs typeface="Raleway"/>
                <a:sym typeface="Raleway"/>
              </a:rPr>
              <a:t>la majorité) → informations sur le </a:t>
            </a:r>
            <a:r>
              <a:rPr lang="fr" sz="1500">
                <a:solidFill>
                  <a:schemeClr val="dk1"/>
                </a:solidFill>
                <a:latin typeface="Raleway"/>
                <a:ea typeface="Raleway"/>
                <a:cs typeface="Raleway"/>
                <a:sym typeface="Raleway"/>
              </a:rPr>
              <a:t>bâtiment</a:t>
            </a:r>
            <a:r>
              <a:rPr lang="fr" sz="1500">
                <a:solidFill>
                  <a:schemeClr val="dk1"/>
                </a:solidFill>
                <a:latin typeface="Raleway"/>
                <a:ea typeface="Raleway"/>
                <a:cs typeface="Raleway"/>
                <a:sym typeface="Raleway"/>
              </a:rPr>
              <a:t> d'habitation du client (nombre d'étages, ascenseur, ect...)</a:t>
            </a:r>
            <a:endParaRPr sz="1500">
              <a:solidFill>
                <a:schemeClr val="dk1"/>
              </a:solidFill>
              <a:latin typeface="Raleway"/>
              <a:ea typeface="Raleway"/>
              <a:cs typeface="Raleway"/>
              <a:sym typeface="Raleway"/>
            </a:endParaRPr>
          </a:p>
          <a:p>
            <a:pPr indent="-323850" lvl="1" marL="1371600" rtl="0" algn="l">
              <a:spcBef>
                <a:spcPts val="0"/>
              </a:spcBef>
              <a:spcAft>
                <a:spcPts val="0"/>
              </a:spcAft>
              <a:buClr>
                <a:schemeClr val="dk1"/>
              </a:buClr>
              <a:buSzPts val="1500"/>
              <a:buFont typeface="Raleway"/>
              <a:buChar char="◆"/>
            </a:pPr>
            <a:r>
              <a:rPr lang="fr" sz="1500">
                <a:solidFill>
                  <a:schemeClr val="dk1"/>
                </a:solidFill>
                <a:latin typeface="Raleway"/>
                <a:ea typeface="Raleway"/>
                <a:cs typeface="Raleway"/>
                <a:sym typeface="Raleway"/>
              </a:rPr>
              <a:t>EXT_SOURCE_1 → score normalisé </a:t>
            </a:r>
            <a:r>
              <a:rPr lang="fr" sz="1500">
                <a:solidFill>
                  <a:schemeClr val="dk1"/>
                </a:solidFill>
                <a:latin typeface="Raleway"/>
                <a:ea typeface="Raleway"/>
                <a:cs typeface="Raleway"/>
                <a:sym typeface="Raleway"/>
              </a:rPr>
              <a:t>provenant</a:t>
            </a:r>
            <a:r>
              <a:rPr lang="fr" sz="1500">
                <a:solidFill>
                  <a:schemeClr val="dk1"/>
                </a:solidFill>
                <a:latin typeface="Raleway"/>
                <a:ea typeface="Raleway"/>
                <a:cs typeface="Raleway"/>
                <a:sym typeface="Raleway"/>
              </a:rPr>
              <a:t> de source externe</a:t>
            </a:r>
            <a:endParaRPr sz="1500">
              <a:solidFill>
                <a:schemeClr val="dk1"/>
              </a:solidFill>
              <a:latin typeface="Raleway"/>
              <a:ea typeface="Raleway"/>
              <a:cs typeface="Raleway"/>
              <a:sym typeface="Raleway"/>
            </a:endParaRPr>
          </a:p>
          <a:p>
            <a:pPr indent="-323850" lvl="1" marL="1371600" rtl="0" algn="l">
              <a:spcBef>
                <a:spcPts val="0"/>
              </a:spcBef>
              <a:spcAft>
                <a:spcPts val="0"/>
              </a:spcAft>
              <a:buClr>
                <a:schemeClr val="dk1"/>
              </a:buClr>
              <a:buSzPts val="1500"/>
              <a:buFont typeface="Raleway"/>
              <a:buChar char="◆"/>
            </a:pPr>
            <a:r>
              <a:rPr lang="fr" sz="1500">
                <a:solidFill>
                  <a:schemeClr val="dk1"/>
                </a:solidFill>
                <a:latin typeface="Raleway"/>
                <a:ea typeface="Raleway"/>
                <a:cs typeface="Raleway"/>
                <a:sym typeface="Raleway"/>
              </a:rPr>
              <a:t>OWN_CAR_AGE → age de la voiture du client</a:t>
            </a:r>
            <a:endParaRPr sz="1500">
              <a:solidFill>
                <a:schemeClr val="dk1"/>
              </a:solidFill>
              <a:latin typeface="Raleway"/>
              <a:ea typeface="Raleway"/>
              <a:cs typeface="Raleway"/>
              <a:sym typeface="Raleway"/>
            </a:endParaRPr>
          </a:p>
          <a:p>
            <a:pPr indent="0" lvl="0" marL="457200" rtl="0" algn="l">
              <a:spcBef>
                <a:spcPts val="0"/>
              </a:spcBef>
              <a:spcAft>
                <a:spcPts val="0"/>
              </a:spcAft>
              <a:buNone/>
            </a:pPr>
            <a:r>
              <a:rPr lang="fr" sz="1500">
                <a:solidFill>
                  <a:schemeClr val="dk1"/>
                </a:solidFill>
                <a:latin typeface="Raleway"/>
                <a:ea typeface="Raleway"/>
                <a:cs typeface="Raleway"/>
                <a:sym typeface="Raleway"/>
              </a:rPr>
              <a:t>→ </a:t>
            </a:r>
            <a:r>
              <a:rPr lang="fr" sz="1500">
                <a:solidFill>
                  <a:schemeClr val="dk1"/>
                </a:solidFill>
                <a:latin typeface="Raleway"/>
                <a:ea typeface="Raleway"/>
                <a:cs typeface="Raleway"/>
                <a:sym typeface="Raleway"/>
              </a:rPr>
              <a:t>pas d’individus avec plus de 35% de valeurs manquantes</a:t>
            </a:r>
            <a:endParaRPr sz="1500">
              <a:solidFill>
                <a:schemeClr val="dk1"/>
              </a:solidFill>
              <a:latin typeface="Raleway"/>
              <a:ea typeface="Raleway"/>
              <a:cs typeface="Raleway"/>
              <a:sym typeface="Raleway"/>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fe0521a8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cfe0521a8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500">
                <a:solidFill>
                  <a:schemeClr val="dk1"/>
                </a:solidFill>
                <a:latin typeface="Raleway"/>
                <a:ea typeface="Raleway"/>
                <a:cs typeface="Raleway"/>
                <a:sym typeface="Raleway"/>
              </a:rPr>
              <a:t>Nombre total de valeurs manquantes dans le dataset =  9152465 environ 24.40% du dataset.</a:t>
            </a:r>
            <a:endParaRPr sz="15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5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fr" sz="1500">
                <a:solidFill>
                  <a:schemeClr val="dk1"/>
                </a:solidFill>
                <a:latin typeface="Raleway"/>
                <a:ea typeface="Raleway"/>
                <a:cs typeface="Raleway"/>
                <a:sym typeface="Raleway"/>
              </a:rPr>
              <a:t>Exclusion de </a:t>
            </a:r>
            <a:r>
              <a:rPr lang="fr" sz="1500">
                <a:solidFill>
                  <a:schemeClr val="dk1"/>
                </a:solidFill>
                <a:latin typeface="Raleway"/>
                <a:ea typeface="Raleway"/>
                <a:cs typeface="Raleway"/>
                <a:sym typeface="Raleway"/>
              </a:rPr>
              <a:t>49 variables</a:t>
            </a:r>
            <a:r>
              <a:rPr lang="fr" sz="1500">
                <a:solidFill>
                  <a:schemeClr val="dk1"/>
                </a:solidFill>
                <a:latin typeface="Raleway"/>
                <a:ea typeface="Raleway"/>
                <a:cs typeface="Raleway"/>
                <a:sym typeface="Raleway"/>
              </a:rPr>
              <a:t> → colonnes </a:t>
            </a:r>
            <a:endParaRPr sz="15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fr" sz="1500">
                <a:solidFill>
                  <a:schemeClr val="dk1"/>
                </a:solidFill>
                <a:latin typeface="Raleway"/>
                <a:ea typeface="Raleway"/>
                <a:cs typeface="Raleway"/>
                <a:sym typeface="Raleway"/>
              </a:rPr>
              <a:t>Exclusion de 0 individus → lignes</a:t>
            </a:r>
            <a:endParaRPr sz="15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br>
              <a:rPr lang="fr" sz="1500">
                <a:solidFill>
                  <a:schemeClr val="dk1"/>
                </a:solidFill>
                <a:latin typeface="Raleway"/>
                <a:ea typeface="Raleway"/>
                <a:cs typeface="Raleway"/>
                <a:sym typeface="Raleway"/>
              </a:rPr>
            </a:br>
            <a:r>
              <a:rPr lang="fr" sz="1500">
                <a:solidFill>
                  <a:schemeClr val="dk1"/>
                </a:solidFill>
                <a:latin typeface="Raleway"/>
                <a:ea typeface="Raleway"/>
                <a:cs typeface="Raleway"/>
                <a:sym typeface="Raleway"/>
              </a:rPr>
              <a:t>Nombre total de valeurs manquantes dans le dataset =  412799 environ 1.84% du datasat.</a:t>
            </a:r>
            <a:endParaRPr sz="1500">
              <a:solidFill>
                <a:schemeClr val="dk1"/>
              </a:solidFill>
              <a:latin typeface="Raleway"/>
              <a:ea typeface="Raleway"/>
              <a:cs typeface="Raleway"/>
              <a:sym typeface="Raleway"/>
            </a:endParaRPr>
          </a:p>
          <a:p>
            <a:pPr indent="0" lvl="0" marL="0" rtl="0" algn="l">
              <a:spcBef>
                <a:spcPts val="0"/>
              </a:spcBef>
              <a:spcAft>
                <a:spcPts val="0"/>
              </a:spcAft>
              <a:buNone/>
            </a:pPr>
            <a:r>
              <a:t/>
            </a:r>
            <a:endParaRPr sz="1500">
              <a:solidFill>
                <a:schemeClr val="dk1"/>
              </a:solidFill>
              <a:latin typeface="Raleway"/>
              <a:ea typeface="Raleway"/>
              <a:cs typeface="Raleway"/>
              <a:sym typeface="Raleway"/>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1fa8a7c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1fa8a7c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fr" sz="1500">
                <a:solidFill>
                  <a:schemeClr val="dk1"/>
                </a:solidFill>
                <a:latin typeface="Roboto"/>
                <a:ea typeface="Roboto"/>
                <a:cs typeface="Roboto"/>
                <a:sym typeface="Roboto"/>
              </a:rPr>
              <a:t>C. </a:t>
            </a:r>
            <a:r>
              <a:rPr lang="fr" sz="1500">
                <a:solidFill>
                  <a:schemeClr val="dk1"/>
                </a:solidFill>
                <a:latin typeface="Roboto"/>
                <a:ea typeface="Roboto"/>
                <a:cs typeface="Roboto"/>
                <a:sym typeface="Roboto"/>
              </a:rPr>
              <a:t>Traitement</a:t>
            </a:r>
            <a:r>
              <a:rPr lang="fr" sz="1500">
                <a:solidFill>
                  <a:schemeClr val="dk1"/>
                </a:solidFill>
                <a:latin typeface="Roboto"/>
                <a:ea typeface="Roboto"/>
                <a:cs typeface="Roboto"/>
                <a:sym typeface="Roboto"/>
              </a:rPr>
              <a:t> des colonnes</a:t>
            </a:r>
            <a:endParaRPr sz="1500">
              <a:solidFill>
                <a:schemeClr val="dk1"/>
              </a:solidFill>
              <a:latin typeface="Roboto"/>
              <a:ea typeface="Roboto"/>
              <a:cs typeface="Roboto"/>
              <a:sym typeface="Roboto"/>
            </a:endParaRPr>
          </a:p>
          <a:p>
            <a:pPr indent="0" lvl="0" marL="0" rtl="0" algn="l">
              <a:lnSpc>
                <a:spcPct val="115000"/>
              </a:lnSpc>
              <a:spcBef>
                <a:spcPts val="1100"/>
              </a:spcBef>
              <a:spcAft>
                <a:spcPts val="0"/>
              </a:spcAft>
              <a:buNone/>
            </a:pPr>
            <a:r>
              <a:rPr lang="fr" sz="1500">
                <a:solidFill>
                  <a:schemeClr val="dk1"/>
                </a:solidFill>
                <a:latin typeface="Roboto"/>
                <a:ea typeface="Roboto"/>
                <a:cs typeface="Roboto"/>
                <a:sym typeface="Roboto"/>
              </a:rPr>
              <a:t>Les variables suivantes ne prennent que </a:t>
            </a:r>
            <a:r>
              <a:rPr b="1" lang="fr" sz="1500">
                <a:solidFill>
                  <a:schemeClr val="dk1"/>
                </a:solidFill>
                <a:latin typeface="Roboto"/>
                <a:ea typeface="Roboto"/>
                <a:cs typeface="Roboto"/>
                <a:sym typeface="Roboto"/>
              </a:rPr>
              <a:t>2 valeurs possibles</a:t>
            </a:r>
            <a:r>
              <a:rPr lang="fr" sz="1500">
                <a:solidFill>
                  <a:schemeClr val="dk1"/>
                </a:solidFill>
                <a:latin typeface="Roboto"/>
                <a:ea typeface="Roboto"/>
                <a:cs typeface="Roboto"/>
                <a:sym typeface="Roboto"/>
              </a:rPr>
              <a:t> : </a:t>
            </a:r>
            <a:endParaRPr sz="1500">
              <a:solidFill>
                <a:schemeClr val="dk1"/>
              </a:solidFill>
              <a:latin typeface="Roboto"/>
              <a:ea typeface="Roboto"/>
              <a:cs typeface="Roboto"/>
              <a:sym typeface="Roboto"/>
            </a:endParaRPr>
          </a:p>
          <a:p>
            <a:pPr indent="-323850" lvl="0" marL="457200" rtl="0" algn="l">
              <a:lnSpc>
                <a:spcPct val="115000"/>
              </a:lnSpc>
              <a:spcBef>
                <a:spcPts val="1100"/>
              </a:spcBef>
              <a:spcAft>
                <a:spcPts val="0"/>
              </a:spcAft>
              <a:buClr>
                <a:schemeClr val="dk1"/>
              </a:buClr>
              <a:buSzPts val="1500"/>
              <a:buFont typeface="Roboto"/>
              <a:buChar char="●"/>
            </a:pPr>
            <a:r>
              <a:rPr lang="fr" sz="1500">
                <a:solidFill>
                  <a:schemeClr val="dk1"/>
                </a:solidFill>
                <a:latin typeface="Roboto"/>
                <a:ea typeface="Roboto"/>
                <a:cs typeface="Roboto"/>
                <a:sym typeface="Roboto"/>
              </a:rPr>
              <a:t>N ou Y</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FLAG_OWN_CAR</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FLAG_OWN_REALTY</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0 ou 1</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FLAG_CONT_MOBILE</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FLAG_DOCUMENT_2 to FLAG_DOCUMENT_21</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FLAG_EMAIL</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FLAG_EMP_PHONE</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FLAG_MOBIL</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FLAG_PHONE</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FLAG_WORK_PHONE</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LIVE_CITY_NOT_WORK_CITY</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LIVE_REGION_NOT_WORK_REGION</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REG_CITY_NOT_LIVE_CITY</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REG_CITY_NOT_WORK_CITY</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REG_REGION_NOT_LIVE_REGION</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REG_REGION_NOT_WORK_REGION</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Cible </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TARGET</a:t>
            </a:r>
            <a:endParaRPr sz="1500">
              <a:solidFill>
                <a:schemeClr val="dk1"/>
              </a:solidFill>
              <a:latin typeface="Roboto"/>
              <a:ea typeface="Roboto"/>
              <a:cs typeface="Roboto"/>
              <a:sym typeface="Roboto"/>
            </a:endParaRPr>
          </a:p>
          <a:p>
            <a:pPr indent="0" lvl="0" marL="0" rtl="0" algn="l">
              <a:lnSpc>
                <a:spcPct val="115000"/>
              </a:lnSpc>
              <a:spcBef>
                <a:spcPts val="1100"/>
              </a:spcBef>
              <a:spcAft>
                <a:spcPts val="0"/>
              </a:spcAft>
              <a:buNone/>
            </a:pPr>
            <a:r>
              <a:rPr lang="fr" sz="1500">
                <a:solidFill>
                  <a:schemeClr val="dk1"/>
                </a:solidFill>
                <a:latin typeface="Roboto"/>
                <a:ea typeface="Roboto"/>
                <a:cs typeface="Roboto"/>
                <a:sym typeface="Roboto"/>
              </a:rPr>
              <a:t>Les variables suivantes ne prennent que </a:t>
            </a:r>
            <a:r>
              <a:rPr b="1" lang="fr" sz="1500">
                <a:solidFill>
                  <a:schemeClr val="dk1"/>
                </a:solidFill>
                <a:latin typeface="Roboto"/>
                <a:ea typeface="Roboto"/>
                <a:cs typeface="Roboto"/>
                <a:sym typeface="Roboto"/>
              </a:rPr>
              <a:t>3 valeurs possibles </a:t>
            </a: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0" marL="457200" rtl="0" algn="l">
              <a:lnSpc>
                <a:spcPct val="115000"/>
              </a:lnSpc>
              <a:spcBef>
                <a:spcPts val="1100"/>
              </a:spcBef>
              <a:spcAft>
                <a:spcPts val="0"/>
              </a:spcAft>
              <a:buClr>
                <a:schemeClr val="dk1"/>
              </a:buClr>
              <a:buSzPts val="1500"/>
              <a:buFont typeface="Roboto"/>
              <a:buChar char="●"/>
            </a:pPr>
            <a:r>
              <a:rPr lang="fr" sz="1500">
                <a:solidFill>
                  <a:schemeClr val="dk1"/>
                </a:solidFill>
                <a:latin typeface="Roboto"/>
                <a:ea typeface="Roboto"/>
                <a:cs typeface="Roboto"/>
                <a:sym typeface="Roboto"/>
              </a:rPr>
              <a:t>1, 2 ou 3</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REGION_RATING_CLIENT</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REGION_RATING_CLIENT_W_CITY</a:t>
            </a:r>
            <a:endParaRPr sz="1500">
              <a:solidFill>
                <a:schemeClr val="dk1"/>
              </a:solidFill>
              <a:latin typeface="Roboto"/>
              <a:ea typeface="Roboto"/>
              <a:cs typeface="Roboto"/>
              <a:sym typeface="Roboto"/>
            </a:endParaRPr>
          </a:p>
          <a:p>
            <a:pPr indent="0" lvl="0" marL="0" rtl="0" algn="l">
              <a:lnSpc>
                <a:spcPct val="115000"/>
              </a:lnSpc>
              <a:spcBef>
                <a:spcPts val="1100"/>
              </a:spcBef>
              <a:spcAft>
                <a:spcPts val="0"/>
              </a:spcAft>
              <a:buNone/>
            </a:pPr>
            <a:r>
              <a:rPr lang="fr" sz="1500">
                <a:solidFill>
                  <a:schemeClr val="dk1"/>
                </a:solidFill>
                <a:latin typeface="Roboto"/>
                <a:ea typeface="Roboto"/>
                <a:cs typeface="Roboto"/>
                <a:sym typeface="Roboto"/>
              </a:rPr>
              <a:t>On pourrait les transformer en variables catégorielles mais cela ne fait pas de sens car il faudrait ensuite les encoder en valeurs numériques afin qu'elles puissent être traitées par les algorithmes d'apprentissage.</a:t>
            </a:r>
            <a:endParaRPr sz="1500">
              <a:solidFill>
                <a:schemeClr val="dk1"/>
              </a:solidFill>
              <a:latin typeface="Roboto"/>
              <a:ea typeface="Roboto"/>
              <a:cs typeface="Roboto"/>
              <a:sym typeface="Roboto"/>
            </a:endParaRPr>
          </a:p>
          <a:p>
            <a:pPr indent="0" lvl="0" marL="0" rtl="0" algn="l">
              <a:lnSpc>
                <a:spcPct val="115000"/>
              </a:lnSpc>
              <a:spcBef>
                <a:spcPts val="500"/>
              </a:spcBef>
              <a:spcAft>
                <a:spcPts val="0"/>
              </a:spcAft>
              <a:buNone/>
            </a:pPr>
            <a:r>
              <a:t/>
            </a:r>
            <a:endParaRPr sz="1500">
              <a:solidFill>
                <a:schemeClr val="dk1"/>
              </a:solidFill>
              <a:latin typeface="Roboto"/>
              <a:ea typeface="Roboto"/>
              <a:cs typeface="Roboto"/>
              <a:sym typeface="Roboto"/>
            </a:endParaRPr>
          </a:p>
          <a:p>
            <a:pPr indent="-323850" lvl="0" marL="457200" rtl="0" algn="l">
              <a:lnSpc>
                <a:spcPct val="115000"/>
              </a:lnSpc>
              <a:spcBef>
                <a:spcPts val="500"/>
              </a:spcBef>
              <a:spcAft>
                <a:spcPts val="0"/>
              </a:spcAft>
              <a:buClr>
                <a:schemeClr val="dk1"/>
              </a:buClr>
              <a:buSzPts val="1500"/>
              <a:buFont typeface="Roboto"/>
              <a:buChar char="➔"/>
            </a:pPr>
            <a:r>
              <a:rPr lang="fr" sz="1500">
                <a:solidFill>
                  <a:schemeClr val="dk1"/>
                </a:solidFill>
                <a:latin typeface="Roboto"/>
                <a:ea typeface="Roboto"/>
                <a:cs typeface="Roboto"/>
                <a:sym typeface="Roboto"/>
              </a:rPr>
              <a:t>Présentation interactive</a:t>
            </a:r>
            <a:endParaRPr sz="1500">
              <a:solidFill>
                <a:schemeClr val="dk1"/>
              </a:solidFill>
              <a:latin typeface="Roboto"/>
              <a:ea typeface="Roboto"/>
              <a:cs typeface="Roboto"/>
              <a:sym typeface="Roboto"/>
            </a:endParaRPr>
          </a:p>
          <a:p>
            <a:pPr indent="0" lvl="0" marL="76200" rtl="0" algn="l">
              <a:lnSpc>
                <a:spcPct val="115000"/>
              </a:lnSpc>
              <a:spcBef>
                <a:spcPts val="1400"/>
              </a:spcBef>
              <a:spcAft>
                <a:spcPts val="0"/>
              </a:spcAft>
              <a:buClr>
                <a:schemeClr val="dk1"/>
              </a:buClr>
              <a:buSzPts val="1100"/>
              <a:buFont typeface="Arial"/>
              <a:buNone/>
            </a:pPr>
            <a:r>
              <a:rPr b="1" lang="fr" sz="1500">
                <a:solidFill>
                  <a:schemeClr val="dk1"/>
                </a:solidFill>
                <a:latin typeface="Roboto"/>
                <a:ea typeface="Roboto"/>
                <a:cs typeface="Roboto"/>
                <a:sym typeface="Roboto"/>
              </a:rPr>
              <a:t>Récapitulatif des données :</a:t>
            </a:r>
            <a:endParaRPr b="1" sz="1500">
              <a:solidFill>
                <a:schemeClr val="dk1"/>
              </a:solidFill>
              <a:latin typeface="Roboto"/>
              <a:ea typeface="Roboto"/>
              <a:cs typeface="Roboto"/>
              <a:sym typeface="Roboto"/>
            </a:endParaRPr>
          </a:p>
          <a:p>
            <a:pPr indent="-323850" lvl="0" marL="457200" rtl="0" algn="l">
              <a:lnSpc>
                <a:spcPct val="115000"/>
              </a:lnSpc>
              <a:spcBef>
                <a:spcPts val="1100"/>
              </a:spcBef>
              <a:spcAft>
                <a:spcPts val="0"/>
              </a:spcAft>
              <a:buClr>
                <a:schemeClr val="dk1"/>
              </a:buClr>
              <a:buSzPts val="1500"/>
              <a:buFont typeface="Roboto"/>
              <a:buChar char="●"/>
            </a:pPr>
            <a:r>
              <a:rPr lang="fr" sz="1500">
                <a:solidFill>
                  <a:schemeClr val="dk1"/>
                </a:solidFill>
                <a:latin typeface="Roboto"/>
                <a:ea typeface="Roboto"/>
                <a:cs typeface="Roboto"/>
                <a:sym typeface="Roboto"/>
              </a:rPr>
              <a:t>Informations sur le prêt </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Informations sur l'emprunteur </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Informations sur le processus d'octroi du prêt </a:t>
            </a:r>
            <a:endParaRPr sz="1500">
              <a:solidFill>
                <a:schemeClr val="dk1"/>
              </a:solidFill>
              <a:latin typeface="Roboto"/>
              <a:ea typeface="Roboto"/>
              <a:cs typeface="Roboto"/>
              <a:sym typeface="Roboto"/>
            </a:endParaRPr>
          </a:p>
          <a:p>
            <a:pPr indent="0" lvl="0" marL="0" rtl="0" algn="l">
              <a:lnSpc>
                <a:spcPct val="115000"/>
              </a:lnSpc>
              <a:spcBef>
                <a:spcPts val="1100"/>
              </a:spcBef>
              <a:spcAft>
                <a:spcPts val="500"/>
              </a:spcAft>
              <a:buNone/>
            </a:pPr>
            <a:r>
              <a:t/>
            </a:r>
            <a:endParaRPr sz="15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9fa90a9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9fa90a9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PreProcessing </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A. Création d'un jeu de données d'entraînement et de test</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B. Création de nouvelles variables métier</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**Nouvelles variables métier :**</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CREDIT_INCOME_PERCENT = AMT_CREDIT / AMT_INCOME_TOTAL</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ANNUITY_INCOME_PERCENT = AMT_ANNUITY / AMT_INCOME_TOTAL</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CREDIT_LENGTH = AMT_CREDIT / AMT_ANNUITY</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DAYS_EMPLOYED_PERCENT = DAYS_EMPLOYED / DAYS_BIRTH</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INCOME_PER_PERSON = AMT_INCOME_TOTAL / CNT_FAM_MEMBERS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C. Imputation, encodage et standardisation des données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a. Variables quantitatives :</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 Imputation des valeurs manquantes par la moyenne</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 Standardisation</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b. Variables qualitatives :</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 Imputation des valeurs manquantes par la valeur la plus fréquente</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 Encodage pour les transformer en valeurs numériques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500">
              <a:solidFill>
                <a:schemeClr val="dk1"/>
              </a:solidFill>
              <a:latin typeface="Roboto"/>
              <a:ea typeface="Roboto"/>
              <a:cs typeface="Roboto"/>
              <a:sym typeface="Roboto"/>
            </a:endParaRPr>
          </a:p>
          <a:p>
            <a:pPr indent="457200" lvl="0" marL="0" rtl="0" algn="l">
              <a:lnSpc>
                <a:spcPct val="115000"/>
              </a:lnSpc>
              <a:spcBef>
                <a:spcPts val="1200"/>
              </a:spcBef>
              <a:spcAft>
                <a:spcPts val="0"/>
              </a:spcAft>
              <a:buNone/>
            </a:pPr>
            <a:r>
              <a:t/>
            </a:r>
            <a:endParaRPr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Font typeface="Roboto"/>
              <a:buChar char="❖"/>
            </a:pPr>
            <a:r>
              <a:rPr lang="fr" sz="1500">
                <a:solidFill>
                  <a:schemeClr val="dk1"/>
                </a:solidFill>
                <a:latin typeface="Roboto"/>
                <a:ea typeface="Roboto"/>
                <a:cs typeface="Roboto"/>
                <a:sym typeface="Roboto"/>
              </a:rPr>
              <a:t>Modélisation</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A. Ré-échantillonnage des données</a:t>
            </a:r>
            <a:endParaRPr sz="15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rPr lang="fr" sz="1500">
                <a:solidFill>
                  <a:schemeClr val="dk1"/>
                </a:solidFill>
                <a:latin typeface="Roboto"/>
                <a:ea typeface="Roboto"/>
                <a:cs typeface="Roboto"/>
                <a:sym typeface="Roboto"/>
              </a:rPr>
              <a:t>Application de la méthode de suréchantillonnage SMOTE (Synthetic Minority Oversampling Technique) pour rééquilibrer les classes.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B. Sélection des variables pertinentes</a:t>
            </a:r>
            <a:endParaRPr sz="15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rPr lang="fr" sz="1500">
                <a:solidFill>
                  <a:schemeClr val="dk1"/>
                </a:solidFill>
                <a:latin typeface="Roboto"/>
                <a:ea typeface="Roboto"/>
                <a:cs typeface="Roboto"/>
                <a:sym typeface="Roboto"/>
              </a:rPr>
              <a:t>Application de la méthode SelectKBest pour choisir les variables les plus pertinentes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C. Choix d'une métrique :</a:t>
            </a:r>
            <a:endParaRPr sz="1500">
              <a:solidFill>
                <a:schemeClr val="dk1"/>
              </a:solidFill>
              <a:latin typeface="Roboto"/>
              <a:ea typeface="Roboto"/>
              <a:cs typeface="Roboto"/>
              <a:sym typeface="Roboto"/>
            </a:endParaRPr>
          </a:p>
          <a:p>
            <a:pPr indent="457200" lvl="0" marL="0" rtl="0" algn="l">
              <a:lnSpc>
                <a:spcPct val="115000"/>
              </a:lnSpc>
              <a:spcBef>
                <a:spcPts val="1200"/>
              </a:spcBef>
              <a:spcAft>
                <a:spcPts val="0"/>
              </a:spcAft>
              <a:buNone/>
            </a:pPr>
            <a:r>
              <a:rPr lang="fr" sz="1500">
                <a:solidFill>
                  <a:schemeClr val="dk1"/>
                </a:solidFill>
                <a:latin typeface="Roboto"/>
                <a:ea typeface="Roboto"/>
                <a:cs typeface="Roboto"/>
                <a:sym typeface="Roboto"/>
              </a:rPr>
              <a:t>La métrique doit permettre de :</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1 - **Minimiser les faux négatifs** : c'est le risque le plus important pour la banque -&gt; le modèle prédit 0 alors que la cible est 1, donc la banque prête et ne sera pas remboursée.</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-&gt; Il faut maximiser le Recall pour pallier à ça.</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2 - **Minimiser les faux positifs** : c'est un risque moins important pour la banque -&gt; le modèle prédit 1 alors que la cible est 0, donc la banque ne prête pas alors qu'elle aurait été remboursée.</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-&gt; Il ne faut pas prédire uniquement des valeurs de 0, car la banque doit aussi accorder des prêts pour gagner de l'argent.</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-&gt; Il faut maximiser la Precision pour pallier à ça.</a:t>
            </a:r>
            <a:endParaRPr sz="15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rPr lang="fr" sz="1500">
                <a:solidFill>
                  <a:schemeClr val="dk1"/>
                </a:solidFill>
                <a:latin typeface="Roboto"/>
                <a:ea typeface="Roboto"/>
                <a:cs typeface="Roboto"/>
                <a:sym typeface="Roboto"/>
              </a:rPr>
              <a:t>→ Il faut un compromis entre la maximisation du Recall et la maximisation de la Precision en mettant plus d'importance sur le Recall car il correspond au risque le plus important pour la banque</a:t>
            </a:r>
            <a:endParaRPr sz="1500">
              <a:solidFill>
                <a:schemeClr val="dk1"/>
              </a:solidFill>
              <a:latin typeface="Roboto"/>
              <a:ea typeface="Roboto"/>
              <a:cs typeface="Roboto"/>
              <a:sym typeface="Roboto"/>
            </a:endParaRPr>
          </a:p>
          <a:p>
            <a:pPr indent="0" lvl="0" marL="4572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Métrique choisie : </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AUROC : pour optimiser les hyperparamètres et choisir parmi tous les modèles quel est le modèle le plus performant</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None/>
            </a:pPr>
            <a:r>
              <a:rPr lang="fr" sz="1500">
                <a:solidFill>
                  <a:schemeClr val="dk1"/>
                </a:solidFill>
                <a:latin typeface="Roboto"/>
                <a:ea typeface="Roboto"/>
                <a:cs typeface="Roboto"/>
                <a:sym typeface="Roboto"/>
              </a:rPr>
              <a:t>- F-Beta : pour optimiser le modèle le plus performant, avec un Beta = 3 pour surpondérer le Recall par rapport à la Precision</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D. Choix des modèles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Voici une explication de la pertinence de chaque modèle choisi :</a:t>
            </a:r>
            <a:endParaRPr sz="1500">
              <a:solidFill>
                <a:schemeClr val="dk1"/>
              </a:solidFill>
              <a:latin typeface="Roboto"/>
              <a:ea typeface="Roboto"/>
              <a:cs typeface="Roboto"/>
              <a:sym typeface="Roboto"/>
            </a:endParaRPr>
          </a:p>
          <a:p>
            <a:pPr indent="457200" lvl="0" marL="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Modèles linéaires</a:t>
            </a:r>
            <a:endParaRPr sz="1500">
              <a:solidFill>
                <a:schemeClr val="dk1"/>
              </a:solidFill>
              <a:latin typeface="Roboto"/>
              <a:ea typeface="Roboto"/>
              <a:cs typeface="Roboto"/>
              <a:sym typeface="Roboto"/>
            </a:endParaRPr>
          </a:p>
          <a:p>
            <a:pPr indent="457200" lvl="0" marL="4572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Logistic Regression</a:t>
            </a:r>
            <a:endParaRPr sz="1500">
              <a:solidFill>
                <a:schemeClr val="dk1"/>
              </a:solidFill>
              <a:latin typeface="Roboto"/>
              <a:ea typeface="Roboto"/>
              <a:cs typeface="Roboto"/>
              <a:sym typeface="Roboto"/>
            </a:endParaRPr>
          </a:p>
          <a:p>
            <a:pPr indent="0" lvl="0" marL="13716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**Pertinence :** La régression logistique est un modèle linéaire simple mais efficace pour les problèmes de classification binaire et multiclasse. Elle est particulièrement utile pour interpréter les contributions des différentes caractéristiques car elle produit des coefficients facilement interprétables. Les diverses options de régularisation (`l1`, `l2`, `elasticnet`, `none`) permettent de gérer le surajustement, ce qui est crucial lorsque vous travaillez avec des ensembles de données de grande dimension ou bruités.</a:t>
            </a:r>
            <a:endParaRPr sz="1500">
              <a:solidFill>
                <a:schemeClr val="dk1"/>
              </a:solidFill>
              <a:latin typeface="Roboto"/>
              <a:ea typeface="Roboto"/>
              <a:cs typeface="Roboto"/>
              <a:sym typeface="Roboto"/>
            </a:endParaRPr>
          </a:p>
          <a:p>
            <a:pPr indent="457200" lvl="0" marL="4572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SGDClassifier</a:t>
            </a:r>
            <a:endParaRPr sz="1500">
              <a:solidFill>
                <a:schemeClr val="dk1"/>
              </a:solidFill>
              <a:latin typeface="Roboto"/>
              <a:ea typeface="Roboto"/>
              <a:cs typeface="Roboto"/>
              <a:sym typeface="Roboto"/>
            </a:endParaRPr>
          </a:p>
          <a:p>
            <a:pPr indent="0" lvl="0" marL="13716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**Pertinence :** Le `SGDClassifier` est un classificateur linéaire qui utilise une descente de gradient stochastique pour l'optimisation. Il est efficace pour les très grands ensembles de données et permet de gérer les problèmes de classification avec des coûts de calcul plus faibles par rapport aux algorithmes traditionnels comme la régression logistique. Les différentes fonctions de perte (`hinge`, `log`, `squared_loss`) permettent de l'adapter à divers types de problèmes (classification, régression).</a:t>
            </a:r>
            <a:endParaRPr sz="1500">
              <a:solidFill>
                <a:schemeClr val="dk1"/>
              </a:solidFill>
              <a:latin typeface="Roboto"/>
              <a:ea typeface="Roboto"/>
              <a:cs typeface="Roboto"/>
              <a:sym typeface="Roboto"/>
            </a:endParaRPr>
          </a:p>
          <a:p>
            <a:pPr indent="457200" lvl="0" marL="0" rtl="0" algn="l">
              <a:lnSpc>
                <a:spcPct val="115000"/>
              </a:lnSpc>
              <a:spcBef>
                <a:spcPts val="1200"/>
              </a:spcBef>
              <a:spcAft>
                <a:spcPts val="0"/>
              </a:spcAft>
              <a:buNone/>
            </a:pPr>
            <a:r>
              <a:t/>
            </a:r>
            <a:endParaRPr sz="1500">
              <a:solidFill>
                <a:schemeClr val="dk1"/>
              </a:solidFill>
              <a:latin typeface="Roboto"/>
              <a:ea typeface="Roboto"/>
              <a:cs typeface="Roboto"/>
              <a:sym typeface="Roboto"/>
            </a:endParaRPr>
          </a:p>
          <a:p>
            <a:pPr indent="457200" lvl="0" marL="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Modèles non linéaires</a:t>
            </a:r>
            <a:endParaRPr sz="1500">
              <a:solidFill>
                <a:schemeClr val="dk1"/>
              </a:solidFill>
              <a:latin typeface="Roboto"/>
              <a:ea typeface="Roboto"/>
              <a:cs typeface="Roboto"/>
              <a:sym typeface="Roboto"/>
            </a:endParaRPr>
          </a:p>
          <a:p>
            <a:pPr indent="457200" lvl="0" marL="4572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SVC (Support Vector Classifier)</a:t>
            </a:r>
            <a:endParaRPr sz="1500">
              <a:solidFill>
                <a:schemeClr val="dk1"/>
              </a:solidFill>
              <a:latin typeface="Roboto"/>
              <a:ea typeface="Roboto"/>
              <a:cs typeface="Roboto"/>
              <a:sym typeface="Roboto"/>
            </a:endParaRPr>
          </a:p>
          <a:p>
            <a:pPr indent="0" lvl="0" marL="13716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**Pertinence :** Le `SVC` est un modèle puissant pour la classification avec des capacités de trouver des frontières de décision non linéaires grâce aux noyaux (`poly`, `sigmoid`, `rbf`). Il est particulièrement performant pour les problèmes où les classes ne sont pas linéairement séparables. Cependant, il peut être gourmand en ressources pour de très grands ensembles de données, ce qui nécessite une sélection prudente des hyperparamètres.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457200" lvl="0" marL="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Modèles ensemblistes</a:t>
            </a:r>
            <a:endParaRPr sz="1500">
              <a:solidFill>
                <a:schemeClr val="dk1"/>
              </a:solidFill>
              <a:latin typeface="Roboto"/>
              <a:ea typeface="Roboto"/>
              <a:cs typeface="Roboto"/>
              <a:sym typeface="Roboto"/>
            </a:endParaRPr>
          </a:p>
          <a:p>
            <a:pPr indent="457200" lvl="0" marL="4572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Random Forest Classifier</a:t>
            </a:r>
            <a:endParaRPr sz="1500">
              <a:solidFill>
                <a:schemeClr val="dk1"/>
              </a:solidFill>
              <a:latin typeface="Roboto"/>
              <a:ea typeface="Roboto"/>
              <a:cs typeface="Roboto"/>
              <a:sym typeface="Roboto"/>
            </a:endParaRPr>
          </a:p>
          <a:p>
            <a:pPr indent="0" lvl="0" marL="13716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**Pertinence :** Le `RandomForestClassifier` est un modèle ensembliste basé sur des arbres de décision, ce qui lui permet de capturer des relations complexes dans les données. Il est robuste aux surajustements et gère bien les données avec des caractéristiques nombreuses et diverses grâce à son approche de sous-échantillonnage des caractéristiques (`max_features`). Il est également capable de fournir des mesures d'importance des caractéristiques.</a:t>
            </a:r>
            <a:endParaRPr sz="1500">
              <a:solidFill>
                <a:schemeClr val="dk1"/>
              </a:solidFill>
              <a:latin typeface="Roboto"/>
              <a:ea typeface="Roboto"/>
              <a:cs typeface="Roboto"/>
              <a:sym typeface="Roboto"/>
            </a:endParaRPr>
          </a:p>
          <a:p>
            <a:pPr indent="0" lvl="0" marL="9144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AdaBoostClassifier</a:t>
            </a:r>
            <a:endParaRPr sz="1500">
              <a:solidFill>
                <a:schemeClr val="dk1"/>
              </a:solidFill>
              <a:latin typeface="Roboto"/>
              <a:ea typeface="Roboto"/>
              <a:cs typeface="Roboto"/>
              <a:sym typeface="Roboto"/>
            </a:endParaRPr>
          </a:p>
          <a:p>
            <a:pPr indent="0" lvl="0" marL="13716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**Pertinence :** L'`AdaBoostClassifier` est un autre modèle ensembliste qui crée une séquence de classificateurs faibles (typiquement des arbres de décision de faible profondeur) et les pondère en fonction de leur performance. Il est particulièrement utile pour améliorer la performance des modèles simples sur des ensembles de données bruités ou déséquilibrés.</a:t>
            </a:r>
            <a:endParaRPr sz="1500">
              <a:solidFill>
                <a:schemeClr val="dk1"/>
              </a:solidFill>
              <a:latin typeface="Roboto"/>
              <a:ea typeface="Roboto"/>
              <a:cs typeface="Roboto"/>
              <a:sym typeface="Roboto"/>
            </a:endParaRPr>
          </a:p>
          <a:p>
            <a:pPr indent="457200" lvl="0" marL="4572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HistGradientBoostingClassifier</a:t>
            </a:r>
            <a:endParaRPr sz="1500">
              <a:solidFill>
                <a:schemeClr val="dk1"/>
              </a:solidFill>
              <a:latin typeface="Roboto"/>
              <a:ea typeface="Roboto"/>
              <a:cs typeface="Roboto"/>
              <a:sym typeface="Roboto"/>
            </a:endParaRPr>
          </a:p>
          <a:p>
            <a:pPr indent="0" lvl="0" marL="13716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**Pertinence :** Le `HistGradientBoostingClassifier` est une version optimisée du gradient boosting qui utilise des histogrammes pour accélérer les calculs. Il est bien adapté aux grands ensembles de données et permet de capturer des relations non linéaires complexes dans les données. Comme les autres modèles ensemblistes, il gère bien le surajustement et fournit des mesures d'importance des caractéristiques.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457200" lvl="0" marL="0" rtl="0" algn="l">
              <a:lnSpc>
                <a:spcPct val="115000"/>
              </a:lnSpc>
              <a:spcBef>
                <a:spcPts val="1200"/>
              </a:spcBef>
              <a:spcAft>
                <a:spcPts val="0"/>
              </a:spcAft>
              <a:buNone/>
            </a:pPr>
            <a:r>
              <a:rPr lang="fr" sz="1500">
                <a:solidFill>
                  <a:schemeClr val="dk1"/>
                </a:solidFill>
                <a:latin typeface="Roboto"/>
                <a:ea typeface="Roboto"/>
                <a:cs typeface="Roboto"/>
                <a:sym typeface="Roboto"/>
              </a:rPr>
              <a:t>### Modèle de référence</a:t>
            </a:r>
            <a:endParaRPr sz="1500">
              <a:solidFill>
                <a:schemeClr val="dk1"/>
              </a:solidFill>
              <a:latin typeface="Roboto"/>
              <a:ea typeface="Roboto"/>
              <a:cs typeface="Roboto"/>
              <a:sym typeface="Roboto"/>
            </a:endParaRPr>
          </a:p>
          <a:p>
            <a:pPr indent="457200" lvl="0" marL="4572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Dummy Classifier</a:t>
            </a:r>
            <a:endParaRPr sz="1500">
              <a:solidFill>
                <a:schemeClr val="dk1"/>
              </a:solidFill>
              <a:latin typeface="Roboto"/>
              <a:ea typeface="Roboto"/>
              <a:cs typeface="Roboto"/>
              <a:sym typeface="Roboto"/>
            </a:endParaRPr>
          </a:p>
          <a:p>
            <a:pPr indent="0" lvl="0" marL="13716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**Pertinence :** Le `DummyClassifier` sert de modèle de base pour comparer les performances des autres modèles. En utilisant une stratégie simple comme prédire une constante, il établit un seuil de performance minimal que les modèles plus sophistiqués doivent surpasser. Cela permet de s'assurer que les modèles plus complexes apportent réellement une valeur ajoutée par rapport à des prédictions triviales.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457200" lvl="0" marL="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 Conclusion</a:t>
            </a:r>
            <a:endParaRPr sz="1500">
              <a:solidFill>
                <a:schemeClr val="dk1"/>
              </a:solidFill>
              <a:latin typeface="Roboto"/>
              <a:ea typeface="Roboto"/>
              <a:cs typeface="Roboto"/>
              <a:sym typeface="Roboto"/>
            </a:endParaRPr>
          </a:p>
          <a:p>
            <a:pPr indent="0" lvl="0" marL="457200" rtl="0" algn="l">
              <a:lnSpc>
                <a:spcPct val="115000"/>
              </a:lnSpc>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Chacun de ces modèles apporte une perspective différente pour l'analyse et la classification des données. Les modèles linéaires (Logistic Regression et SGDClassifier) sont utiles pour leur simplicité et leur interprétabilité. Les modèles non linéaires (SVC) et ensemblistes (Random Forest, AdaBoost, HistGradientBoosting) sont plus puissants et capables de capturer des relations complexes dans les données. Le DummyClassifier fournit une base de référence essentielle pour évaluer les performances des autres modèles. En combinant ces modèles avec une sélection de caractéristiques (selectkbest), vous pouvez explorer et identifier les meilleures combinaisons de caractéristiques et de modèles pour votre problème spécifique.</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t/>
            </a:r>
            <a:endParaRPr sz="15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d9fa90a9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d9fa90a9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Entraînement </a:t>
            </a:r>
            <a:endParaRPr sz="150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fr" sz="1500">
                <a:solidFill>
                  <a:schemeClr val="dk1"/>
                </a:solidFill>
                <a:latin typeface="Roboto"/>
                <a:ea typeface="Roboto"/>
                <a:cs typeface="Roboto"/>
                <a:sym typeface="Roboto"/>
              </a:rPr>
              <a:t>--&gt; Récapitulatif des meilleurs train scores, test scores et fit time pour chaque modèle</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fr"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BEST MEAN TEST SCORES</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logisticregression: 0.73476</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sgdclassifier: 0.73475</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histgradientboosting: 0.71786</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svc: 0.71775</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randomforestclassifier: 0.70502</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adaboostclassifier: 0.69624</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dummy: 0.50000</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BEST MEAN TRAIN SCORES</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randomforestclassifier: 0.92210</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histgradientboosting: 0.87645</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logisticregression: 0.74429</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sgdclassifier: 0.74132</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svc: 0.72032</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adaboostclassifier: 0.70188</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dummy: 0.50000</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BEST MEAN FIT TIME</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dummy: 0.26980</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logisticregression: 0.32183</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sgdclassifier: 0.32325</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histgradientboosting: 1.22552</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adaboostclassifier: 3.30687</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randomforestclassifier: 4.35642</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svc: 15.90767</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--&gt; Modèle retenu : Regression Logistique </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-&gt; Meilleur Mean Test Score</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r" sz="1500">
                <a:solidFill>
                  <a:schemeClr val="dk1"/>
                </a:solidFill>
                <a:latin typeface="Roboto"/>
                <a:ea typeface="Roboto"/>
                <a:cs typeface="Roboto"/>
                <a:sym typeface="Roboto"/>
              </a:rPr>
              <a:t>		-&gt; Faible différence entre Mean Test Score et Mean Train Score (pas d'overfitting)</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fr" sz="1500">
                <a:solidFill>
                  <a:schemeClr val="dk1"/>
                </a:solidFill>
                <a:latin typeface="Roboto"/>
                <a:ea typeface="Roboto"/>
                <a:cs typeface="Roboto"/>
                <a:sym typeface="Roboto"/>
              </a:rPr>
              <a:t>		-&gt; Rapidité élevée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Évaluation</a:t>
            </a:r>
            <a:endParaRPr sz="1500">
              <a:solidFill>
                <a:schemeClr val="dk1"/>
              </a:solidFill>
              <a:latin typeface="Roboto"/>
              <a:ea typeface="Roboto"/>
              <a:cs typeface="Roboto"/>
              <a:sym typeface="Roboto"/>
            </a:endParaRPr>
          </a:p>
          <a:p>
            <a:pPr indent="0" lvl="0" marL="0" rtl="0" algn="l">
              <a:lnSpc>
                <a:spcPct val="115000"/>
              </a:lnSpc>
              <a:spcBef>
                <a:spcPts val="1400"/>
              </a:spcBef>
              <a:spcAft>
                <a:spcPts val="0"/>
              </a:spcAft>
              <a:buNone/>
            </a:pPr>
            <a:r>
              <a:rPr b="1" lang="fr" sz="1500">
                <a:solidFill>
                  <a:schemeClr val="dk1"/>
                </a:solidFill>
                <a:latin typeface="Roboto"/>
                <a:ea typeface="Roboto"/>
                <a:cs typeface="Roboto"/>
                <a:sym typeface="Roboto"/>
              </a:rPr>
              <a:t>Analyse des Résultats du Modèle de Scoring</a:t>
            </a:r>
            <a:endParaRPr b="1"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fr" sz="1500">
                <a:solidFill>
                  <a:schemeClr val="dk1"/>
                </a:solidFill>
                <a:latin typeface="Roboto"/>
                <a:ea typeface="Roboto"/>
                <a:cs typeface="Roboto"/>
                <a:sym typeface="Roboto"/>
              </a:rPr>
              <a:t>Performance Générale</a:t>
            </a:r>
            <a:endParaRPr b="1"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Char char="●"/>
            </a:pPr>
            <a:r>
              <a:rPr b="1" lang="fr" sz="1500">
                <a:solidFill>
                  <a:schemeClr val="dk1"/>
                </a:solidFill>
                <a:latin typeface="Roboto"/>
                <a:ea typeface="Roboto"/>
                <a:cs typeface="Roboto"/>
                <a:sym typeface="Roboto"/>
              </a:rPr>
              <a:t>Précision Globale (Accuracy)</a:t>
            </a:r>
            <a:r>
              <a:rPr lang="fr" sz="1500">
                <a:solidFill>
                  <a:schemeClr val="dk1"/>
                </a:solidFill>
                <a:latin typeface="Roboto"/>
                <a:ea typeface="Roboto"/>
                <a:cs typeface="Roboto"/>
                <a:sym typeface="Roboto"/>
              </a:rPr>
              <a:t> : 68%</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modèle prédit correctement 68% des cas.</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fr" sz="1500">
                <a:solidFill>
                  <a:schemeClr val="dk1"/>
                </a:solidFill>
                <a:latin typeface="Roboto"/>
                <a:ea typeface="Roboto"/>
                <a:cs typeface="Roboto"/>
                <a:sym typeface="Roboto"/>
              </a:rPr>
              <a:t>Détails par Classe</a:t>
            </a:r>
            <a:endParaRPr b="1"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Classe "Non Défaut" (clients qui ne font pas défaut sur leurs prêts) :</a:t>
            </a:r>
            <a:endParaRPr b="1"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Précision (Precision)</a:t>
            </a:r>
            <a:r>
              <a:rPr lang="fr" sz="1500">
                <a:solidFill>
                  <a:schemeClr val="dk1"/>
                </a:solidFill>
                <a:latin typeface="Roboto"/>
                <a:ea typeface="Roboto"/>
                <a:cs typeface="Roboto"/>
                <a:sym typeface="Roboto"/>
              </a:rPr>
              <a:t> : 96%</a:t>
            </a:r>
            <a:endParaRPr sz="1500">
              <a:solidFill>
                <a:schemeClr val="dk1"/>
              </a:solidFill>
              <a:latin typeface="Roboto"/>
              <a:ea typeface="Roboto"/>
              <a:cs typeface="Roboto"/>
              <a:sym typeface="Roboto"/>
            </a:endParaRPr>
          </a:p>
          <a:p>
            <a:pPr indent="-323850" lvl="2" marL="13716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Parmi les prédictions de "non défaut", 96% sont correctes.</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Rappel (Recall)</a:t>
            </a:r>
            <a:r>
              <a:rPr lang="fr" sz="1500">
                <a:solidFill>
                  <a:schemeClr val="dk1"/>
                </a:solidFill>
                <a:latin typeface="Roboto"/>
                <a:ea typeface="Roboto"/>
                <a:cs typeface="Roboto"/>
                <a:sym typeface="Roboto"/>
              </a:rPr>
              <a:t> : 69%</a:t>
            </a:r>
            <a:endParaRPr sz="1500">
              <a:solidFill>
                <a:schemeClr val="dk1"/>
              </a:solidFill>
              <a:latin typeface="Roboto"/>
              <a:ea typeface="Roboto"/>
              <a:cs typeface="Roboto"/>
              <a:sym typeface="Roboto"/>
            </a:endParaRPr>
          </a:p>
          <a:p>
            <a:pPr indent="-323850" lvl="2" marL="13716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modèle identifie correctement 69% des vrais clients sans défaut.</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Classe "Défaut" (clients qui font défaut sur leurs prêts) :</a:t>
            </a:r>
            <a:endParaRPr b="1"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Précision (Precision)</a:t>
            </a:r>
            <a:r>
              <a:rPr lang="fr" sz="1500">
                <a:solidFill>
                  <a:schemeClr val="dk1"/>
                </a:solidFill>
                <a:latin typeface="Roboto"/>
                <a:ea typeface="Roboto"/>
                <a:cs typeface="Roboto"/>
                <a:sym typeface="Roboto"/>
              </a:rPr>
              <a:t> : 16%</a:t>
            </a:r>
            <a:endParaRPr sz="1500">
              <a:solidFill>
                <a:schemeClr val="dk1"/>
              </a:solidFill>
              <a:latin typeface="Roboto"/>
              <a:ea typeface="Roboto"/>
              <a:cs typeface="Roboto"/>
              <a:sym typeface="Roboto"/>
            </a:endParaRPr>
          </a:p>
          <a:p>
            <a:pPr indent="-323850" lvl="2" marL="13716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Parmi les prédictions de "défaut", seulement 16% sont correctes.</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Rappel (Recall)</a:t>
            </a:r>
            <a:r>
              <a:rPr lang="fr" sz="1500">
                <a:solidFill>
                  <a:schemeClr val="dk1"/>
                </a:solidFill>
                <a:latin typeface="Roboto"/>
                <a:ea typeface="Roboto"/>
                <a:cs typeface="Roboto"/>
                <a:sym typeface="Roboto"/>
              </a:rPr>
              <a:t> : 66%</a:t>
            </a:r>
            <a:endParaRPr sz="1500">
              <a:solidFill>
                <a:schemeClr val="dk1"/>
              </a:solidFill>
              <a:latin typeface="Roboto"/>
              <a:ea typeface="Roboto"/>
              <a:cs typeface="Roboto"/>
              <a:sym typeface="Roboto"/>
            </a:endParaRPr>
          </a:p>
          <a:p>
            <a:pPr indent="-323850" lvl="2" marL="13716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modèle identifie correctement 66% des vrais cas de défaut.</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fr" sz="1500">
                <a:solidFill>
                  <a:schemeClr val="dk1"/>
                </a:solidFill>
                <a:latin typeface="Roboto"/>
                <a:ea typeface="Roboto"/>
                <a:cs typeface="Roboto"/>
                <a:sym typeface="Roboto"/>
              </a:rPr>
              <a:t>Interprétation</a:t>
            </a:r>
            <a:endParaRPr b="1"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Détection des Défauts :</a:t>
            </a:r>
            <a:endParaRPr b="1"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modèle détecte correctement une bonne partie des défauts (66% de rappel), ce qui est crucial pour minimiser les pertes pour la banque.</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Cependant, la faible précision (16%) pour les défauts indique que beaucoup de clients sont incorrectement prédits comme étant à risque, ce qui pourrait entraîner des refus de prêts non justifiés.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Équilibre des Classes :</a:t>
            </a:r>
            <a:endParaRPr b="1"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La majorité des données appartient à la classe "Non Défaut". Cette asymétrie impacte les métriques globales et montre que des améliorations sont nécessaires pour mieux gérer les clients à risque.</a:t>
            </a:r>
            <a:endParaRPr sz="1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fr" sz="1500">
                <a:solidFill>
                  <a:schemeClr val="dk1"/>
                </a:solidFill>
                <a:latin typeface="Roboto"/>
                <a:ea typeface="Roboto"/>
                <a:cs typeface="Roboto"/>
                <a:sym typeface="Roboto"/>
              </a:rPr>
              <a:t>AUC Score</a:t>
            </a:r>
            <a:endParaRPr b="1"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Char char="●"/>
            </a:pPr>
            <a:r>
              <a:rPr b="1" lang="fr" sz="1500">
                <a:solidFill>
                  <a:schemeClr val="dk1"/>
                </a:solidFill>
                <a:latin typeface="Roboto"/>
                <a:ea typeface="Roboto"/>
                <a:cs typeface="Roboto"/>
                <a:sym typeface="Roboto"/>
              </a:rPr>
              <a:t>AUC (Area Under the Curve)</a:t>
            </a:r>
            <a:r>
              <a:rPr lang="fr" sz="1500">
                <a:solidFill>
                  <a:schemeClr val="dk1"/>
                </a:solidFill>
                <a:latin typeface="Roboto"/>
                <a:ea typeface="Roboto"/>
                <a:cs typeface="Roboto"/>
                <a:sym typeface="Roboto"/>
              </a:rPr>
              <a:t> : 0.67</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score AUC de 0.67 indique que le modèle a une performance modérée dans la distinction entre les clients qui feront défaut et ceux qui ne le feront pas.</a:t>
            </a:r>
            <a:endParaRPr sz="1500">
              <a:solidFill>
                <a:schemeClr val="dk1"/>
              </a:solidFill>
              <a:latin typeface="Roboto"/>
              <a:ea typeface="Roboto"/>
              <a:cs typeface="Roboto"/>
              <a:sym typeface="Roboto"/>
            </a:endParaRPr>
          </a:p>
          <a:p>
            <a:pPr indent="0" lvl="0" marL="0" rtl="0" algn="l">
              <a:lnSpc>
                <a:spcPct val="115000"/>
              </a:lnSpc>
              <a:spcBef>
                <a:spcPts val="1400"/>
              </a:spcBef>
              <a:spcAft>
                <a:spcPts val="0"/>
              </a:spcAft>
              <a:buNone/>
            </a:pPr>
            <a:r>
              <a:rPr b="1" lang="fr" sz="1500">
                <a:solidFill>
                  <a:schemeClr val="dk1"/>
                </a:solidFill>
                <a:latin typeface="Roboto"/>
                <a:ea typeface="Roboto"/>
                <a:cs typeface="Roboto"/>
                <a:sym typeface="Roboto"/>
              </a:rPr>
              <a:t>Conclusion et Recommandations</a:t>
            </a:r>
            <a:endParaRPr b="1" sz="1500">
              <a:solidFill>
                <a:schemeClr val="dk1"/>
              </a:solidFill>
              <a:latin typeface="Roboto"/>
              <a:ea typeface="Roboto"/>
              <a:cs typeface="Roboto"/>
              <a:sym typeface="Roboto"/>
            </a:endParaRPr>
          </a:p>
          <a:p>
            <a:pPr indent="-323850" lvl="0" marL="457200" rtl="0" algn="l">
              <a:lnSpc>
                <a:spcPct val="115000"/>
              </a:lnSpc>
              <a:spcBef>
                <a:spcPts val="120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Points Positifs :</a:t>
            </a:r>
            <a:endParaRPr b="1"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 modèle a une bonne précision pour identifier les clients sans défaut.</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Un rappel raisonnable pour les défauts montre qu'il est capable de capturer une proportion significative de clients risqués.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Points à Améliorer :</a:t>
            </a:r>
            <a:endParaRPr b="1"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Font typeface="Roboto"/>
              <a:buChar char="○"/>
            </a:pPr>
            <a:r>
              <a:rPr lang="fr" sz="1500">
                <a:solidFill>
                  <a:schemeClr val="dk1"/>
                </a:solidFill>
                <a:latin typeface="Roboto"/>
                <a:ea typeface="Roboto"/>
                <a:cs typeface="Roboto"/>
                <a:sym typeface="Roboto"/>
              </a:rPr>
              <a:t>La faible précision pour les défauts suggère un taux élevé de faux positifs. Des techniques de rééquilibrage des données ou d'ajustement des seuils de décision pourraient être explorées pour améliorer cela.</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fr" sz="1500">
                <a:solidFill>
                  <a:schemeClr val="dk1"/>
                </a:solidFill>
                <a:latin typeface="Roboto"/>
                <a:ea typeface="Roboto"/>
                <a:cs typeface="Roboto"/>
                <a:sym typeface="Roboto"/>
              </a:rPr>
              <a:t>Recommandations :</a:t>
            </a:r>
            <a:endParaRPr b="1"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Rééquilibrer les Données :</a:t>
            </a:r>
            <a:r>
              <a:rPr lang="fr" sz="1500">
                <a:solidFill>
                  <a:schemeClr val="dk1"/>
                </a:solidFill>
                <a:latin typeface="Roboto"/>
                <a:ea typeface="Roboto"/>
                <a:cs typeface="Roboto"/>
                <a:sym typeface="Roboto"/>
              </a:rPr>
              <a:t> Utiliser des techniques comme le suréchantillonnage des défauts ou le sous-échantillonnage des non-défauts.</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Ajuster les Seuils de Décision :</a:t>
            </a:r>
            <a:r>
              <a:rPr lang="fr" sz="1500">
                <a:solidFill>
                  <a:schemeClr val="dk1"/>
                </a:solidFill>
                <a:latin typeface="Roboto"/>
                <a:ea typeface="Roboto"/>
                <a:cs typeface="Roboto"/>
                <a:sym typeface="Roboto"/>
              </a:rPr>
              <a:t> Affiner les seuils pour améliorer la précision des défauts.</a:t>
            </a:r>
            <a:endParaRPr sz="1500">
              <a:solidFill>
                <a:schemeClr val="dk1"/>
              </a:solidFill>
              <a:latin typeface="Roboto"/>
              <a:ea typeface="Roboto"/>
              <a:cs typeface="Roboto"/>
              <a:sym typeface="Roboto"/>
            </a:endParaRPr>
          </a:p>
          <a:p>
            <a:pPr indent="-323850" lvl="1" marL="914400" rtl="0" algn="l">
              <a:lnSpc>
                <a:spcPct val="115000"/>
              </a:lnSpc>
              <a:spcBef>
                <a:spcPts val="0"/>
              </a:spcBef>
              <a:spcAft>
                <a:spcPts val="0"/>
              </a:spcAft>
              <a:buClr>
                <a:schemeClr val="dk1"/>
              </a:buClr>
              <a:buSzPts val="1500"/>
              <a:buChar char="○"/>
            </a:pPr>
            <a:r>
              <a:rPr b="1" lang="fr" sz="1500">
                <a:solidFill>
                  <a:schemeClr val="dk1"/>
                </a:solidFill>
                <a:latin typeface="Roboto"/>
                <a:ea typeface="Roboto"/>
                <a:cs typeface="Roboto"/>
                <a:sym typeface="Roboto"/>
              </a:rPr>
              <a:t>Ensembles de Modèles :</a:t>
            </a:r>
            <a:r>
              <a:rPr lang="fr" sz="1500">
                <a:solidFill>
                  <a:schemeClr val="dk1"/>
                </a:solidFill>
                <a:latin typeface="Roboto"/>
                <a:ea typeface="Roboto"/>
                <a:cs typeface="Roboto"/>
                <a:sym typeface="Roboto"/>
              </a:rPr>
              <a:t> Envisager des modèles ensemblistes ou d'autres algorithmes spécialisés pour les données déséquilibrées.</a:t>
            </a:r>
            <a:endParaRPr sz="1500">
              <a:solidFill>
                <a:schemeClr val="dk1"/>
              </a:solidFill>
              <a:latin typeface="Roboto"/>
              <a:ea typeface="Roboto"/>
              <a:cs typeface="Roboto"/>
              <a:sym typeface="Roboto"/>
            </a:endParaRPr>
          </a:p>
          <a:p>
            <a:pPr indent="0" lvl="0" marL="0" rtl="0" algn="l">
              <a:spcBef>
                <a:spcPts val="120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0.gif"/><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733375" y="1613825"/>
            <a:ext cx="4447800" cy="1872900"/>
          </a:xfrm>
          <a:prstGeom prst="rect">
            <a:avLst/>
          </a:prstGeom>
          <a:ln cap="flat" cmpd="sng" w="9525">
            <a:solidFill>
              <a:srgbClr val="90B5B5"/>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278" name="Google Shape;278;p13"/>
          <p:cNvPicPr preferRelativeResize="0"/>
          <p:nvPr/>
        </p:nvPicPr>
        <p:blipFill>
          <a:blip r:embed="rId3">
            <a:alphaModFix/>
          </a:blip>
          <a:stretch>
            <a:fillRect/>
          </a:stretch>
        </p:blipFill>
        <p:spPr>
          <a:xfrm>
            <a:off x="824000" y="1707299"/>
            <a:ext cx="4255500" cy="1685945"/>
          </a:xfrm>
          <a:prstGeom prst="rect">
            <a:avLst/>
          </a:prstGeom>
          <a:noFill/>
          <a:ln>
            <a:noFill/>
          </a:ln>
        </p:spPr>
      </p:pic>
      <p:pic>
        <p:nvPicPr>
          <p:cNvPr id="279" name="Google Shape;279;p13"/>
          <p:cNvPicPr preferRelativeResize="0"/>
          <p:nvPr/>
        </p:nvPicPr>
        <p:blipFill>
          <a:blip r:embed="rId4">
            <a:alphaModFix/>
          </a:blip>
          <a:stretch>
            <a:fillRect/>
          </a:stretch>
        </p:blipFill>
        <p:spPr>
          <a:xfrm>
            <a:off x="733375" y="374225"/>
            <a:ext cx="1130025" cy="1130025"/>
          </a:xfrm>
          <a:prstGeom prst="rect">
            <a:avLst/>
          </a:prstGeom>
          <a:noFill/>
          <a:ln>
            <a:noFill/>
          </a:ln>
        </p:spPr>
      </p:pic>
      <p:sp>
        <p:nvSpPr>
          <p:cNvPr id="280" name="Google Shape;280;p13"/>
          <p:cNvSpPr txBox="1"/>
          <p:nvPr>
            <p:ph type="ctrTitle"/>
          </p:nvPr>
        </p:nvSpPr>
        <p:spPr>
          <a:xfrm>
            <a:off x="733375" y="3596300"/>
            <a:ext cx="4447800" cy="854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sz="2000">
                <a:solidFill>
                  <a:srgbClr val="FAEEED"/>
                </a:solidFill>
                <a:latin typeface="Nunito"/>
                <a:ea typeface="Nunito"/>
                <a:cs typeface="Nunito"/>
                <a:sym typeface="Nunito"/>
              </a:rPr>
              <a:t>Projet n°3 </a:t>
            </a:r>
            <a:endParaRPr sz="2000">
              <a:solidFill>
                <a:srgbClr val="FAEEED"/>
              </a:solidFill>
              <a:latin typeface="Nunito"/>
              <a:ea typeface="Nunito"/>
              <a:cs typeface="Nunito"/>
              <a:sym typeface="Nunito"/>
            </a:endParaRPr>
          </a:p>
          <a:p>
            <a:pPr indent="0" lvl="0" marL="0" rtl="0" algn="r">
              <a:spcBef>
                <a:spcPts val="0"/>
              </a:spcBef>
              <a:spcAft>
                <a:spcPts val="0"/>
              </a:spcAft>
              <a:buNone/>
            </a:pPr>
            <a:r>
              <a:rPr lang="fr" sz="2000">
                <a:solidFill>
                  <a:srgbClr val="FAEEED"/>
                </a:solidFill>
                <a:latin typeface="Nunito"/>
                <a:ea typeface="Nunito"/>
                <a:cs typeface="Nunito"/>
                <a:sym typeface="Nunito"/>
              </a:rPr>
              <a:t>Laureenda DEMEULE</a:t>
            </a:r>
            <a:endParaRPr sz="2000">
              <a:solidFill>
                <a:srgbClr val="FAEEED"/>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1357200" y="-1176675"/>
            <a:ext cx="7053300" cy="2699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SzPts val="2500"/>
              <a:buAutoNum type="romanUcPeriod"/>
            </a:pPr>
            <a:r>
              <a:rPr lang="fr" sz="2500"/>
              <a:t>Optimisation et Prédiction</a:t>
            </a:r>
            <a:endParaRPr sz="2500"/>
          </a:p>
        </p:txBody>
      </p:sp>
      <p:pic>
        <p:nvPicPr>
          <p:cNvPr id="349" name="Google Shape;349;p22"/>
          <p:cNvPicPr preferRelativeResize="0"/>
          <p:nvPr/>
        </p:nvPicPr>
        <p:blipFill rotWithShape="1">
          <a:blip r:embed="rId3">
            <a:alphaModFix/>
          </a:blip>
          <a:srcRect b="1745" l="612" r="632" t="1280"/>
          <a:stretch/>
        </p:blipFill>
        <p:spPr>
          <a:xfrm>
            <a:off x="1283751" y="1523025"/>
            <a:ext cx="6576501" cy="3498325"/>
          </a:xfrm>
          <a:prstGeom prst="rect">
            <a:avLst/>
          </a:prstGeom>
          <a:noFill/>
          <a:ln>
            <a:noFill/>
          </a:ln>
        </p:spPr>
      </p:pic>
      <p:pic>
        <p:nvPicPr>
          <p:cNvPr id="350" name="Google Shape;350;p22"/>
          <p:cNvPicPr preferRelativeResize="0"/>
          <p:nvPr/>
        </p:nvPicPr>
        <p:blipFill rotWithShape="1">
          <a:blip r:embed="rId4">
            <a:alphaModFix/>
          </a:blip>
          <a:srcRect b="3467" l="2847" r="4094" t="1021"/>
          <a:stretch/>
        </p:blipFill>
        <p:spPr>
          <a:xfrm>
            <a:off x="285925" y="126100"/>
            <a:ext cx="4070976" cy="4858074"/>
          </a:xfrm>
          <a:prstGeom prst="rect">
            <a:avLst/>
          </a:prstGeom>
          <a:noFill/>
          <a:ln>
            <a:noFill/>
          </a:ln>
        </p:spPr>
      </p:pic>
      <p:pic>
        <p:nvPicPr>
          <p:cNvPr id="351" name="Google Shape;351;p22"/>
          <p:cNvPicPr preferRelativeResize="0"/>
          <p:nvPr/>
        </p:nvPicPr>
        <p:blipFill rotWithShape="1">
          <a:blip r:embed="rId5">
            <a:alphaModFix/>
          </a:blip>
          <a:srcRect b="3513" l="1473" r="7592" t="1021"/>
          <a:stretch/>
        </p:blipFill>
        <p:spPr>
          <a:xfrm>
            <a:off x="4686050" y="126100"/>
            <a:ext cx="4206776" cy="4891299"/>
          </a:xfrm>
          <a:prstGeom prst="rect">
            <a:avLst/>
          </a:prstGeom>
          <a:noFill/>
          <a:ln>
            <a:noFill/>
          </a:ln>
        </p:spPr>
      </p:pic>
      <p:pic>
        <p:nvPicPr>
          <p:cNvPr id="352" name="Google Shape;352;p22"/>
          <p:cNvPicPr preferRelativeResize="0"/>
          <p:nvPr/>
        </p:nvPicPr>
        <p:blipFill rotWithShape="1">
          <a:blip r:embed="rId6">
            <a:alphaModFix/>
          </a:blip>
          <a:srcRect b="3558" l="2557" r="8624" t="0"/>
          <a:stretch/>
        </p:blipFill>
        <p:spPr>
          <a:xfrm>
            <a:off x="2386600" y="126100"/>
            <a:ext cx="4432826" cy="474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9"/>
                                        </p:tgtEl>
                                      </p:cBhvr>
                                    </p:animEffect>
                                    <p:set>
                                      <p:cBhvr>
                                        <p:cTn dur="1" fill="hold">
                                          <p:stCondLst>
                                            <p:cond delay="1000"/>
                                          </p:stCondLst>
                                        </p:cTn>
                                        <p:tgtEl>
                                          <p:spTgt spid="349"/>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 presetSubtype="0">
                                  <p:stCondLst>
                                    <p:cond delay="0"/>
                                  </p:stCondLst>
                                  <p:childTnLst>
                                    <p:set>
                                      <p:cBhvr>
                                        <p:cTn dur="1" fill="hold">
                                          <p:stCondLst>
                                            <p:cond delay="0"/>
                                          </p:stCondLst>
                                        </p:cTn>
                                        <p:tgtEl>
                                          <p:spTgt spid="3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50"/>
                                        </p:tgtEl>
                                      </p:cBhvr>
                                    </p:animEffect>
                                    <p:set>
                                      <p:cBhvr>
                                        <p:cTn dur="1" fill="hold">
                                          <p:stCondLst>
                                            <p:cond delay="1000"/>
                                          </p:stCondLst>
                                        </p:cTn>
                                        <p:tgtEl>
                                          <p:spTgt spid="3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51"/>
                                        </p:tgtEl>
                                      </p:cBhvr>
                                    </p:animEffect>
                                    <p:set>
                                      <p:cBhvr>
                                        <p:cTn dur="1" fill="hold">
                                          <p:stCondLst>
                                            <p:cond delay="1000"/>
                                          </p:stCondLst>
                                        </p:cTn>
                                        <p:tgtEl>
                                          <p:spTgt spid="35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3"/>
          <p:cNvSpPr txBox="1"/>
          <p:nvPr>
            <p:ph type="title"/>
          </p:nvPr>
        </p:nvSpPr>
        <p:spPr>
          <a:xfrm>
            <a:off x="1357200" y="-1204875"/>
            <a:ext cx="7053300" cy="25416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SzPts val="2500"/>
              <a:buAutoNum type="romanUcPeriod"/>
            </a:pPr>
            <a:r>
              <a:rPr lang="fr" sz="2500"/>
              <a:t>Conclusion</a:t>
            </a:r>
            <a:endParaRPr sz="2500"/>
          </a:p>
        </p:txBody>
      </p:sp>
      <p:pic>
        <p:nvPicPr>
          <p:cNvPr id="358" name="Google Shape;358;p23"/>
          <p:cNvPicPr preferRelativeResize="0"/>
          <p:nvPr/>
        </p:nvPicPr>
        <p:blipFill rotWithShape="1">
          <a:blip r:embed="rId3">
            <a:alphaModFix/>
          </a:blip>
          <a:srcRect b="6689" l="1925" r="2764" t="4112"/>
          <a:stretch/>
        </p:blipFill>
        <p:spPr>
          <a:xfrm>
            <a:off x="0" y="1464175"/>
            <a:ext cx="4680554" cy="2981575"/>
          </a:xfrm>
          <a:prstGeom prst="rect">
            <a:avLst/>
          </a:prstGeom>
          <a:noFill/>
          <a:ln>
            <a:noFill/>
          </a:ln>
        </p:spPr>
      </p:pic>
      <p:pic>
        <p:nvPicPr>
          <p:cNvPr id="359" name="Google Shape;359;p23"/>
          <p:cNvPicPr preferRelativeResize="0"/>
          <p:nvPr/>
        </p:nvPicPr>
        <p:blipFill rotWithShape="1">
          <a:blip r:embed="rId4">
            <a:alphaModFix/>
          </a:blip>
          <a:srcRect b="2960" l="2057" r="1816" t="2771"/>
          <a:stretch/>
        </p:blipFill>
        <p:spPr>
          <a:xfrm>
            <a:off x="4719429" y="1464175"/>
            <a:ext cx="4411770" cy="298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3" name="Shape 363"/>
        <p:cNvGrpSpPr/>
        <p:nvPr/>
      </p:nvGrpSpPr>
      <p:grpSpPr>
        <a:xfrm>
          <a:off x="0" y="0"/>
          <a:ext cx="0" cy="0"/>
          <a:chOff x="0" y="0"/>
          <a:chExt cx="0" cy="0"/>
        </a:xfrm>
      </p:grpSpPr>
      <p:sp>
        <p:nvSpPr>
          <p:cNvPr id="364" name="Google Shape;364;p24"/>
          <p:cNvSpPr/>
          <p:nvPr/>
        </p:nvSpPr>
        <p:spPr>
          <a:xfrm>
            <a:off x="4122824" y="648850"/>
            <a:ext cx="3124200" cy="3068700"/>
          </a:xfrm>
          <a:prstGeom prst="ellipse">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24"/>
          <p:cNvPicPr preferRelativeResize="0"/>
          <p:nvPr/>
        </p:nvPicPr>
        <p:blipFill rotWithShape="1">
          <a:blip r:embed="rId3">
            <a:alphaModFix/>
          </a:blip>
          <a:srcRect b="0" l="14757" r="22921" t="0"/>
          <a:stretch/>
        </p:blipFill>
        <p:spPr>
          <a:xfrm>
            <a:off x="4643513" y="1062500"/>
            <a:ext cx="2082825" cy="1815750"/>
          </a:xfrm>
          <a:prstGeom prst="rect">
            <a:avLst/>
          </a:prstGeom>
          <a:noFill/>
          <a:ln>
            <a:noFill/>
          </a:ln>
        </p:spPr>
      </p:pic>
      <p:sp>
        <p:nvSpPr>
          <p:cNvPr id="366" name="Google Shape;366;p24"/>
          <p:cNvSpPr/>
          <p:nvPr/>
        </p:nvSpPr>
        <p:spPr>
          <a:xfrm>
            <a:off x="6582200" y="2022899"/>
            <a:ext cx="1947000" cy="1959600"/>
          </a:xfrm>
          <a:prstGeom prst="ellipse">
            <a:avLst/>
          </a:prstGeom>
          <a:solidFill>
            <a:srgbClr val="FFFFF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txBox="1"/>
          <p:nvPr>
            <p:ph type="title"/>
          </p:nvPr>
        </p:nvSpPr>
        <p:spPr>
          <a:xfrm>
            <a:off x="467975" y="648850"/>
            <a:ext cx="3423000" cy="333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fr" sz="4800">
                <a:solidFill>
                  <a:srgbClr val="FAEEED"/>
                </a:solidFill>
                <a:latin typeface="Nunito ExtraBold"/>
                <a:ea typeface="Nunito ExtraBold"/>
                <a:cs typeface="Nunito ExtraBold"/>
                <a:sym typeface="Nunito ExtraBold"/>
              </a:rPr>
              <a:t>Merci de votre attention !</a:t>
            </a:r>
            <a:endParaRPr b="0" sz="4800">
              <a:solidFill>
                <a:srgbClr val="FAEEED"/>
              </a:solidFill>
              <a:latin typeface="Nunito ExtraBold"/>
              <a:ea typeface="Nunito ExtraBold"/>
              <a:cs typeface="Nunito ExtraBold"/>
              <a:sym typeface="Nunito ExtraBold"/>
            </a:endParaRPr>
          </a:p>
        </p:txBody>
      </p:sp>
      <p:pic>
        <p:nvPicPr>
          <p:cNvPr id="368" name="Google Shape;368;p24"/>
          <p:cNvPicPr preferRelativeResize="0"/>
          <p:nvPr/>
        </p:nvPicPr>
        <p:blipFill rotWithShape="1">
          <a:blip r:embed="rId4">
            <a:alphaModFix/>
          </a:blip>
          <a:srcRect b="0" l="46045" r="0" t="0"/>
          <a:stretch/>
        </p:blipFill>
        <p:spPr>
          <a:xfrm>
            <a:off x="6781883" y="2434488"/>
            <a:ext cx="1547624" cy="1136425"/>
          </a:xfrm>
          <a:prstGeom prst="rect">
            <a:avLst/>
          </a:prstGeom>
          <a:noFill/>
          <a:ln>
            <a:noFill/>
          </a:ln>
        </p:spPr>
      </p:pic>
      <p:sp>
        <p:nvSpPr>
          <p:cNvPr id="369" name="Google Shape;369;p24"/>
          <p:cNvSpPr/>
          <p:nvPr/>
        </p:nvSpPr>
        <p:spPr>
          <a:xfrm>
            <a:off x="6582200" y="2022900"/>
            <a:ext cx="1947000" cy="1959600"/>
          </a:xfrm>
          <a:prstGeom prst="donut">
            <a:avLst>
              <a:gd fmla="val 15761" name="adj"/>
            </a:avLst>
          </a:prstGeom>
          <a:solidFill>
            <a:srgbClr val="FAEEE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370" name="Google Shape;370;p24"/>
          <p:cNvPicPr preferRelativeResize="0"/>
          <p:nvPr/>
        </p:nvPicPr>
        <p:blipFill rotWithShape="1">
          <a:blip r:embed="rId4">
            <a:alphaModFix/>
          </a:blip>
          <a:srcRect b="0" l="0" r="53091" t="0"/>
          <a:stretch/>
        </p:blipFill>
        <p:spPr>
          <a:xfrm>
            <a:off x="5182975" y="2788150"/>
            <a:ext cx="1003901" cy="847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4" name="Shape 284"/>
        <p:cNvGrpSpPr/>
        <p:nvPr/>
      </p:nvGrpSpPr>
      <p:grpSpPr>
        <a:xfrm>
          <a:off x="0" y="0"/>
          <a:ext cx="0" cy="0"/>
          <a:chOff x="0" y="0"/>
          <a:chExt cx="0" cy="0"/>
        </a:xfrm>
      </p:grpSpPr>
      <p:sp>
        <p:nvSpPr>
          <p:cNvPr id="285" name="Google Shape;285;p14"/>
          <p:cNvSpPr txBox="1"/>
          <p:nvPr>
            <p:ph type="title"/>
          </p:nvPr>
        </p:nvSpPr>
        <p:spPr>
          <a:xfrm>
            <a:off x="0" y="0"/>
            <a:ext cx="4572000" cy="5143500"/>
          </a:xfrm>
          <a:prstGeom prst="rect">
            <a:avLst/>
          </a:prstGeom>
          <a:solidFill>
            <a:srgbClr val="76A4A4"/>
          </a:solidFill>
        </p:spPr>
        <p:txBody>
          <a:bodyPr anchorCtr="0" anchor="ctr" bIns="91425" lIns="91425" spcFirstLastPara="1" rIns="91425" wrap="square" tIns="91425">
            <a:normAutofit/>
          </a:bodyPr>
          <a:lstStyle/>
          <a:p>
            <a:pPr indent="-323850" lvl="0" marL="457200" rtl="0" algn="l">
              <a:lnSpc>
                <a:spcPct val="115000"/>
              </a:lnSpc>
              <a:spcBef>
                <a:spcPts val="0"/>
              </a:spcBef>
              <a:spcAft>
                <a:spcPts val="0"/>
              </a:spcAft>
              <a:buClr>
                <a:srgbClr val="FAEEED"/>
              </a:buClr>
              <a:buSzPts val="1500"/>
              <a:buFont typeface="Nunito"/>
              <a:buAutoNum type="romanUcPeriod"/>
            </a:pPr>
            <a:r>
              <a:rPr b="0" lang="fr" sz="1500">
                <a:solidFill>
                  <a:srgbClr val="FAEEED"/>
                </a:solidFill>
                <a:latin typeface="Nunito"/>
                <a:ea typeface="Nunito"/>
                <a:cs typeface="Nunito"/>
                <a:sym typeface="Nunito"/>
              </a:rPr>
              <a:t>Présentation générale du jeu de données</a:t>
            </a:r>
            <a:endParaRPr b="0" sz="1500">
              <a:solidFill>
                <a:srgbClr val="FAEEED"/>
              </a:solidFill>
              <a:latin typeface="Nunito"/>
              <a:ea typeface="Nunito"/>
              <a:cs typeface="Nunito"/>
              <a:sym typeface="Nunito"/>
            </a:endParaRPr>
          </a:p>
          <a:p>
            <a:pPr indent="0" lvl="0" marL="0" rtl="0" algn="l">
              <a:lnSpc>
                <a:spcPct val="115000"/>
              </a:lnSpc>
              <a:spcBef>
                <a:spcPts val="1200"/>
              </a:spcBef>
              <a:spcAft>
                <a:spcPts val="0"/>
              </a:spcAft>
              <a:buNone/>
            </a:pPr>
            <a:r>
              <a:t/>
            </a:r>
            <a:endParaRPr b="0" sz="1500">
              <a:solidFill>
                <a:srgbClr val="FAEEED"/>
              </a:solidFill>
              <a:latin typeface="Nunito"/>
              <a:ea typeface="Nunito"/>
              <a:cs typeface="Nunito"/>
              <a:sym typeface="Nunito"/>
            </a:endParaRPr>
          </a:p>
          <a:p>
            <a:pPr indent="-323850" lvl="0" marL="457200" rtl="0" algn="l">
              <a:lnSpc>
                <a:spcPct val="115000"/>
              </a:lnSpc>
              <a:spcBef>
                <a:spcPts val="1200"/>
              </a:spcBef>
              <a:spcAft>
                <a:spcPts val="0"/>
              </a:spcAft>
              <a:buClr>
                <a:srgbClr val="FAEEED"/>
              </a:buClr>
              <a:buSzPts val="1500"/>
              <a:buFont typeface="Nunito"/>
              <a:buAutoNum type="romanUcPeriod"/>
            </a:pPr>
            <a:r>
              <a:rPr b="0" lang="fr" sz="1500">
                <a:solidFill>
                  <a:srgbClr val="FAEEED"/>
                </a:solidFill>
                <a:latin typeface="Nunito"/>
                <a:ea typeface="Nunito"/>
                <a:cs typeface="Nunito"/>
                <a:sym typeface="Nunito"/>
              </a:rPr>
              <a:t>Démarche méthodologique de nettoyage des données</a:t>
            </a:r>
            <a:endParaRPr b="0" sz="1500">
              <a:solidFill>
                <a:srgbClr val="FAEEED"/>
              </a:solidFill>
              <a:latin typeface="Nunito"/>
              <a:ea typeface="Nunito"/>
              <a:cs typeface="Nunito"/>
              <a:sym typeface="Nunito"/>
            </a:endParaRPr>
          </a:p>
          <a:p>
            <a:pPr indent="0" lvl="0" marL="0" rtl="0" algn="l">
              <a:lnSpc>
                <a:spcPct val="115000"/>
              </a:lnSpc>
              <a:spcBef>
                <a:spcPts val="1200"/>
              </a:spcBef>
              <a:spcAft>
                <a:spcPts val="0"/>
              </a:spcAft>
              <a:buNone/>
            </a:pPr>
            <a:r>
              <a:t/>
            </a:r>
            <a:endParaRPr b="0" sz="1500">
              <a:solidFill>
                <a:srgbClr val="FAEEED"/>
              </a:solidFill>
              <a:latin typeface="Nunito"/>
              <a:ea typeface="Nunito"/>
              <a:cs typeface="Nunito"/>
              <a:sym typeface="Nunito"/>
            </a:endParaRPr>
          </a:p>
          <a:p>
            <a:pPr indent="-323850" lvl="0" marL="457200" rtl="0" algn="l">
              <a:lnSpc>
                <a:spcPct val="115000"/>
              </a:lnSpc>
              <a:spcBef>
                <a:spcPts val="1200"/>
              </a:spcBef>
              <a:spcAft>
                <a:spcPts val="0"/>
              </a:spcAft>
              <a:buClr>
                <a:srgbClr val="FAEEED"/>
              </a:buClr>
              <a:buSzPts val="1500"/>
              <a:buFont typeface="Nunito"/>
              <a:buAutoNum type="romanUcPeriod"/>
            </a:pPr>
            <a:r>
              <a:rPr b="0" lang="fr" sz="1500">
                <a:solidFill>
                  <a:srgbClr val="FAEEED"/>
                </a:solidFill>
                <a:latin typeface="Nunito"/>
                <a:ea typeface="Nunito"/>
                <a:cs typeface="Nunito"/>
                <a:sym typeface="Nunito"/>
              </a:rPr>
              <a:t>Synthèse de l’analyse de données et visualisation des données</a:t>
            </a:r>
            <a:endParaRPr b="0" sz="1500">
              <a:solidFill>
                <a:srgbClr val="FAEEED"/>
              </a:solidFill>
              <a:latin typeface="Nunito"/>
              <a:ea typeface="Nunito"/>
              <a:cs typeface="Nunito"/>
              <a:sym typeface="Nunito"/>
            </a:endParaRPr>
          </a:p>
          <a:p>
            <a:pPr indent="0" lvl="0" marL="0" rtl="0" algn="l">
              <a:lnSpc>
                <a:spcPct val="115000"/>
              </a:lnSpc>
              <a:spcBef>
                <a:spcPts val="1200"/>
              </a:spcBef>
              <a:spcAft>
                <a:spcPts val="0"/>
              </a:spcAft>
              <a:buNone/>
            </a:pPr>
            <a:r>
              <a:t/>
            </a:r>
            <a:endParaRPr b="0" sz="1500">
              <a:solidFill>
                <a:srgbClr val="FAEEED"/>
              </a:solidFill>
              <a:latin typeface="Nunito"/>
              <a:ea typeface="Nunito"/>
              <a:cs typeface="Nunito"/>
              <a:sym typeface="Nunito"/>
            </a:endParaRPr>
          </a:p>
          <a:p>
            <a:pPr indent="-323850" lvl="0" marL="457200" rtl="0" algn="l">
              <a:lnSpc>
                <a:spcPct val="115000"/>
              </a:lnSpc>
              <a:spcBef>
                <a:spcPts val="1200"/>
              </a:spcBef>
              <a:spcAft>
                <a:spcPts val="0"/>
              </a:spcAft>
              <a:buClr>
                <a:srgbClr val="FAEEED"/>
              </a:buClr>
              <a:buSzPts val="1500"/>
              <a:buFont typeface="Nunito"/>
              <a:buAutoNum type="romanUcPeriod"/>
            </a:pPr>
            <a:r>
              <a:rPr b="0" lang="fr" sz="1500">
                <a:solidFill>
                  <a:srgbClr val="FAEEED"/>
                </a:solidFill>
                <a:latin typeface="Nunito"/>
                <a:ea typeface="Nunito"/>
                <a:cs typeface="Nunito"/>
                <a:sym typeface="Nunito"/>
              </a:rPr>
              <a:t>PreProcessing et Modélisation</a:t>
            </a:r>
            <a:endParaRPr b="0" sz="1500">
              <a:solidFill>
                <a:srgbClr val="FAEEED"/>
              </a:solidFill>
              <a:latin typeface="Nunito"/>
              <a:ea typeface="Nunito"/>
              <a:cs typeface="Nunito"/>
              <a:sym typeface="Nunito"/>
            </a:endParaRPr>
          </a:p>
          <a:p>
            <a:pPr indent="0" lvl="0" marL="0" rtl="0" algn="l">
              <a:lnSpc>
                <a:spcPct val="115000"/>
              </a:lnSpc>
              <a:spcBef>
                <a:spcPts val="1200"/>
              </a:spcBef>
              <a:spcAft>
                <a:spcPts val="0"/>
              </a:spcAft>
              <a:buNone/>
            </a:pPr>
            <a:r>
              <a:t/>
            </a:r>
            <a:endParaRPr b="0" sz="1500">
              <a:solidFill>
                <a:srgbClr val="FAEEED"/>
              </a:solidFill>
              <a:latin typeface="Nunito"/>
              <a:ea typeface="Nunito"/>
              <a:cs typeface="Nunito"/>
              <a:sym typeface="Nunito"/>
            </a:endParaRPr>
          </a:p>
          <a:p>
            <a:pPr indent="-323850" lvl="0" marL="457200" rtl="0" algn="l">
              <a:lnSpc>
                <a:spcPct val="115000"/>
              </a:lnSpc>
              <a:spcBef>
                <a:spcPts val="1200"/>
              </a:spcBef>
              <a:spcAft>
                <a:spcPts val="0"/>
              </a:spcAft>
              <a:buClr>
                <a:srgbClr val="FAEEED"/>
              </a:buClr>
              <a:buSzPts val="1500"/>
              <a:buFont typeface="Nunito"/>
              <a:buAutoNum type="romanUcPeriod"/>
            </a:pPr>
            <a:r>
              <a:rPr b="0" lang="fr" sz="1500">
                <a:solidFill>
                  <a:srgbClr val="FAEEED"/>
                </a:solidFill>
                <a:latin typeface="Nunito"/>
                <a:ea typeface="Nunito"/>
                <a:cs typeface="Nunito"/>
                <a:sym typeface="Nunito"/>
              </a:rPr>
              <a:t>Entraînement et Évaluation</a:t>
            </a:r>
            <a:endParaRPr b="0" sz="1500">
              <a:solidFill>
                <a:srgbClr val="FAEEED"/>
              </a:solidFill>
              <a:latin typeface="Nunito"/>
              <a:ea typeface="Nunito"/>
              <a:cs typeface="Nunito"/>
              <a:sym typeface="Nunito"/>
            </a:endParaRPr>
          </a:p>
          <a:p>
            <a:pPr indent="0" lvl="0" marL="0" rtl="0" algn="l">
              <a:lnSpc>
                <a:spcPct val="115000"/>
              </a:lnSpc>
              <a:spcBef>
                <a:spcPts val="1200"/>
              </a:spcBef>
              <a:spcAft>
                <a:spcPts val="0"/>
              </a:spcAft>
              <a:buNone/>
            </a:pPr>
            <a:r>
              <a:t/>
            </a:r>
            <a:endParaRPr b="0" sz="1500">
              <a:solidFill>
                <a:srgbClr val="FAEEED"/>
              </a:solidFill>
              <a:latin typeface="Nunito"/>
              <a:ea typeface="Nunito"/>
              <a:cs typeface="Nunito"/>
              <a:sym typeface="Nunito"/>
            </a:endParaRPr>
          </a:p>
          <a:p>
            <a:pPr indent="-323850" lvl="0" marL="457200" rtl="0" algn="l">
              <a:lnSpc>
                <a:spcPct val="115000"/>
              </a:lnSpc>
              <a:spcBef>
                <a:spcPts val="1200"/>
              </a:spcBef>
              <a:spcAft>
                <a:spcPts val="0"/>
              </a:spcAft>
              <a:buClr>
                <a:srgbClr val="FAEEED"/>
              </a:buClr>
              <a:buSzPts val="1500"/>
              <a:buFont typeface="Nunito"/>
              <a:buAutoNum type="romanUcPeriod"/>
            </a:pPr>
            <a:r>
              <a:rPr b="0" lang="fr" sz="1500">
                <a:solidFill>
                  <a:srgbClr val="FAEEED"/>
                </a:solidFill>
                <a:latin typeface="Nunito"/>
                <a:ea typeface="Nunito"/>
                <a:cs typeface="Nunito"/>
                <a:sym typeface="Nunito"/>
              </a:rPr>
              <a:t>Conclusion</a:t>
            </a:r>
            <a:endParaRPr b="0" sz="1500">
              <a:solidFill>
                <a:srgbClr val="FAEEED"/>
              </a:solidFill>
              <a:latin typeface="Nunito"/>
              <a:ea typeface="Nunito"/>
              <a:cs typeface="Nunito"/>
              <a:sym typeface="Nunito"/>
            </a:endParaRPr>
          </a:p>
        </p:txBody>
      </p:sp>
      <p:sp>
        <p:nvSpPr>
          <p:cNvPr id="286" name="Google Shape;286;p14"/>
          <p:cNvSpPr txBox="1"/>
          <p:nvPr/>
        </p:nvSpPr>
        <p:spPr>
          <a:xfrm>
            <a:off x="4572000" y="0"/>
            <a:ext cx="4572000" cy="40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600">
                <a:solidFill>
                  <a:schemeClr val="lt1"/>
                </a:solidFill>
                <a:latin typeface="Nunito"/>
                <a:ea typeface="Nunito"/>
                <a:cs typeface="Nunito"/>
                <a:sym typeface="Nunito"/>
              </a:rPr>
              <a:t>Sommaire</a:t>
            </a:r>
            <a:endParaRPr sz="1500">
              <a:solidFill>
                <a:srgbClr val="FAEEED"/>
              </a:solidFill>
              <a:latin typeface="Nunito"/>
              <a:ea typeface="Nunito"/>
              <a:cs typeface="Nunito"/>
              <a:sym typeface="Nunito"/>
            </a:endParaRPr>
          </a:p>
        </p:txBody>
      </p:sp>
      <p:pic>
        <p:nvPicPr>
          <p:cNvPr id="287" name="Google Shape;287;p14"/>
          <p:cNvPicPr preferRelativeResize="0"/>
          <p:nvPr/>
        </p:nvPicPr>
        <p:blipFill>
          <a:blip r:embed="rId3">
            <a:alphaModFix/>
          </a:blip>
          <a:stretch>
            <a:fillRect/>
          </a:stretch>
        </p:blipFill>
        <p:spPr>
          <a:xfrm>
            <a:off x="6217196" y="2735663"/>
            <a:ext cx="1281601" cy="1485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idx="1" type="body"/>
          </p:nvPr>
        </p:nvSpPr>
        <p:spPr>
          <a:xfrm>
            <a:off x="1303800" y="4258375"/>
            <a:ext cx="5843100" cy="415500"/>
          </a:xfrm>
          <a:prstGeom prst="rect">
            <a:avLst/>
          </a:prstGeom>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None/>
            </a:pPr>
            <a:r>
              <a:rPr lang="fr" sz="1600"/>
              <a:t>Contexte et Objectif</a:t>
            </a:r>
            <a:endParaRPr sz="1600"/>
          </a:p>
        </p:txBody>
      </p:sp>
      <p:sp>
        <p:nvSpPr>
          <p:cNvPr id="293" name="Google Shape;293;p15"/>
          <p:cNvSpPr txBox="1"/>
          <p:nvPr/>
        </p:nvSpPr>
        <p:spPr>
          <a:xfrm>
            <a:off x="2743200" y="967700"/>
            <a:ext cx="5469900" cy="2456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fr" sz="1800">
                <a:latin typeface="Nunito"/>
                <a:ea typeface="Nunito"/>
                <a:cs typeface="Nunito"/>
                <a:sym typeface="Nunito"/>
              </a:rPr>
              <a:t>U</a:t>
            </a:r>
            <a:r>
              <a:rPr lang="fr" sz="1800">
                <a:latin typeface="Nunito"/>
                <a:ea typeface="Nunito"/>
                <a:cs typeface="Nunito"/>
                <a:sym typeface="Nunito"/>
              </a:rPr>
              <a:t>ne société financière qui propose des </a:t>
            </a:r>
            <a:r>
              <a:rPr b="1" lang="fr" sz="1800">
                <a:latin typeface="Nunito"/>
                <a:ea typeface="Nunito"/>
                <a:cs typeface="Nunito"/>
                <a:sym typeface="Nunito"/>
              </a:rPr>
              <a:t>crédits à la consommation</a:t>
            </a:r>
            <a:r>
              <a:rPr lang="fr" sz="1800">
                <a:latin typeface="Nunito"/>
                <a:ea typeface="Nunito"/>
                <a:cs typeface="Nunito"/>
                <a:sym typeface="Nunito"/>
              </a:rPr>
              <a:t> souhaite </a:t>
            </a:r>
            <a:r>
              <a:rPr b="1" lang="fr" sz="1800">
                <a:latin typeface="Nunito"/>
                <a:ea typeface="Nunito"/>
                <a:cs typeface="Nunito"/>
                <a:sym typeface="Nunito"/>
              </a:rPr>
              <a:t>développer un algorithme de scoring</a:t>
            </a:r>
            <a:r>
              <a:rPr lang="fr" sz="1800">
                <a:latin typeface="Nunito"/>
                <a:ea typeface="Nunito"/>
                <a:cs typeface="Nunito"/>
                <a:sym typeface="Nunito"/>
              </a:rPr>
              <a:t> pour aider les chargés de relation client  à décider si un prêt peut être accordé à un client en fonction de </a:t>
            </a:r>
            <a:r>
              <a:rPr b="1" lang="fr" sz="1800">
                <a:latin typeface="Nunito"/>
                <a:ea typeface="Nunito"/>
                <a:cs typeface="Nunito"/>
                <a:sym typeface="Nunito"/>
              </a:rPr>
              <a:t>la probabilité qu’il le rembourse</a:t>
            </a:r>
            <a:r>
              <a:rPr lang="fr" sz="1800">
                <a:latin typeface="Nunito"/>
                <a:ea typeface="Nunito"/>
                <a:cs typeface="Nunito"/>
                <a:sym typeface="Nunito"/>
              </a:rPr>
              <a:t> et d’</a:t>
            </a:r>
            <a:r>
              <a:rPr b="1" lang="fr" sz="1800">
                <a:latin typeface="Nunito"/>
                <a:ea typeface="Nunito"/>
                <a:cs typeface="Nunito"/>
                <a:sym typeface="Nunito"/>
              </a:rPr>
              <a:t>une mesure de l’importance des variables.</a:t>
            </a:r>
            <a:endParaRPr sz="1800">
              <a:latin typeface="Nunito"/>
              <a:ea typeface="Nunito"/>
              <a:cs typeface="Nunito"/>
              <a:sym typeface="Nunito"/>
            </a:endParaRPr>
          </a:p>
        </p:txBody>
      </p:sp>
      <p:pic>
        <p:nvPicPr>
          <p:cNvPr id="294" name="Google Shape;294;p15"/>
          <p:cNvPicPr preferRelativeResize="0"/>
          <p:nvPr/>
        </p:nvPicPr>
        <p:blipFill>
          <a:blip r:embed="rId3">
            <a:alphaModFix/>
          </a:blip>
          <a:stretch>
            <a:fillRect/>
          </a:stretch>
        </p:blipFill>
        <p:spPr>
          <a:xfrm>
            <a:off x="1303800" y="1018450"/>
            <a:ext cx="1139500" cy="1139500"/>
          </a:xfrm>
          <a:prstGeom prst="rect">
            <a:avLst/>
          </a:prstGeom>
          <a:noFill/>
          <a:ln>
            <a:noFill/>
          </a:ln>
        </p:spPr>
      </p:pic>
      <p:pic>
        <p:nvPicPr>
          <p:cNvPr id="295" name="Google Shape;295;p15"/>
          <p:cNvPicPr preferRelativeResize="0"/>
          <p:nvPr/>
        </p:nvPicPr>
        <p:blipFill>
          <a:blip r:embed="rId4">
            <a:alphaModFix/>
          </a:blip>
          <a:stretch>
            <a:fillRect/>
          </a:stretch>
        </p:blipFill>
        <p:spPr>
          <a:xfrm>
            <a:off x="1303800" y="2234150"/>
            <a:ext cx="1139500" cy="1139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romanUcPeriod"/>
            </a:pPr>
            <a:r>
              <a:rPr lang="fr"/>
              <a:t>Présentation générale du jeu de données</a:t>
            </a:r>
            <a:endParaRPr/>
          </a:p>
        </p:txBody>
      </p:sp>
      <p:sp>
        <p:nvSpPr>
          <p:cNvPr id="301" name="Google Shape;301;p16"/>
          <p:cNvSpPr txBox="1"/>
          <p:nvPr>
            <p:ph idx="1" type="subTitle"/>
          </p:nvPr>
        </p:nvSpPr>
        <p:spPr>
          <a:xfrm>
            <a:off x="1303800" y="2743203"/>
            <a:ext cx="3430500" cy="7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2" name="Google Shape;302;p16"/>
          <p:cNvSpPr txBox="1"/>
          <p:nvPr>
            <p:ph idx="2" type="body"/>
          </p:nvPr>
        </p:nvSpPr>
        <p:spPr>
          <a:xfrm>
            <a:off x="4903700" y="661000"/>
            <a:ext cx="4240200" cy="19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737373"/>
                </a:solidFill>
              </a:rPr>
              <a:t>Total colonnes : 122 variables.</a:t>
            </a:r>
            <a:endParaRPr sz="1500">
              <a:solidFill>
                <a:srgbClr val="737373"/>
              </a:solidFill>
            </a:endParaRPr>
          </a:p>
          <a:p>
            <a:pPr indent="-323850" lvl="0" marL="457200" rtl="0" algn="l">
              <a:spcBef>
                <a:spcPts val="1200"/>
              </a:spcBef>
              <a:spcAft>
                <a:spcPts val="0"/>
              </a:spcAft>
              <a:buClr>
                <a:srgbClr val="737373"/>
              </a:buClr>
              <a:buSzPts val="1500"/>
              <a:buFont typeface="Nunito"/>
              <a:buChar char="➔"/>
            </a:pPr>
            <a:r>
              <a:rPr lang="fr" sz="1500">
                <a:solidFill>
                  <a:srgbClr val="737373"/>
                </a:solidFill>
              </a:rPr>
              <a:t>41 variables qualitatives.</a:t>
            </a:r>
            <a:endParaRPr sz="1500">
              <a:solidFill>
                <a:srgbClr val="737373"/>
              </a:solidFill>
            </a:endParaRPr>
          </a:p>
          <a:p>
            <a:pPr indent="-323850" lvl="0" marL="457200" rtl="0" algn="l">
              <a:spcBef>
                <a:spcPts val="0"/>
              </a:spcBef>
              <a:spcAft>
                <a:spcPts val="0"/>
              </a:spcAft>
              <a:buClr>
                <a:srgbClr val="737373"/>
              </a:buClr>
              <a:buSzPts val="1500"/>
              <a:buFont typeface="Nunito"/>
              <a:buChar char="➔"/>
            </a:pPr>
            <a:r>
              <a:rPr lang="fr" sz="1500">
                <a:solidFill>
                  <a:srgbClr val="737373"/>
                </a:solidFill>
              </a:rPr>
              <a:t>65 variables quantitatives.</a:t>
            </a:r>
            <a:endParaRPr sz="1500">
              <a:solidFill>
                <a:srgbClr val="737373"/>
              </a:solidFill>
            </a:endParaRPr>
          </a:p>
          <a:p>
            <a:pPr indent="0" lvl="0" marL="0" rtl="0" algn="l">
              <a:spcBef>
                <a:spcPts val="1200"/>
              </a:spcBef>
              <a:spcAft>
                <a:spcPts val="0"/>
              </a:spcAft>
              <a:buNone/>
            </a:pPr>
            <a:r>
              <a:rPr lang="fr" sz="1500">
                <a:solidFill>
                  <a:srgbClr val="737373"/>
                </a:solidFill>
              </a:rPr>
              <a:t>Total lignes : 307 511 individus.</a:t>
            </a:r>
            <a:endParaRPr sz="1500">
              <a:solidFill>
                <a:srgbClr val="737373"/>
              </a:solidFill>
            </a:endParaRPr>
          </a:p>
          <a:p>
            <a:pPr indent="0" lvl="0" marL="0" rtl="0" algn="l">
              <a:spcBef>
                <a:spcPts val="1200"/>
              </a:spcBef>
              <a:spcAft>
                <a:spcPts val="1200"/>
              </a:spcAft>
              <a:buNone/>
            </a:pPr>
            <a:r>
              <a:rPr lang="fr" sz="1500">
                <a:solidFill>
                  <a:srgbClr val="737373"/>
                </a:solidFill>
              </a:rPr>
              <a:t>Total : </a:t>
            </a:r>
            <a:r>
              <a:rPr lang="fr" sz="1500">
                <a:solidFill>
                  <a:srgbClr val="737373"/>
                </a:solidFill>
              </a:rPr>
              <a:t>37 516 342 </a:t>
            </a:r>
            <a:r>
              <a:rPr lang="fr" sz="1500">
                <a:solidFill>
                  <a:srgbClr val="737373"/>
                </a:solidFill>
              </a:rPr>
              <a:t>valeurs.</a:t>
            </a:r>
            <a:endParaRPr sz="1500"/>
          </a:p>
        </p:txBody>
      </p:sp>
      <p:pic>
        <p:nvPicPr>
          <p:cNvPr id="303" name="Google Shape;303;p16"/>
          <p:cNvPicPr preferRelativeResize="0"/>
          <p:nvPr/>
        </p:nvPicPr>
        <p:blipFill rotWithShape="1">
          <a:blip r:embed="rId3">
            <a:alphaModFix/>
          </a:blip>
          <a:srcRect b="18392" l="4854" r="6241" t="9535"/>
          <a:stretch/>
        </p:blipFill>
        <p:spPr>
          <a:xfrm>
            <a:off x="1193250" y="2521700"/>
            <a:ext cx="6757500" cy="2623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282025"/>
            <a:ext cx="7030500" cy="1315800"/>
          </a:xfrm>
          <a:prstGeom prst="rect">
            <a:avLst/>
          </a:prstGeom>
        </p:spPr>
        <p:txBody>
          <a:bodyPr anchorCtr="0" anchor="t" bIns="91425" lIns="91425" spcFirstLastPara="1" rIns="91425" wrap="square" tIns="91425">
            <a:normAutofit fontScale="90000"/>
          </a:bodyPr>
          <a:lstStyle/>
          <a:p>
            <a:pPr indent="-388620" lvl="0" marL="457200" marR="0" rtl="0" algn="l">
              <a:lnSpc>
                <a:spcPct val="100000"/>
              </a:lnSpc>
              <a:spcBef>
                <a:spcPts val="0"/>
              </a:spcBef>
              <a:spcAft>
                <a:spcPts val="0"/>
              </a:spcAft>
              <a:buClr>
                <a:schemeClr val="lt1"/>
              </a:buClr>
              <a:buSzPct val="100000"/>
              <a:buAutoNum type="romanUcPeriod"/>
            </a:pPr>
            <a:r>
              <a:t/>
            </a:r>
            <a:endParaRPr/>
          </a:p>
          <a:p>
            <a:pPr indent="-388620" lvl="0" marL="457200" marR="0" rtl="0" algn="l">
              <a:lnSpc>
                <a:spcPct val="100000"/>
              </a:lnSpc>
              <a:spcBef>
                <a:spcPts val="0"/>
              </a:spcBef>
              <a:spcAft>
                <a:spcPts val="0"/>
              </a:spcAft>
              <a:buSzPct val="100000"/>
              <a:buAutoNum type="romanUcPeriod"/>
            </a:pPr>
            <a:r>
              <a:rPr lang="fr"/>
              <a:t>Démarche méthodologique de nettoyage des données</a:t>
            </a:r>
            <a:endParaRPr/>
          </a:p>
        </p:txBody>
      </p:sp>
      <p:sp>
        <p:nvSpPr>
          <p:cNvPr id="309" name="Google Shape;309;p17"/>
          <p:cNvSpPr txBox="1"/>
          <p:nvPr>
            <p:ph idx="1" type="body"/>
          </p:nvPr>
        </p:nvSpPr>
        <p:spPr>
          <a:xfrm>
            <a:off x="1303800" y="1842500"/>
            <a:ext cx="7030500" cy="32076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lphaUcPeriod"/>
            </a:pPr>
            <a:r>
              <a:rPr lang="fr" sz="1500"/>
              <a:t>Identification et traitement des doublons</a:t>
            </a:r>
            <a:endParaRPr sz="1500"/>
          </a:p>
          <a:p>
            <a:pPr indent="-323850" lvl="0" marL="914400" marR="0" rtl="0" algn="l">
              <a:lnSpc>
                <a:spcPct val="115000"/>
              </a:lnSpc>
              <a:spcBef>
                <a:spcPts val="0"/>
              </a:spcBef>
              <a:spcAft>
                <a:spcPts val="0"/>
              </a:spcAft>
              <a:buSzPts val="1500"/>
              <a:buChar char="➔"/>
            </a:pPr>
            <a:r>
              <a:rPr lang="fr" sz="1500"/>
              <a:t>Pas de lignes en double</a:t>
            </a:r>
            <a:endParaRPr sz="1500"/>
          </a:p>
          <a:p>
            <a:pPr indent="0" lvl="0" marL="0" marR="0" rtl="0" algn="l">
              <a:lnSpc>
                <a:spcPct val="115000"/>
              </a:lnSpc>
              <a:spcBef>
                <a:spcPts val="1200"/>
              </a:spcBef>
              <a:spcAft>
                <a:spcPts val="0"/>
              </a:spcAft>
              <a:buNone/>
            </a:pPr>
            <a:r>
              <a:t/>
            </a:r>
            <a:endParaRPr sz="1500"/>
          </a:p>
          <a:p>
            <a:pPr indent="-323850" lvl="0" marL="457200" marR="0" rtl="0" algn="l">
              <a:lnSpc>
                <a:spcPct val="115000"/>
              </a:lnSpc>
              <a:spcBef>
                <a:spcPts val="0"/>
              </a:spcBef>
              <a:spcAft>
                <a:spcPts val="0"/>
              </a:spcAft>
              <a:buSzPts val="1500"/>
              <a:buAutoNum type="alphaUcPeriod"/>
            </a:pPr>
            <a:r>
              <a:rPr lang="fr" sz="1500"/>
              <a:t>Identification et traitement des valeurs manquante</a:t>
            </a:r>
            <a:r>
              <a:rPr lang="fr" sz="1500">
                <a:solidFill>
                  <a:srgbClr val="000000"/>
                </a:solidFill>
                <a:highlight>
                  <a:srgbClr val="FFFFFF"/>
                </a:highlight>
              </a:rPr>
              <a:t>s</a:t>
            </a:r>
            <a:endParaRPr sz="1500">
              <a:solidFill>
                <a:srgbClr val="000000"/>
              </a:solidFill>
              <a:highlight>
                <a:srgbClr val="FFFFFF"/>
              </a:highlight>
            </a:endParaRPr>
          </a:p>
          <a:p>
            <a:pPr indent="-323850" lvl="0" marL="914400" marR="0" rtl="0" algn="l">
              <a:lnSpc>
                <a:spcPct val="115000"/>
              </a:lnSpc>
              <a:spcBef>
                <a:spcPts val="0"/>
              </a:spcBef>
              <a:spcAft>
                <a:spcPts val="0"/>
              </a:spcAft>
              <a:buSzPts val="1500"/>
              <a:buChar char="➔"/>
            </a:pPr>
            <a:r>
              <a:rPr lang="fr" sz="1500"/>
              <a:t>Exclusion des variables avec plus de 35% de valeurs manquantes</a:t>
            </a:r>
            <a:endParaRPr sz="1500"/>
          </a:p>
          <a:p>
            <a:pPr indent="0" lvl="0" marL="0" marR="0" rtl="0" algn="l">
              <a:lnSpc>
                <a:spcPct val="115000"/>
              </a:lnSpc>
              <a:spcBef>
                <a:spcPts val="1200"/>
              </a:spcBef>
              <a:spcAft>
                <a:spcPts val="0"/>
              </a:spcAft>
              <a:buNone/>
            </a:pPr>
            <a:r>
              <a:t/>
            </a:r>
            <a:endParaRPr sz="1500"/>
          </a:p>
          <a:p>
            <a:pPr indent="0" lvl="0" marL="0" marR="0" rtl="0" algn="l">
              <a:lnSpc>
                <a:spcPct val="115000"/>
              </a:lnSpc>
              <a:spcBef>
                <a:spcPts val="1200"/>
              </a:spcBef>
              <a:spcAft>
                <a:spcPts val="0"/>
              </a:spcAft>
              <a:buNone/>
            </a:pPr>
            <a:r>
              <a:t/>
            </a:r>
            <a:endParaRPr sz="1500"/>
          </a:p>
          <a:p>
            <a:pPr indent="-323850" lvl="0" marL="914400" marR="0" rtl="0" algn="l">
              <a:lnSpc>
                <a:spcPct val="115000"/>
              </a:lnSpc>
              <a:spcBef>
                <a:spcPts val="1200"/>
              </a:spcBef>
              <a:spcAft>
                <a:spcPts val="0"/>
              </a:spcAft>
              <a:buSzPts val="1500"/>
              <a:buChar char="➔"/>
            </a:pPr>
            <a:r>
              <a:rPr lang="fr" sz="1500"/>
              <a:t>Pas d’individus avec plus de 35</a:t>
            </a:r>
            <a:r>
              <a:rPr lang="fr" sz="1500"/>
              <a:t>% de valeurs manquantes</a:t>
            </a:r>
            <a:endParaRPr sz="1500"/>
          </a:p>
        </p:txBody>
      </p:sp>
      <p:pic>
        <p:nvPicPr>
          <p:cNvPr id="310" name="Google Shape;310;p17"/>
          <p:cNvPicPr preferRelativeResize="0"/>
          <p:nvPr/>
        </p:nvPicPr>
        <p:blipFill rotWithShape="1">
          <a:blip r:embed="rId3">
            <a:alphaModFix/>
          </a:blip>
          <a:srcRect b="58466" l="3313" r="17970" t="9920"/>
          <a:stretch/>
        </p:blipFill>
        <p:spPr>
          <a:xfrm>
            <a:off x="973125" y="3474550"/>
            <a:ext cx="7197749" cy="73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18"/>
          <p:cNvPicPr preferRelativeResize="0"/>
          <p:nvPr/>
        </p:nvPicPr>
        <p:blipFill rotWithShape="1">
          <a:blip r:embed="rId3">
            <a:alphaModFix/>
          </a:blip>
          <a:srcRect b="8178" l="2582" r="5851" t="5368"/>
          <a:stretch/>
        </p:blipFill>
        <p:spPr>
          <a:xfrm>
            <a:off x="759600" y="63825"/>
            <a:ext cx="7638725" cy="5015849"/>
          </a:xfrm>
          <a:prstGeom prst="rect">
            <a:avLst/>
          </a:prstGeom>
          <a:noFill/>
          <a:ln>
            <a:noFill/>
          </a:ln>
        </p:spPr>
      </p:pic>
      <p:pic>
        <p:nvPicPr>
          <p:cNvPr id="316" name="Google Shape;316;p18"/>
          <p:cNvPicPr preferRelativeResize="0"/>
          <p:nvPr/>
        </p:nvPicPr>
        <p:blipFill rotWithShape="1">
          <a:blip r:embed="rId4">
            <a:alphaModFix/>
          </a:blip>
          <a:srcRect b="3241" l="2647" r="1419" t="3605"/>
          <a:stretch/>
        </p:blipFill>
        <p:spPr>
          <a:xfrm>
            <a:off x="668138" y="0"/>
            <a:ext cx="7821656" cy="5143499"/>
          </a:xfrm>
          <a:prstGeom prst="rect">
            <a:avLst/>
          </a:prstGeom>
          <a:noFill/>
          <a:ln>
            <a:noFill/>
          </a:ln>
        </p:spPr>
      </p:pic>
      <p:pic>
        <p:nvPicPr>
          <p:cNvPr id="317" name="Google Shape;317;p18"/>
          <p:cNvPicPr preferRelativeResize="0"/>
          <p:nvPr/>
        </p:nvPicPr>
        <p:blipFill rotWithShape="1">
          <a:blip r:embed="rId5">
            <a:alphaModFix/>
          </a:blip>
          <a:srcRect b="4608" l="2062" r="4601" t="3038"/>
          <a:stretch/>
        </p:blipFill>
        <p:spPr>
          <a:xfrm>
            <a:off x="551350" y="764725"/>
            <a:ext cx="3955074" cy="3614050"/>
          </a:xfrm>
          <a:prstGeom prst="rect">
            <a:avLst/>
          </a:prstGeom>
          <a:noFill/>
          <a:ln>
            <a:noFill/>
          </a:ln>
        </p:spPr>
      </p:pic>
      <p:pic>
        <p:nvPicPr>
          <p:cNvPr id="318" name="Google Shape;318;p18"/>
          <p:cNvPicPr preferRelativeResize="0"/>
          <p:nvPr/>
        </p:nvPicPr>
        <p:blipFill rotWithShape="1">
          <a:blip r:embed="rId6">
            <a:alphaModFix/>
          </a:blip>
          <a:srcRect b="3197" l="3035" r="2686" t="7484"/>
          <a:stretch/>
        </p:blipFill>
        <p:spPr>
          <a:xfrm>
            <a:off x="4629875" y="1073300"/>
            <a:ext cx="3955075" cy="29968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8"/>
                                        </p:tgtEl>
                                      </p:cBhvr>
                                    </p:animEffect>
                                    <p:set>
                                      <p:cBhvr>
                                        <p:cTn dur="1" fill="hold">
                                          <p:stCondLst>
                                            <p:cond delay="1000"/>
                                          </p:stCondLst>
                                        </p:cTn>
                                        <p:tgtEl>
                                          <p:spTgt spid="31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idx="2" type="body"/>
          </p:nvPr>
        </p:nvSpPr>
        <p:spPr>
          <a:xfrm>
            <a:off x="1303800" y="3999950"/>
            <a:ext cx="7030500" cy="88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500"/>
              <a:t>Présentation </a:t>
            </a:r>
            <a:r>
              <a:rPr lang="fr" sz="1500"/>
              <a:t>interactive</a:t>
            </a:r>
            <a:endParaRPr sz="1500"/>
          </a:p>
        </p:txBody>
      </p:sp>
      <p:sp>
        <p:nvSpPr>
          <p:cNvPr id="324" name="Google Shape;324;p19"/>
          <p:cNvSpPr txBox="1"/>
          <p:nvPr>
            <p:ph idx="1" type="body"/>
          </p:nvPr>
        </p:nvSpPr>
        <p:spPr>
          <a:xfrm>
            <a:off x="1303800" y="1216825"/>
            <a:ext cx="7030500" cy="1757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lt1"/>
              </a:buClr>
              <a:buSzPts val="1500"/>
              <a:buAutoNum type="alphaUcPeriod"/>
            </a:pPr>
            <a:r>
              <a:t/>
            </a:r>
            <a:endParaRPr sz="1500"/>
          </a:p>
          <a:p>
            <a:pPr indent="-323850" lvl="0" marL="457200" rtl="0" algn="l">
              <a:spcBef>
                <a:spcPts val="0"/>
              </a:spcBef>
              <a:spcAft>
                <a:spcPts val="0"/>
              </a:spcAft>
              <a:buClr>
                <a:schemeClr val="lt1"/>
              </a:buClr>
              <a:buSzPts val="1500"/>
              <a:buAutoNum type="alphaUcPeriod"/>
            </a:pPr>
            <a:r>
              <a:t/>
            </a:r>
            <a:endParaRPr sz="1500"/>
          </a:p>
          <a:p>
            <a:pPr indent="-323850" lvl="0" marL="457200" rtl="0" algn="l">
              <a:spcBef>
                <a:spcPts val="0"/>
              </a:spcBef>
              <a:spcAft>
                <a:spcPts val="0"/>
              </a:spcAft>
              <a:buSzPts val="1500"/>
              <a:buAutoNum type="alphaUcPeriod"/>
            </a:pPr>
            <a:r>
              <a:rPr lang="fr" sz="1500"/>
              <a:t>Traitement des colonnes</a:t>
            </a:r>
            <a:endParaRPr sz="1500"/>
          </a:p>
          <a:p>
            <a:pPr indent="-323850" lvl="0" marL="914400" rtl="0" algn="l">
              <a:spcBef>
                <a:spcPts val="0"/>
              </a:spcBef>
              <a:spcAft>
                <a:spcPts val="0"/>
              </a:spcAft>
              <a:buSzPts val="1500"/>
              <a:buChar char="➔"/>
            </a:pPr>
            <a:r>
              <a:rPr lang="fr" sz="1500"/>
              <a:t>35 variables ne prenant que 2 valeurs Y/N ou 1/0</a:t>
            </a:r>
            <a:endParaRPr sz="1500"/>
          </a:p>
          <a:p>
            <a:pPr indent="-323850" lvl="0" marL="914400" rtl="0" algn="l">
              <a:spcBef>
                <a:spcPts val="0"/>
              </a:spcBef>
              <a:spcAft>
                <a:spcPts val="0"/>
              </a:spcAft>
              <a:buSzPts val="1500"/>
              <a:buChar char="➔"/>
            </a:pPr>
            <a:r>
              <a:rPr lang="fr" sz="1500"/>
              <a:t>2 variables ne prenant que 2 valeurs 1, 2 et 3</a:t>
            </a:r>
            <a:endParaRPr sz="1500"/>
          </a:p>
          <a:p>
            <a:pPr indent="-323850" lvl="0" marL="914400" rtl="0" algn="l">
              <a:spcBef>
                <a:spcPts val="0"/>
              </a:spcBef>
              <a:spcAft>
                <a:spcPts val="0"/>
              </a:spcAft>
              <a:buSzPts val="1500"/>
              <a:buChar char="➔"/>
            </a:pPr>
            <a:r>
              <a:rPr lang="fr" sz="1500"/>
              <a:t>type object to category</a:t>
            </a:r>
            <a:endParaRPr sz="1500"/>
          </a:p>
        </p:txBody>
      </p:sp>
      <p:sp>
        <p:nvSpPr>
          <p:cNvPr id="325" name="Google Shape;325;p19"/>
          <p:cNvSpPr txBox="1"/>
          <p:nvPr>
            <p:ph type="title"/>
          </p:nvPr>
        </p:nvSpPr>
        <p:spPr>
          <a:xfrm>
            <a:off x="1303800" y="2242250"/>
            <a:ext cx="7030500" cy="1757700"/>
          </a:xfrm>
          <a:prstGeom prst="rect">
            <a:avLst/>
          </a:prstGeom>
        </p:spPr>
        <p:txBody>
          <a:bodyPr anchorCtr="0" anchor="t" bIns="91425" lIns="91425" spcFirstLastPara="1" rIns="91425" wrap="square" tIns="91425">
            <a:normAutofit fontScale="90000"/>
          </a:bodyPr>
          <a:lstStyle/>
          <a:p>
            <a:pPr indent="-388620" lvl="0" marL="457200" marR="0" rtl="0" algn="l">
              <a:lnSpc>
                <a:spcPct val="100000"/>
              </a:lnSpc>
              <a:spcBef>
                <a:spcPts val="0"/>
              </a:spcBef>
              <a:spcAft>
                <a:spcPts val="0"/>
              </a:spcAft>
              <a:buClr>
                <a:schemeClr val="lt1"/>
              </a:buClr>
              <a:buSzPct val="100000"/>
              <a:buAutoNum type="romanUcPeriod"/>
            </a:pPr>
            <a:r>
              <a:t/>
            </a:r>
            <a:endParaRPr/>
          </a:p>
          <a:p>
            <a:pPr indent="-388620" lvl="0" marL="457200" marR="0" rtl="0" algn="l">
              <a:lnSpc>
                <a:spcPct val="100000"/>
              </a:lnSpc>
              <a:spcBef>
                <a:spcPts val="0"/>
              </a:spcBef>
              <a:spcAft>
                <a:spcPts val="0"/>
              </a:spcAft>
              <a:buClr>
                <a:schemeClr val="lt1"/>
              </a:buClr>
              <a:buSzPct val="100000"/>
              <a:buAutoNum type="romanUcPeriod"/>
            </a:pPr>
            <a:r>
              <a:t/>
            </a:r>
            <a:endParaRPr/>
          </a:p>
          <a:p>
            <a:pPr indent="-388620" lvl="0" marL="457200" marR="0" rtl="0" algn="l">
              <a:lnSpc>
                <a:spcPct val="100000"/>
              </a:lnSpc>
              <a:spcBef>
                <a:spcPts val="0"/>
              </a:spcBef>
              <a:spcAft>
                <a:spcPts val="0"/>
              </a:spcAft>
              <a:buSzPct val="100000"/>
              <a:buAutoNum type="romanUcPeriod"/>
            </a:pPr>
            <a:r>
              <a:rPr lang="fr"/>
              <a:t>Synthèse de l’analyse de données et visualisation des données</a:t>
            </a:r>
            <a:endParaRPr/>
          </a:p>
        </p:txBody>
      </p:sp>
      <p:sp>
        <p:nvSpPr>
          <p:cNvPr id="326" name="Google Shape;326;p19"/>
          <p:cNvSpPr txBox="1"/>
          <p:nvPr>
            <p:ph type="title"/>
          </p:nvPr>
        </p:nvSpPr>
        <p:spPr>
          <a:xfrm>
            <a:off x="1303800" y="282025"/>
            <a:ext cx="7030500" cy="1315800"/>
          </a:xfrm>
          <a:prstGeom prst="rect">
            <a:avLst/>
          </a:prstGeom>
        </p:spPr>
        <p:txBody>
          <a:bodyPr anchorCtr="0" anchor="t" bIns="91425" lIns="91425" spcFirstLastPara="1" rIns="91425" wrap="square" tIns="91425">
            <a:normAutofit fontScale="90000"/>
          </a:bodyPr>
          <a:lstStyle/>
          <a:p>
            <a:pPr indent="-388620" lvl="0" marL="457200" marR="0" rtl="0" algn="l">
              <a:lnSpc>
                <a:spcPct val="100000"/>
              </a:lnSpc>
              <a:spcBef>
                <a:spcPts val="0"/>
              </a:spcBef>
              <a:spcAft>
                <a:spcPts val="0"/>
              </a:spcAft>
              <a:buClr>
                <a:schemeClr val="lt1"/>
              </a:buClr>
              <a:buSzPct val="100000"/>
              <a:buAutoNum type="romanUcPeriod"/>
            </a:pPr>
            <a:r>
              <a:t/>
            </a:r>
            <a:endParaRPr/>
          </a:p>
          <a:p>
            <a:pPr indent="-388620" lvl="0" marL="457200" marR="0" rtl="0" algn="l">
              <a:lnSpc>
                <a:spcPct val="100000"/>
              </a:lnSpc>
              <a:spcBef>
                <a:spcPts val="0"/>
              </a:spcBef>
              <a:spcAft>
                <a:spcPts val="0"/>
              </a:spcAft>
              <a:buSzPct val="100000"/>
              <a:buAutoNum type="romanUcPeriod"/>
            </a:pPr>
            <a:r>
              <a:rPr lang="fr"/>
              <a:t>Démarche méthodologique d’analyse et de nettoyage des données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0"/>
          <p:cNvSpPr txBox="1"/>
          <p:nvPr>
            <p:ph type="title"/>
          </p:nvPr>
        </p:nvSpPr>
        <p:spPr>
          <a:xfrm>
            <a:off x="1433400" y="-474550"/>
            <a:ext cx="7053300" cy="21486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SzPts val="2500"/>
              <a:buAutoNum type="romanUcPeriod"/>
            </a:pPr>
            <a:r>
              <a:rPr lang="fr" sz="2500"/>
              <a:t>PreProcessing et Modélisation</a:t>
            </a:r>
            <a:endParaRPr sz="2500"/>
          </a:p>
        </p:txBody>
      </p:sp>
      <p:sp>
        <p:nvSpPr>
          <p:cNvPr id="332" name="Google Shape;332;p20"/>
          <p:cNvSpPr txBox="1"/>
          <p:nvPr>
            <p:ph idx="1" type="body"/>
          </p:nvPr>
        </p:nvSpPr>
        <p:spPr>
          <a:xfrm>
            <a:off x="353400" y="1532850"/>
            <a:ext cx="4371000" cy="3357000"/>
          </a:xfrm>
          <a:prstGeom prst="rect">
            <a:avLst/>
          </a:prstGeom>
        </p:spPr>
        <p:txBody>
          <a:bodyPr anchorCtr="0" anchor="t" bIns="91425" lIns="91425" spcFirstLastPara="1" rIns="91425" wrap="square" tIns="91425">
            <a:normAutofit/>
          </a:bodyPr>
          <a:lstStyle/>
          <a:p>
            <a:pPr indent="-323850" lvl="0" marL="457200" marR="0" rtl="0" algn="l">
              <a:lnSpc>
                <a:spcPct val="115000"/>
              </a:lnSpc>
              <a:spcBef>
                <a:spcPts val="0"/>
              </a:spcBef>
              <a:spcAft>
                <a:spcPts val="0"/>
              </a:spcAft>
              <a:buSzPts val="1500"/>
              <a:buChar char="❖"/>
            </a:pPr>
            <a:r>
              <a:rPr lang="fr" sz="1500"/>
              <a:t>PreProcessing </a:t>
            </a:r>
            <a:endParaRPr sz="1500"/>
          </a:p>
          <a:p>
            <a:pPr indent="0" lvl="0" marL="0" marR="0" rtl="0" algn="l">
              <a:lnSpc>
                <a:spcPct val="115000"/>
              </a:lnSpc>
              <a:spcBef>
                <a:spcPts val="1200"/>
              </a:spcBef>
              <a:spcAft>
                <a:spcPts val="0"/>
              </a:spcAft>
              <a:buNone/>
            </a:pPr>
            <a:r>
              <a:t/>
            </a:r>
            <a:endParaRPr sz="1500"/>
          </a:p>
          <a:p>
            <a:pPr indent="-323850" lvl="1" marL="914400" rtl="0" algn="l">
              <a:spcBef>
                <a:spcPts val="1200"/>
              </a:spcBef>
              <a:spcAft>
                <a:spcPts val="0"/>
              </a:spcAft>
              <a:buSzPts val="1500"/>
              <a:buChar char="➢"/>
            </a:pPr>
            <a:r>
              <a:rPr lang="fr" sz="1500"/>
              <a:t>Création d'un jeu de données d'entraînement et de test</a:t>
            </a:r>
            <a:endParaRPr sz="1500"/>
          </a:p>
          <a:p>
            <a:pPr indent="-323850" lvl="1" marL="914400" rtl="0" algn="l">
              <a:spcBef>
                <a:spcPts val="0"/>
              </a:spcBef>
              <a:spcAft>
                <a:spcPts val="0"/>
              </a:spcAft>
              <a:buSzPts val="1500"/>
              <a:buChar char="➢"/>
            </a:pPr>
            <a:r>
              <a:rPr lang="fr" sz="1500"/>
              <a:t>Création de nouvelles variables métier</a:t>
            </a:r>
            <a:endParaRPr sz="1500"/>
          </a:p>
          <a:p>
            <a:pPr indent="-323850" lvl="1" marL="914400" rtl="0" algn="l">
              <a:spcBef>
                <a:spcPts val="0"/>
              </a:spcBef>
              <a:spcAft>
                <a:spcPts val="0"/>
              </a:spcAft>
              <a:buSzPts val="1500"/>
              <a:buChar char="➢"/>
            </a:pPr>
            <a:r>
              <a:rPr lang="fr" sz="1500"/>
              <a:t>Imputation, encodage et standardisation des données</a:t>
            </a:r>
            <a:endParaRPr sz="1500"/>
          </a:p>
          <a:p>
            <a:pPr indent="-323850" lvl="2" marL="1371600" rtl="0" algn="l">
              <a:spcBef>
                <a:spcPts val="0"/>
              </a:spcBef>
              <a:spcAft>
                <a:spcPts val="0"/>
              </a:spcAft>
              <a:buSzPts val="1500"/>
              <a:buChar char="■"/>
            </a:pPr>
            <a:r>
              <a:rPr lang="fr" sz="1500"/>
              <a:t>Variables quantitatives</a:t>
            </a:r>
            <a:endParaRPr sz="1500"/>
          </a:p>
          <a:p>
            <a:pPr indent="-323850" lvl="2" marL="1371600" rtl="0" algn="l">
              <a:spcBef>
                <a:spcPts val="0"/>
              </a:spcBef>
              <a:spcAft>
                <a:spcPts val="0"/>
              </a:spcAft>
              <a:buSzPts val="1500"/>
              <a:buChar char="■"/>
            </a:pPr>
            <a:r>
              <a:rPr lang="fr" sz="1500"/>
              <a:t>Variables qualitatives </a:t>
            </a:r>
            <a:endParaRPr sz="1500"/>
          </a:p>
        </p:txBody>
      </p:sp>
      <p:sp>
        <p:nvSpPr>
          <p:cNvPr id="333" name="Google Shape;333;p20"/>
          <p:cNvSpPr txBox="1"/>
          <p:nvPr>
            <p:ph idx="2" type="body"/>
          </p:nvPr>
        </p:nvSpPr>
        <p:spPr>
          <a:xfrm>
            <a:off x="4724400" y="1532850"/>
            <a:ext cx="4371000" cy="3357000"/>
          </a:xfrm>
          <a:prstGeom prst="rect">
            <a:avLst/>
          </a:prstGeom>
        </p:spPr>
        <p:txBody>
          <a:bodyPr anchorCtr="0" anchor="t" bIns="91425" lIns="91425" spcFirstLastPara="1" rIns="91425" wrap="square" tIns="91425">
            <a:normAutofit/>
          </a:bodyPr>
          <a:lstStyle/>
          <a:p>
            <a:pPr indent="-323850" lvl="0" marL="457200" marR="0" rtl="0" algn="l">
              <a:lnSpc>
                <a:spcPct val="115000"/>
              </a:lnSpc>
              <a:spcBef>
                <a:spcPts val="0"/>
              </a:spcBef>
              <a:spcAft>
                <a:spcPts val="0"/>
              </a:spcAft>
              <a:buSzPts val="1500"/>
              <a:buChar char="❖"/>
            </a:pPr>
            <a:r>
              <a:rPr lang="fr" sz="1500"/>
              <a:t>Modélisation</a:t>
            </a:r>
            <a:endParaRPr sz="1500"/>
          </a:p>
          <a:p>
            <a:pPr indent="0" lvl="0" marL="0" marR="0" rtl="0" algn="l">
              <a:lnSpc>
                <a:spcPct val="115000"/>
              </a:lnSpc>
              <a:spcBef>
                <a:spcPts val="1200"/>
              </a:spcBef>
              <a:spcAft>
                <a:spcPts val="0"/>
              </a:spcAft>
              <a:buNone/>
            </a:pPr>
            <a:r>
              <a:t/>
            </a:r>
            <a:endParaRPr sz="1500"/>
          </a:p>
          <a:p>
            <a:pPr indent="-323850" lvl="1" marL="914400" rtl="0" algn="l">
              <a:spcBef>
                <a:spcPts val="1200"/>
              </a:spcBef>
              <a:spcAft>
                <a:spcPts val="0"/>
              </a:spcAft>
              <a:buSzPts val="1500"/>
              <a:buChar char="➢"/>
            </a:pPr>
            <a:r>
              <a:rPr lang="fr" sz="1500"/>
              <a:t>Ré-échantillonnage</a:t>
            </a:r>
            <a:endParaRPr sz="1500"/>
          </a:p>
          <a:p>
            <a:pPr indent="-323850" lvl="1" marL="914400" marR="0" rtl="0" algn="l">
              <a:lnSpc>
                <a:spcPct val="115000"/>
              </a:lnSpc>
              <a:spcBef>
                <a:spcPts val="0"/>
              </a:spcBef>
              <a:spcAft>
                <a:spcPts val="0"/>
              </a:spcAft>
              <a:buSzPts val="1500"/>
              <a:buChar char="➢"/>
            </a:pPr>
            <a:r>
              <a:rPr lang="fr" sz="1500"/>
              <a:t>Sélection des variables pertinentes</a:t>
            </a:r>
            <a:endParaRPr sz="1500"/>
          </a:p>
          <a:p>
            <a:pPr indent="-323850" lvl="1" marL="914400" marR="0" rtl="0" algn="l">
              <a:lnSpc>
                <a:spcPct val="115000"/>
              </a:lnSpc>
              <a:spcBef>
                <a:spcPts val="0"/>
              </a:spcBef>
              <a:spcAft>
                <a:spcPts val="0"/>
              </a:spcAft>
              <a:buSzPts val="1500"/>
              <a:buChar char="➢"/>
            </a:pPr>
            <a:r>
              <a:rPr lang="fr" sz="1500"/>
              <a:t>Choix d'une métrique</a:t>
            </a:r>
            <a:endParaRPr sz="1500"/>
          </a:p>
          <a:p>
            <a:pPr indent="-323850" lvl="2" marL="1371600" marR="0" rtl="0" algn="l">
              <a:lnSpc>
                <a:spcPct val="115000"/>
              </a:lnSpc>
              <a:spcBef>
                <a:spcPts val="0"/>
              </a:spcBef>
              <a:spcAft>
                <a:spcPts val="0"/>
              </a:spcAft>
              <a:buSzPts val="1500"/>
              <a:buChar char="■"/>
            </a:pPr>
            <a:r>
              <a:rPr lang="fr" sz="1500"/>
              <a:t>Minimiser les faux négatifs</a:t>
            </a:r>
            <a:endParaRPr sz="1500"/>
          </a:p>
          <a:p>
            <a:pPr indent="-323850" lvl="2" marL="1371600" marR="0" rtl="0" algn="l">
              <a:lnSpc>
                <a:spcPct val="115000"/>
              </a:lnSpc>
              <a:spcBef>
                <a:spcPts val="0"/>
              </a:spcBef>
              <a:spcAft>
                <a:spcPts val="0"/>
              </a:spcAft>
              <a:buSzPts val="1500"/>
              <a:buChar char="■"/>
            </a:pPr>
            <a:r>
              <a:rPr lang="fr" sz="1500"/>
              <a:t>Minimiser les faux positifs</a:t>
            </a:r>
            <a:endParaRPr sz="1500"/>
          </a:p>
          <a:p>
            <a:pPr indent="-323850" lvl="1" marL="914400" marR="0" rtl="0" algn="l">
              <a:lnSpc>
                <a:spcPct val="115000"/>
              </a:lnSpc>
              <a:spcBef>
                <a:spcPts val="0"/>
              </a:spcBef>
              <a:spcAft>
                <a:spcPts val="0"/>
              </a:spcAft>
              <a:buSzPts val="1500"/>
              <a:buChar char="➢"/>
            </a:pPr>
            <a:r>
              <a:rPr lang="fr" sz="1500"/>
              <a:t>Choix des modèles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idx="2" type="body"/>
          </p:nvPr>
        </p:nvSpPr>
        <p:spPr>
          <a:xfrm>
            <a:off x="4724400" y="1532850"/>
            <a:ext cx="4371000" cy="33570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lang="fr" sz="1500"/>
              <a:t>Évaluation</a:t>
            </a:r>
            <a:endParaRPr sz="1500"/>
          </a:p>
          <a:p>
            <a:pPr indent="0" lvl="0" marL="0" marR="0" rtl="0" algn="l">
              <a:lnSpc>
                <a:spcPct val="115000"/>
              </a:lnSpc>
              <a:spcBef>
                <a:spcPts val="0"/>
              </a:spcBef>
              <a:spcAft>
                <a:spcPts val="0"/>
              </a:spcAft>
              <a:buNone/>
            </a:pPr>
            <a:r>
              <a:t/>
            </a:r>
            <a:endParaRPr sz="1500"/>
          </a:p>
          <a:p>
            <a:pPr indent="-323850" lvl="1" marL="914400" rtl="0" algn="l">
              <a:spcBef>
                <a:spcPts val="1200"/>
              </a:spcBef>
              <a:spcAft>
                <a:spcPts val="0"/>
              </a:spcAft>
              <a:buSzPts val="1500"/>
              <a:buChar char="➢"/>
            </a:pPr>
            <a:r>
              <a:rPr lang="fr" sz="1500"/>
              <a:t>AUC Score = 0.67</a:t>
            </a:r>
            <a:endParaRPr sz="1500"/>
          </a:p>
          <a:p>
            <a:pPr indent="-323850" lvl="2" marL="1371600" rtl="0" algn="l">
              <a:spcBef>
                <a:spcPts val="0"/>
              </a:spcBef>
              <a:spcAft>
                <a:spcPts val="0"/>
              </a:spcAft>
              <a:buSzPts val="1500"/>
              <a:buChar char="■"/>
            </a:pPr>
            <a:r>
              <a:rPr lang="fr" sz="1500"/>
              <a:t>Le modèle prédit correctement 68% des cas.</a:t>
            </a:r>
            <a:endParaRPr sz="1500"/>
          </a:p>
        </p:txBody>
      </p:sp>
      <p:sp>
        <p:nvSpPr>
          <p:cNvPr id="339" name="Google Shape;339;p21"/>
          <p:cNvSpPr txBox="1"/>
          <p:nvPr>
            <p:ph idx="1" type="body"/>
          </p:nvPr>
        </p:nvSpPr>
        <p:spPr>
          <a:xfrm>
            <a:off x="353400" y="1532850"/>
            <a:ext cx="4371000" cy="35250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Char char="❖"/>
            </a:pPr>
            <a:r>
              <a:rPr lang="fr" sz="1500"/>
              <a:t>Entraînement </a:t>
            </a:r>
            <a:endParaRPr sz="1500"/>
          </a:p>
          <a:p>
            <a:pPr indent="0" lvl="0" marL="0" marR="0" rtl="0" algn="l">
              <a:lnSpc>
                <a:spcPct val="115000"/>
              </a:lnSpc>
              <a:spcBef>
                <a:spcPts val="1200"/>
              </a:spcBef>
              <a:spcAft>
                <a:spcPts val="0"/>
              </a:spcAft>
              <a:buNone/>
            </a:pPr>
            <a:r>
              <a:t/>
            </a:r>
            <a:endParaRPr sz="1500"/>
          </a:p>
          <a:p>
            <a:pPr indent="-323850" lvl="1" marL="914400" rtl="0" algn="l">
              <a:spcBef>
                <a:spcPts val="1200"/>
              </a:spcBef>
              <a:spcAft>
                <a:spcPts val="0"/>
              </a:spcAft>
              <a:buSzPts val="1500"/>
              <a:buChar char="➢"/>
            </a:pPr>
            <a:r>
              <a:rPr lang="fr" sz="1500"/>
              <a:t>Entraînement</a:t>
            </a:r>
            <a:r>
              <a:rPr lang="fr" sz="1500"/>
              <a:t> des modèles </a:t>
            </a:r>
            <a:endParaRPr sz="1500"/>
          </a:p>
          <a:p>
            <a:pPr indent="-323850" lvl="1" marL="914400" rtl="0" algn="l">
              <a:spcBef>
                <a:spcPts val="0"/>
              </a:spcBef>
              <a:spcAft>
                <a:spcPts val="0"/>
              </a:spcAft>
              <a:buSzPts val="1500"/>
              <a:buChar char="➢"/>
            </a:pPr>
            <a:r>
              <a:rPr lang="fr" sz="1500"/>
              <a:t>Choix du meilleur modèle</a:t>
            </a:r>
            <a:endParaRPr sz="1500"/>
          </a:p>
          <a:p>
            <a:pPr indent="-323850" lvl="2" marL="1371600" rtl="0" algn="l">
              <a:spcBef>
                <a:spcPts val="0"/>
              </a:spcBef>
              <a:spcAft>
                <a:spcPts val="0"/>
              </a:spcAft>
              <a:buSzPts val="1500"/>
              <a:buChar char="■"/>
            </a:pPr>
            <a:r>
              <a:rPr lang="fr" sz="1500"/>
              <a:t>Régression Logistique </a:t>
            </a:r>
            <a:endParaRPr sz="1500"/>
          </a:p>
          <a:p>
            <a:pPr indent="-323850" lvl="3" marL="1828800" rtl="0" algn="l">
              <a:lnSpc>
                <a:spcPct val="100000"/>
              </a:lnSpc>
              <a:spcBef>
                <a:spcPts val="0"/>
              </a:spcBef>
              <a:spcAft>
                <a:spcPts val="0"/>
              </a:spcAft>
              <a:buSzPts val="1500"/>
              <a:buChar char="●"/>
            </a:pPr>
            <a:r>
              <a:rPr lang="fr" sz="1500"/>
              <a:t>Meilleur Mean Test Score</a:t>
            </a:r>
            <a:endParaRPr sz="1500"/>
          </a:p>
          <a:p>
            <a:pPr indent="-323850" lvl="3" marL="1828800" rtl="0" algn="l">
              <a:lnSpc>
                <a:spcPct val="100000"/>
              </a:lnSpc>
              <a:spcBef>
                <a:spcPts val="0"/>
              </a:spcBef>
              <a:spcAft>
                <a:spcPts val="0"/>
              </a:spcAft>
              <a:buSzPts val="1500"/>
              <a:buChar char="●"/>
            </a:pPr>
            <a:r>
              <a:rPr lang="fr" sz="1500"/>
              <a:t>Faible différence entre Mean Test Score et Mean Train Score (pas d'overfitting)</a:t>
            </a:r>
            <a:endParaRPr sz="1500"/>
          </a:p>
          <a:p>
            <a:pPr indent="-323850" lvl="3" marL="1828800" rtl="0" algn="l">
              <a:lnSpc>
                <a:spcPct val="100000"/>
              </a:lnSpc>
              <a:spcBef>
                <a:spcPts val="0"/>
              </a:spcBef>
              <a:spcAft>
                <a:spcPts val="0"/>
              </a:spcAft>
              <a:buSzPts val="1500"/>
              <a:buChar char="●"/>
            </a:pPr>
            <a:r>
              <a:rPr lang="fr" sz="1500"/>
              <a:t> Rapidité élevée</a:t>
            </a:r>
            <a:endParaRPr sz="1500"/>
          </a:p>
        </p:txBody>
      </p:sp>
      <p:pic>
        <p:nvPicPr>
          <p:cNvPr id="340" name="Google Shape;340;p21"/>
          <p:cNvPicPr preferRelativeResize="0"/>
          <p:nvPr/>
        </p:nvPicPr>
        <p:blipFill>
          <a:blip r:embed="rId3">
            <a:alphaModFix/>
          </a:blip>
          <a:stretch>
            <a:fillRect/>
          </a:stretch>
        </p:blipFill>
        <p:spPr>
          <a:xfrm>
            <a:off x="778838" y="1956225"/>
            <a:ext cx="3672525" cy="3029175"/>
          </a:xfrm>
          <a:prstGeom prst="rect">
            <a:avLst/>
          </a:prstGeom>
          <a:noFill/>
          <a:ln>
            <a:noFill/>
          </a:ln>
        </p:spPr>
      </p:pic>
      <p:pic>
        <p:nvPicPr>
          <p:cNvPr id="341" name="Google Shape;341;p21"/>
          <p:cNvPicPr preferRelativeResize="0"/>
          <p:nvPr/>
        </p:nvPicPr>
        <p:blipFill rotWithShape="1">
          <a:blip r:embed="rId4">
            <a:alphaModFix/>
          </a:blip>
          <a:srcRect b="9525" l="0" r="3175" t="3404"/>
          <a:stretch/>
        </p:blipFill>
        <p:spPr>
          <a:xfrm>
            <a:off x="5149838" y="3221508"/>
            <a:ext cx="3672526" cy="1382892"/>
          </a:xfrm>
          <a:prstGeom prst="rect">
            <a:avLst/>
          </a:prstGeom>
          <a:noFill/>
          <a:ln>
            <a:noFill/>
          </a:ln>
        </p:spPr>
      </p:pic>
      <p:pic>
        <p:nvPicPr>
          <p:cNvPr id="342" name="Google Shape;342;p21"/>
          <p:cNvPicPr preferRelativeResize="0"/>
          <p:nvPr/>
        </p:nvPicPr>
        <p:blipFill>
          <a:blip r:embed="rId5">
            <a:alphaModFix/>
          </a:blip>
          <a:stretch>
            <a:fillRect/>
          </a:stretch>
        </p:blipFill>
        <p:spPr>
          <a:xfrm>
            <a:off x="5149838" y="1966378"/>
            <a:ext cx="3672524" cy="2657948"/>
          </a:xfrm>
          <a:prstGeom prst="rect">
            <a:avLst/>
          </a:prstGeom>
          <a:noFill/>
          <a:ln>
            <a:noFill/>
          </a:ln>
        </p:spPr>
      </p:pic>
      <p:sp>
        <p:nvSpPr>
          <p:cNvPr id="343" name="Google Shape;343;p21"/>
          <p:cNvSpPr txBox="1"/>
          <p:nvPr>
            <p:ph type="title"/>
          </p:nvPr>
        </p:nvSpPr>
        <p:spPr>
          <a:xfrm>
            <a:off x="1357200" y="-795675"/>
            <a:ext cx="7053300" cy="21321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Clr>
                <a:schemeClr val="lt1"/>
              </a:buClr>
              <a:buSzPts val="2500"/>
              <a:buAutoNum type="romanUcPeriod"/>
            </a:pPr>
            <a:r>
              <a:t/>
            </a:r>
            <a:endParaRPr sz="2500"/>
          </a:p>
          <a:p>
            <a:pPr indent="-387350" lvl="0" marL="457200" rtl="0" algn="l">
              <a:spcBef>
                <a:spcPts val="0"/>
              </a:spcBef>
              <a:spcAft>
                <a:spcPts val="0"/>
              </a:spcAft>
              <a:buSzPts val="2500"/>
              <a:buAutoNum type="romanUcPeriod"/>
            </a:pPr>
            <a:r>
              <a:rPr lang="fr" sz="2500"/>
              <a:t>E</a:t>
            </a:r>
            <a:r>
              <a:rPr lang="fr" sz="2500"/>
              <a:t>ntraînement et Évaluation</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1000"/>
                                        <p:tgtEl>
                                          <p:spTgt spid="3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340"/>
                                        </p:tgtEl>
                                        <p:attrNameLst>
                                          <p:attrName>ppt_x</p:attrName>
                                        </p:attrNameLst>
                                      </p:cBhvr>
                                      <p:tavLst>
                                        <p:tav fmla="" tm="0">
                                          <p:val>
                                            <p:strVal val="#ppt_x"/>
                                          </p:val>
                                        </p:tav>
                                        <p:tav fmla="" tm="100000">
                                          <p:val>
                                            <p:strVal val="#ppt_x-1"/>
                                          </p:val>
                                        </p:tav>
                                      </p:tavLst>
                                    </p:anim>
                                    <p:set>
                                      <p:cBhvr>
                                        <p:cTn dur="1" fill="hold">
                                          <p:stCondLst>
                                            <p:cond delay="1000"/>
                                          </p:stCondLst>
                                        </p:cTn>
                                        <p:tgtEl>
                                          <p:spTgt spid="3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1000"/>
                                        <p:tgtEl>
                                          <p:spTgt spid="3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342"/>
                                        </p:tgtEl>
                                        <p:attrNameLst>
                                          <p:attrName>ppt_x</p:attrName>
                                        </p:attrNameLst>
                                      </p:cBhvr>
                                      <p:tavLst>
                                        <p:tav fmla="" tm="0">
                                          <p:val>
                                            <p:strVal val="#ppt_x"/>
                                          </p:val>
                                        </p:tav>
                                        <p:tav fmla="" tm="100000">
                                          <p:val>
                                            <p:strVal val="#ppt_x+1"/>
                                          </p:val>
                                        </p:tav>
                                      </p:tavLst>
                                    </p:anim>
                                    <p:set>
                                      <p:cBhvr>
                                        <p:cTn dur="1" fill="hold">
                                          <p:stCondLst>
                                            <p:cond delay="1000"/>
                                          </p:stCondLst>
                                        </p:cTn>
                                        <p:tgtEl>
                                          <p:spTgt spid="3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