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75" r:id="rId7"/>
    <p:sldId id="262" r:id="rId8"/>
    <p:sldId id="265" r:id="rId9"/>
    <p:sldId id="269" r:id="rId10"/>
    <p:sldId id="271" r:id="rId11"/>
    <p:sldId id="263" r:id="rId12"/>
    <p:sldId id="270" r:id="rId13"/>
    <p:sldId id="266" r:id="rId14"/>
    <p:sldId id="267" r:id="rId15"/>
    <p:sldId id="27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8734"/>
    <a:srgbClr val="73A43F"/>
    <a:srgbClr val="347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9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42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42FF7D-7DFF-4BC6-A336-805A36AA815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3FAD35-E294-4486-8472-875C99C79F06}">
      <dgm:prSet phldrT="[文本]" custT="1"/>
      <dgm:spPr/>
      <dgm:t>
        <a:bodyPr/>
        <a:lstStyle/>
        <a:p>
          <a:r>
            <a:rPr lang="en-US" sz="1800" dirty="0" smtClean="0"/>
            <a:t>1. Capable of handling workload fluctuations.</a:t>
          </a:r>
        </a:p>
        <a:p>
          <a:r>
            <a:rPr lang="en-US" sz="1800" dirty="0" smtClean="0"/>
            <a:t>2. Help to reduce cost without limiting the capacity</a:t>
          </a:r>
          <a:endParaRPr lang="en-US" sz="1800" dirty="0"/>
        </a:p>
      </dgm:t>
    </dgm:pt>
    <dgm:pt modelId="{929B2617-25F3-4D6D-A04F-B2FD78BDD379}" type="parTrans" cxnId="{6B2FD757-02D4-4FBF-8A87-0374D5536720}">
      <dgm:prSet/>
      <dgm:spPr/>
      <dgm:t>
        <a:bodyPr/>
        <a:lstStyle/>
        <a:p>
          <a:endParaRPr lang="en-US"/>
        </a:p>
      </dgm:t>
    </dgm:pt>
    <dgm:pt modelId="{732F8040-BF93-4A6F-99A6-1943EEAA5450}" type="sibTrans" cxnId="{6B2FD757-02D4-4FBF-8A87-0374D5536720}">
      <dgm:prSet/>
      <dgm:spPr/>
      <dgm:t>
        <a:bodyPr/>
        <a:lstStyle/>
        <a:p>
          <a:endParaRPr lang="en-US"/>
        </a:p>
      </dgm:t>
    </dgm:pt>
    <dgm:pt modelId="{90D21944-F498-40A5-A4EC-53B49A35089F}">
      <dgm:prSet phldrT="[文本]" custT="1"/>
      <dgm:spPr/>
      <dgm:t>
        <a:bodyPr/>
        <a:lstStyle/>
        <a:p>
          <a:r>
            <a:rPr lang="en-US" sz="1800" dirty="0" smtClean="0"/>
            <a:t>1. Shorten the development cycle.</a:t>
          </a:r>
        </a:p>
        <a:p>
          <a:r>
            <a:rPr lang="en-US" sz="1800" dirty="0" smtClean="0"/>
            <a:t>2. Chance to take the first mover advantage.</a:t>
          </a:r>
          <a:endParaRPr lang="en-US" sz="1800" dirty="0"/>
        </a:p>
      </dgm:t>
    </dgm:pt>
    <dgm:pt modelId="{67E594F5-2E6E-452F-BC56-26D134D30FFF}" type="parTrans" cxnId="{CCECE01D-671D-42D0-8753-C7829215CA63}">
      <dgm:prSet/>
      <dgm:spPr/>
      <dgm:t>
        <a:bodyPr/>
        <a:lstStyle/>
        <a:p>
          <a:endParaRPr lang="en-US"/>
        </a:p>
      </dgm:t>
    </dgm:pt>
    <dgm:pt modelId="{DCA5E5E0-53E9-4E9C-9D61-F7E5340A7792}" type="sibTrans" cxnId="{CCECE01D-671D-42D0-8753-C7829215CA63}">
      <dgm:prSet/>
      <dgm:spPr/>
      <dgm:t>
        <a:bodyPr/>
        <a:lstStyle/>
        <a:p>
          <a:endParaRPr lang="en-US"/>
        </a:p>
      </dgm:t>
    </dgm:pt>
    <dgm:pt modelId="{4DAD26A9-BB51-4DE8-9C8C-D0E2531774F0}">
      <dgm:prSet phldrT="[文本]" custT="1"/>
      <dgm:spPr/>
      <dgm:t>
        <a:bodyPr/>
        <a:lstStyle/>
        <a:p>
          <a:r>
            <a:rPr lang="en-US" sz="1800" dirty="0" smtClean="0"/>
            <a:t>1. Reduce Up-front Cost.</a:t>
          </a:r>
        </a:p>
        <a:p>
          <a:r>
            <a:rPr lang="en-US" sz="1800" dirty="0" smtClean="0"/>
            <a:t>2. Measured operational expenditures.</a:t>
          </a:r>
          <a:endParaRPr lang="en-US" sz="1800" dirty="0"/>
        </a:p>
      </dgm:t>
    </dgm:pt>
    <dgm:pt modelId="{3F9F1E3B-C14A-45EA-8DE9-FC66714860D0}" type="sibTrans" cxnId="{9974EAEE-2541-4AF4-98E5-266EFE0DDA31}">
      <dgm:prSet/>
      <dgm:spPr/>
      <dgm:t>
        <a:bodyPr/>
        <a:lstStyle/>
        <a:p>
          <a:endParaRPr lang="en-US"/>
        </a:p>
      </dgm:t>
    </dgm:pt>
    <dgm:pt modelId="{D5960960-2F7C-49C4-9853-32D3782CE94C}" type="parTrans" cxnId="{9974EAEE-2541-4AF4-98E5-266EFE0DDA31}">
      <dgm:prSet/>
      <dgm:spPr/>
      <dgm:t>
        <a:bodyPr/>
        <a:lstStyle/>
        <a:p>
          <a:endParaRPr lang="en-US"/>
        </a:p>
      </dgm:t>
    </dgm:pt>
    <dgm:pt modelId="{248B819B-9697-48E8-9912-D52465EA6221}" type="pres">
      <dgm:prSet presAssocID="{3442FF7D-7DFF-4BC6-A336-805A36AA8159}" presName="Name0" presStyleCnt="0">
        <dgm:presLayoutVars>
          <dgm:chMax val="7"/>
          <dgm:chPref val="7"/>
          <dgm:dir/>
        </dgm:presLayoutVars>
      </dgm:prSet>
      <dgm:spPr/>
    </dgm:pt>
    <dgm:pt modelId="{11902C8E-0135-4721-BAB8-7279B8FD81C0}" type="pres">
      <dgm:prSet presAssocID="{3442FF7D-7DFF-4BC6-A336-805A36AA8159}" presName="Name1" presStyleCnt="0"/>
      <dgm:spPr/>
    </dgm:pt>
    <dgm:pt modelId="{5DFCB00E-A063-4EC2-9B13-780DA63042C8}" type="pres">
      <dgm:prSet presAssocID="{3442FF7D-7DFF-4BC6-A336-805A36AA8159}" presName="cycle" presStyleCnt="0"/>
      <dgm:spPr/>
    </dgm:pt>
    <dgm:pt modelId="{9F030999-0296-4A51-9AB8-2CBB3BB2A847}" type="pres">
      <dgm:prSet presAssocID="{3442FF7D-7DFF-4BC6-A336-805A36AA8159}" presName="srcNode" presStyleLbl="node1" presStyleIdx="0" presStyleCnt="3"/>
      <dgm:spPr/>
    </dgm:pt>
    <dgm:pt modelId="{8DB4F501-A57A-43F9-A40A-74F76B94E273}" type="pres">
      <dgm:prSet presAssocID="{3442FF7D-7DFF-4BC6-A336-805A36AA8159}" presName="conn" presStyleLbl="parChTrans1D2" presStyleIdx="0" presStyleCnt="1"/>
      <dgm:spPr/>
    </dgm:pt>
    <dgm:pt modelId="{7CCC4730-B3AC-4A48-8C53-1DD949A5C37B}" type="pres">
      <dgm:prSet presAssocID="{3442FF7D-7DFF-4BC6-A336-805A36AA8159}" presName="extraNode" presStyleLbl="node1" presStyleIdx="0" presStyleCnt="3"/>
      <dgm:spPr/>
    </dgm:pt>
    <dgm:pt modelId="{1C2EE088-644A-45E7-B5B0-CD71D36D4F3E}" type="pres">
      <dgm:prSet presAssocID="{3442FF7D-7DFF-4BC6-A336-805A36AA8159}" presName="dstNode" presStyleLbl="node1" presStyleIdx="0" presStyleCnt="3"/>
      <dgm:spPr/>
    </dgm:pt>
    <dgm:pt modelId="{D8833DFB-3A7D-43EC-ADD5-C9260DD2A8FA}" type="pres">
      <dgm:prSet presAssocID="{4DAD26A9-BB51-4DE8-9C8C-D0E2531774F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010DD-5035-48A9-9FEC-78869616C1B0}" type="pres">
      <dgm:prSet presAssocID="{4DAD26A9-BB51-4DE8-9C8C-D0E2531774F0}" presName="accent_1" presStyleCnt="0"/>
      <dgm:spPr/>
    </dgm:pt>
    <dgm:pt modelId="{68DA1791-2A5B-405B-AE3B-D3114709F73F}" type="pres">
      <dgm:prSet presAssocID="{4DAD26A9-BB51-4DE8-9C8C-D0E2531774F0}" presName="accentRepeatNode" presStyleLbl="solidFgAcc1" presStyleIdx="0" presStyleCnt="3"/>
      <dgm:spPr/>
    </dgm:pt>
    <dgm:pt modelId="{37215E9C-54F7-4476-AE30-5ACFFEBE4ECE}" type="pres">
      <dgm:prSet presAssocID="{723FAD35-E294-4486-8472-875C99C79F0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C639B-D992-4301-BFC2-3E405EE09CF8}" type="pres">
      <dgm:prSet presAssocID="{723FAD35-E294-4486-8472-875C99C79F06}" presName="accent_2" presStyleCnt="0"/>
      <dgm:spPr/>
    </dgm:pt>
    <dgm:pt modelId="{B85F32DA-EA2B-4321-BBED-CCABA76DC2FF}" type="pres">
      <dgm:prSet presAssocID="{723FAD35-E294-4486-8472-875C99C79F06}" presName="accentRepeatNode" presStyleLbl="solidFgAcc1" presStyleIdx="1" presStyleCnt="3"/>
      <dgm:spPr/>
    </dgm:pt>
    <dgm:pt modelId="{502B3BAF-864A-4FB8-A34F-9D14536D1073}" type="pres">
      <dgm:prSet presAssocID="{90D21944-F498-40A5-A4EC-53B49A35089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C58D6-A3CB-4F49-96FE-5807C16A6FD2}" type="pres">
      <dgm:prSet presAssocID="{90D21944-F498-40A5-A4EC-53B49A35089F}" presName="accent_3" presStyleCnt="0"/>
      <dgm:spPr/>
    </dgm:pt>
    <dgm:pt modelId="{FB32588F-C214-4816-9628-40E4EA977AE7}" type="pres">
      <dgm:prSet presAssocID="{90D21944-F498-40A5-A4EC-53B49A35089F}" presName="accentRepeatNode" presStyleLbl="solidFgAcc1" presStyleIdx="2" presStyleCnt="3"/>
      <dgm:spPr/>
    </dgm:pt>
  </dgm:ptLst>
  <dgm:cxnLst>
    <dgm:cxn modelId="{44E4C380-A203-4E40-93A0-84C66F975894}" type="presOf" srcId="{4DAD26A9-BB51-4DE8-9C8C-D0E2531774F0}" destId="{D8833DFB-3A7D-43EC-ADD5-C9260DD2A8FA}" srcOrd="0" destOrd="0" presId="urn:microsoft.com/office/officeart/2008/layout/VerticalCurvedList"/>
    <dgm:cxn modelId="{9974EAEE-2541-4AF4-98E5-266EFE0DDA31}" srcId="{3442FF7D-7DFF-4BC6-A336-805A36AA8159}" destId="{4DAD26A9-BB51-4DE8-9C8C-D0E2531774F0}" srcOrd="0" destOrd="0" parTransId="{D5960960-2F7C-49C4-9853-32D3782CE94C}" sibTransId="{3F9F1E3B-C14A-45EA-8DE9-FC66714860D0}"/>
    <dgm:cxn modelId="{CCECE01D-671D-42D0-8753-C7829215CA63}" srcId="{3442FF7D-7DFF-4BC6-A336-805A36AA8159}" destId="{90D21944-F498-40A5-A4EC-53B49A35089F}" srcOrd="2" destOrd="0" parTransId="{67E594F5-2E6E-452F-BC56-26D134D30FFF}" sibTransId="{DCA5E5E0-53E9-4E9C-9D61-F7E5340A7792}"/>
    <dgm:cxn modelId="{6DBFF965-6B4A-4B47-AA99-4ABCFC561561}" type="presOf" srcId="{3442FF7D-7DFF-4BC6-A336-805A36AA8159}" destId="{248B819B-9697-48E8-9912-D52465EA6221}" srcOrd="0" destOrd="0" presId="urn:microsoft.com/office/officeart/2008/layout/VerticalCurvedList"/>
    <dgm:cxn modelId="{A04533B5-D39F-4EEB-BB71-45C7F332B881}" type="presOf" srcId="{3F9F1E3B-C14A-45EA-8DE9-FC66714860D0}" destId="{8DB4F501-A57A-43F9-A40A-74F76B94E273}" srcOrd="0" destOrd="0" presId="urn:microsoft.com/office/officeart/2008/layout/VerticalCurvedList"/>
    <dgm:cxn modelId="{515DB3E8-2204-46BB-8F53-5295C17C7B61}" type="presOf" srcId="{90D21944-F498-40A5-A4EC-53B49A35089F}" destId="{502B3BAF-864A-4FB8-A34F-9D14536D1073}" srcOrd="0" destOrd="0" presId="urn:microsoft.com/office/officeart/2008/layout/VerticalCurvedList"/>
    <dgm:cxn modelId="{7A906AD6-F701-4CB6-AA93-0719A16E95DE}" type="presOf" srcId="{723FAD35-E294-4486-8472-875C99C79F06}" destId="{37215E9C-54F7-4476-AE30-5ACFFEBE4ECE}" srcOrd="0" destOrd="0" presId="urn:microsoft.com/office/officeart/2008/layout/VerticalCurvedList"/>
    <dgm:cxn modelId="{6B2FD757-02D4-4FBF-8A87-0374D5536720}" srcId="{3442FF7D-7DFF-4BC6-A336-805A36AA8159}" destId="{723FAD35-E294-4486-8472-875C99C79F06}" srcOrd="1" destOrd="0" parTransId="{929B2617-25F3-4D6D-A04F-B2FD78BDD379}" sibTransId="{732F8040-BF93-4A6F-99A6-1943EEAA5450}"/>
    <dgm:cxn modelId="{352AC9AF-EA81-4064-9B54-6E8FBC42BBFF}" type="presParOf" srcId="{248B819B-9697-48E8-9912-D52465EA6221}" destId="{11902C8E-0135-4721-BAB8-7279B8FD81C0}" srcOrd="0" destOrd="0" presId="urn:microsoft.com/office/officeart/2008/layout/VerticalCurvedList"/>
    <dgm:cxn modelId="{592E2005-453A-4B97-84B0-DAA3022C4BA2}" type="presParOf" srcId="{11902C8E-0135-4721-BAB8-7279B8FD81C0}" destId="{5DFCB00E-A063-4EC2-9B13-780DA63042C8}" srcOrd="0" destOrd="0" presId="urn:microsoft.com/office/officeart/2008/layout/VerticalCurvedList"/>
    <dgm:cxn modelId="{D74A044A-2C30-4A67-9767-354D6925EBA9}" type="presParOf" srcId="{5DFCB00E-A063-4EC2-9B13-780DA63042C8}" destId="{9F030999-0296-4A51-9AB8-2CBB3BB2A847}" srcOrd="0" destOrd="0" presId="urn:microsoft.com/office/officeart/2008/layout/VerticalCurvedList"/>
    <dgm:cxn modelId="{E4DAF905-3082-4B49-8C6F-EE0F9EA8B2BD}" type="presParOf" srcId="{5DFCB00E-A063-4EC2-9B13-780DA63042C8}" destId="{8DB4F501-A57A-43F9-A40A-74F76B94E273}" srcOrd="1" destOrd="0" presId="urn:microsoft.com/office/officeart/2008/layout/VerticalCurvedList"/>
    <dgm:cxn modelId="{E348803D-6E87-4CED-B5A3-E54721648BBB}" type="presParOf" srcId="{5DFCB00E-A063-4EC2-9B13-780DA63042C8}" destId="{7CCC4730-B3AC-4A48-8C53-1DD949A5C37B}" srcOrd="2" destOrd="0" presId="urn:microsoft.com/office/officeart/2008/layout/VerticalCurvedList"/>
    <dgm:cxn modelId="{A31FB899-C4B9-4550-98D5-1E300A284074}" type="presParOf" srcId="{5DFCB00E-A063-4EC2-9B13-780DA63042C8}" destId="{1C2EE088-644A-45E7-B5B0-CD71D36D4F3E}" srcOrd="3" destOrd="0" presId="urn:microsoft.com/office/officeart/2008/layout/VerticalCurvedList"/>
    <dgm:cxn modelId="{4553F738-DE05-4065-9D49-567521D126AB}" type="presParOf" srcId="{11902C8E-0135-4721-BAB8-7279B8FD81C0}" destId="{D8833DFB-3A7D-43EC-ADD5-C9260DD2A8FA}" srcOrd="1" destOrd="0" presId="urn:microsoft.com/office/officeart/2008/layout/VerticalCurvedList"/>
    <dgm:cxn modelId="{DE9F9EA1-400B-449A-827B-F3880F473198}" type="presParOf" srcId="{11902C8E-0135-4721-BAB8-7279B8FD81C0}" destId="{0DE010DD-5035-48A9-9FEC-78869616C1B0}" srcOrd="2" destOrd="0" presId="urn:microsoft.com/office/officeart/2008/layout/VerticalCurvedList"/>
    <dgm:cxn modelId="{58545CCA-0270-4753-AAB9-3574C65A3B0C}" type="presParOf" srcId="{0DE010DD-5035-48A9-9FEC-78869616C1B0}" destId="{68DA1791-2A5B-405B-AE3B-D3114709F73F}" srcOrd="0" destOrd="0" presId="urn:microsoft.com/office/officeart/2008/layout/VerticalCurvedList"/>
    <dgm:cxn modelId="{5A6D643E-634B-41FF-840B-FFA35E762F71}" type="presParOf" srcId="{11902C8E-0135-4721-BAB8-7279B8FD81C0}" destId="{37215E9C-54F7-4476-AE30-5ACFFEBE4ECE}" srcOrd="3" destOrd="0" presId="urn:microsoft.com/office/officeart/2008/layout/VerticalCurvedList"/>
    <dgm:cxn modelId="{C8521F3E-14FF-4D5D-8A04-E0506A0CF29B}" type="presParOf" srcId="{11902C8E-0135-4721-BAB8-7279B8FD81C0}" destId="{C38C639B-D992-4301-BFC2-3E405EE09CF8}" srcOrd="4" destOrd="0" presId="urn:microsoft.com/office/officeart/2008/layout/VerticalCurvedList"/>
    <dgm:cxn modelId="{37EA53B1-E2F7-47EF-B938-31DDB2BFADE5}" type="presParOf" srcId="{C38C639B-D992-4301-BFC2-3E405EE09CF8}" destId="{B85F32DA-EA2B-4321-BBED-CCABA76DC2FF}" srcOrd="0" destOrd="0" presId="urn:microsoft.com/office/officeart/2008/layout/VerticalCurvedList"/>
    <dgm:cxn modelId="{A948E6D2-EBBE-4AC2-B64C-F87442972703}" type="presParOf" srcId="{11902C8E-0135-4721-BAB8-7279B8FD81C0}" destId="{502B3BAF-864A-4FB8-A34F-9D14536D1073}" srcOrd="5" destOrd="0" presId="urn:microsoft.com/office/officeart/2008/layout/VerticalCurvedList"/>
    <dgm:cxn modelId="{61DEC427-4A55-4AAD-AA6D-20EE14B6293E}" type="presParOf" srcId="{11902C8E-0135-4721-BAB8-7279B8FD81C0}" destId="{B41C58D6-A3CB-4F49-96FE-5807C16A6FD2}" srcOrd="6" destOrd="0" presId="urn:microsoft.com/office/officeart/2008/layout/VerticalCurvedList"/>
    <dgm:cxn modelId="{7C7A6404-92EE-46DA-839B-50FDF70E625B}" type="presParOf" srcId="{B41C58D6-A3CB-4F49-96FE-5807C16A6FD2}" destId="{FB32588F-C214-4816-9628-40E4EA977A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4F501-A57A-43F9-A40A-74F76B94E273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33DFB-3A7D-43EC-ADD5-C9260DD2A8FA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 Reduce Up-front Cost.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 Measured operational expenditures.</a:t>
          </a:r>
          <a:endParaRPr lang="en-US" sz="1800" kern="1200" dirty="0"/>
        </a:p>
      </dsp:txBody>
      <dsp:txXfrm>
        <a:off x="752110" y="541866"/>
        <a:ext cx="7301111" cy="1083733"/>
      </dsp:txXfrm>
    </dsp:sp>
    <dsp:sp modelId="{68DA1791-2A5B-405B-AE3B-D3114709F73F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15E9C-54F7-4476-AE30-5ACFFEBE4ECE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4">
            <a:hueOff val="582001"/>
            <a:satOff val="-4008"/>
            <a:lumOff val="500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 Capable of handling workload fluctuations.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 Help to reduce cost without limiting the capacity</a:t>
          </a:r>
          <a:endParaRPr lang="en-US" sz="1800" kern="1200" dirty="0"/>
        </a:p>
      </dsp:txBody>
      <dsp:txXfrm>
        <a:off x="1146048" y="2167466"/>
        <a:ext cx="6907174" cy="1083733"/>
      </dsp:txXfrm>
    </dsp:sp>
    <dsp:sp modelId="{B85F32DA-EA2B-4321-BBED-CCABA76DC2FF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582001"/>
              <a:satOff val="-4008"/>
              <a:lumOff val="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B3BAF-864A-4FB8-A34F-9D14536D1073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4">
            <a:hueOff val="1164001"/>
            <a:satOff val="-8016"/>
            <a:lumOff val="1000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 Shorten the development cycle.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 Chance to take the first mover advantage.</a:t>
          </a:r>
          <a:endParaRPr lang="en-US" sz="1800" kern="1200" dirty="0"/>
        </a:p>
      </dsp:txBody>
      <dsp:txXfrm>
        <a:off x="752110" y="3793066"/>
        <a:ext cx="7301111" cy="1083733"/>
      </dsp:txXfrm>
    </dsp:sp>
    <dsp:sp modelId="{FB32588F-C214-4816-9628-40E4EA977AE7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1164001"/>
              <a:satOff val="-8016"/>
              <a:lumOff val="100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B69D0-75A1-A849-922F-2E15EDFD0A0D}" type="datetimeFigureOut">
              <a:rPr lang="en-US" smtClean="0"/>
              <a:t>4/16/2017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D3E1C-003C-A641-9D76-5D1DC531E0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3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6090-0D13-9841-8AA2-82D2B8DE6486}" type="datetimeFigureOut">
              <a:rPr lang="en-US" smtClean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95C483-1518-D243-8F0B-A648617FC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6090-0D13-9841-8AA2-82D2B8DE6486}" type="datetimeFigureOut">
              <a:rPr lang="en-US" smtClean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95C483-1518-D243-8F0B-A648617FC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6090-0D13-9841-8AA2-82D2B8DE6486}" type="datetimeFigureOut">
              <a:rPr lang="en-US" smtClean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95C483-1518-D243-8F0B-A648617FCA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6090-0D13-9841-8AA2-82D2B8DE6486}" type="datetimeFigureOut">
              <a:rPr lang="en-US" smtClean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5C483-1518-D243-8F0B-A648617FC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6090-0D13-9841-8AA2-82D2B8DE6486}" type="datetimeFigureOut">
              <a:rPr lang="en-US" smtClean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5C483-1518-D243-8F0B-A648617FCA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6090-0D13-9841-8AA2-82D2B8DE6486}" type="datetimeFigureOut">
              <a:rPr lang="en-US" smtClean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5C483-1518-D243-8F0B-A648617FC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6090-0D13-9841-8AA2-82D2B8DE6486}" type="datetimeFigureOut">
              <a:rPr lang="en-US" smtClean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C483-1518-D243-8F0B-A648617FC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6090-0D13-9841-8AA2-82D2B8DE6486}" type="datetimeFigureOut">
              <a:rPr lang="en-US" smtClean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C483-1518-D243-8F0B-A648617FC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6090-0D13-9841-8AA2-82D2B8DE6486}" type="datetimeFigureOut">
              <a:rPr lang="en-US" smtClean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C483-1518-D243-8F0B-A648617FC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6090-0D13-9841-8AA2-82D2B8DE6486}" type="datetimeFigureOut">
              <a:rPr lang="en-US" smtClean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95C483-1518-D243-8F0B-A648617FC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6090-0D13-9841-8AA2-82D2B8DE6486}" type="datetimeFigureOut">
              <a:rPr lang="en-US" smtClean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95C483-1518-D243-8F0B-A648617FC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6090-0D13-9841-8AA2-82D2B8DE6486}" type="datetimeFigureOut">
              <a:rPr lang="en-US" smtClean="0"/>
              <a:t>4/16/2017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95C483-1518-D243-8F0B-A648617FC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6090-0D13-9841-8AA2-82D2B8DE6486}" type="datetimeFigureOut">
              <a:rPr lang="en-US" smtClean="0"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C483-1518-D243-8F0B-A648617FC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6090-0D13-9841-8AA2-82D2B8DE6486}" type="datetimeFigureOut">
              <a:rPr lang="en-US" smtClean="0"/>
              <a:t>4/16/2017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C483-1518-D243-8F0B-A648617FC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6090-0D13-9841-8AA2-82D2B8DE6486}" type="datetimeFigureOut">
              <a:rPr lang="en-US" smtClean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C483-1518-D243-8F0B-A648617FC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6090-0D13-9841-8AA2-82D2B8DE6486}" type="datetimeFigureOut">
              <a:rPr lang="en-US" smtClean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5C483-1518-D243-8F0B-A648617FC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46090-0D13-9841-8AA2-82D2B8DE6486}" type="datetimeFigureOut">
              <a:rPr lang="en-US" smtClean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95C483-1518-D243-8F0B-A648617FCA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2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261" y="386259"/>
            <a:ext cx="11608785" cy="168947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rgbClr val="5F8734"/>
                </a:solidFill>
              </a:rPr>
              <a:t>CentsTrip</a:t>
            </a:r>
            <a:r>
              <a:rPr lang="en-US" sz="5000" b="1" dirty="0" smtClean="0">
                <a:solidFill>
                  <a:srgbClr val="5F8734"/>
                </a:solidFill>
              </a:rPr>
              <a:t/>
            </a:r>
            <a:br>
              <a:rPr lang="en-US" sz="5000" b="1" dirty="0" smtClean="0">
                <a:solidFill>
                  <a:srgbClr val="5F8734"/>
                </a:solidFill>
              </a:rPr>
            </a:br>
            <a:r>
              <a:rPr lang="en-US" sz="4000" dirty="0">
                <a:solidFill>
                  <a:srgbClr val="5F8734"/>
                </a:solidFill>
              </a:rPr>
              <a:t>Beautiful </a:t>
            </a:r>
            <a:r>
              <a:rPr lang="en-US" sz="4000" dirty="0" smtClean="0">
                <a:solidFill>
                  <a:srgbClr val="5F8734"/>
                </a:solidFill>
              </a:rPr>
              <a:t>Singapore, Satisfactory Cost</a:t>
            </a:r>
            <a:endParaRPr lang="en-US" sz="4000" dirty="0">
              <a:solidFill>
                <a:srgbClr val="5F873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070" y="4538438"/>
            <a:ext cx="9004480" cy="225763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b="1" dirty="0" smtClean="0"/>
              <a:t>CS5224 Cloud Computing Assignment 2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Yu Yingchen</a:t>
            </a:r>
          </a:p>
          <a:p>
            <a:pPr algn="ctr"/>
            <a:r>
              <a:rPr lang="en-US" b="1" dirty="0" smtClean="0"/>
              <a:t>Ding Wenjia</a:t>
            </a:r>
          </a:p>
          <a:p>
            <a:pPr algn="ctr"/>
            <a:r>
              <a:rPr lang="en-US" b="1" dirty="0" smtClean="0"/>
              <a:t>Lu Yifan</a:t>
            </a:r>
          </a:p>
          <a:p>
            <a:pPr algn="ctr"/>
            <a:r>
              <a:rPr lang="en-US" b="1" dirty="0" smtClean="0"/>
              <a:t>Zhu Longwei</a:t>
            </a:r>
          </a:p>
          <a:p>
            <a:pPr algn="ctr"/>
            <a:r>
              <a:rPr lang="en-US" b="1" dirty="0" smtClean="0"/>
              <a:t>Huang Mengying</a:t>
            </a:r>
          </a:p>
          <a:p>
            <a:pPr algn="ctr"/>
            <a:endParaRPr lang="en-US" b="1" dirty="0"/>
          </a:p>
        </p:txBody>
      </p:sp>
      <p:pic>
        <p:nvPicPr>
          <p:cNvPr id="4" name="image11.png" descr="centstrip.pn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5210661" y="2513211"/>
            <a:ext cx="1513398" cy="155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z="4000" dirty="0" smtClean="0">
                <a:solidFill>
                  <a:srgbClr val="5F8734"/>
                </a:solidFill>
              </a:rPr>
              <a:t>Data Analysis </a:t>
            </a:r>
            <a:r>
              <a:rPr lang="mr-IN" sz="4000" dirty="0" smtClean="0">
                <a:solidFill>
                  <a:srgbClr val="5F8734"/>
                </a:solidFill>
              </a:rPr>
              <a:t>–</a:t>
            </a:r>
            <a:r>
              <a:rPr lang="en-US" sz="4000" dirty="0" smtClean="0">
                <a:solidFill>
                  <a:srgbClr val="5F8734"/>
                </a:solidFill>
              </a:rPr>
              <a:t> Similarity</a:t>
            </a:r>
            <a:endParaRPr lang="en-US" sz="4000" dirty="0">
              <a:solidFill>
                <a:srgbClr val="5F8734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35230" y="3015357"/>
            <a:ext cx="1602137" cy="5235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F8734"/>
                </a:solidFill>
              </a:rPr>
              <a:t>description</a:t>
            </a:r>
            <a:endParaRPr lang="en-US" dirty="0">
              <a:solidFill>
                <a:srgbClr val="5F8734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401382" y="3204894"/>
            <a:ext cx="1125050" cy="120223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19232" y="2892285"/>
            <a:ext cx="341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F8734"/>
                </a:solidFill>
              </a:rPr>
              <a:t>TF-IDF</a:t>
            </a:r>
            <a:endParaRPr lang="en-US" dirty="0">
              <a:ln w="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rgbClr val="5F873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00121" y="4066659"/>
            <a:ext cx="1602137" cy="5235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5F8734"/>
                </a:solidFill>
              </a:rPr>
              <a:t>price</a:t>
            </a:r>
            <a:endParaRPr lang="en-US" dirty="0">
              <a:solidFill>
                <a:srgbClr val="5F8734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96069" y="4956402"/>
            <a:ext cx="1602137" cy="5235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F8734"/>
                </a:solidFill>
              </a:rPr>
              <a:t>popularity</a:t>
            </a:r>
            <a:endParaRPr lang="en-US" dirty="0">
              <a:solidFill>
                <a:srgbClr val="5F8734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96069" y="5807938"/>
            <a:ext cx="1602137" cy="5235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F8734"/>
                </a:solidFill>
              </a:rPr>
              <a:t>rating</a:t>
            </a:r>
            <a:endParaRPr lang="en-US" dirty="0">
              <a:solidFill>
                <a:srgbClr val="5F8734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799731" y="4460668"/>
            <a:ext cx="1995239" cy="23833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28403" y="4190845"/>
            <a:ext cx="341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F8734"/>
                </a:solidFill>
              </a:rPr>
              <a:t>c</a:t>
            </a:r>
            <a:r>
              <a:rPr lang="en-US" dirty="0" smtClean="0">
                <a:solidFill>
                  <a:srgbClr val="5F8734"/>
                </a:solidFill>
              </a:rPr>
              <a:t>osine similarity</a:t>
            </a:r>
            <a:endParaRPr lang="en-US" dirty="0">
              <a:ln w="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rgbClr val="5F873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92925" y="1597540"/>
            <a:ext cx="6551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Calculating similar attractions for recommendation to users based on what they select. 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00121" y="3054639"/>
            <a:ext cx="1602137" cy="5235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F8734"/>
                </a:solidFill>
              </a:rPr>
              <a:t>n</a:t>
            </a:r>
            <a:r>
              <a:rPr lang="en-US" dirty="0" smtClean="0">
                <a:solidFill>
                  <a:srgbClr val="5F8734"/>
                </a:solidFill>
              </a:rPr>
              <a:t>ew factor</a:t>
            </a:r>
            <a:endParaRPr lang="en-US" dirty="0">
              <a:solidFill>
                <a:srgbClr val="5F8734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50830" y="3848099"/>
            <a:ext cx="1587501" cy="14721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5F8734"/>
                </a:solidFill>
              </a:rPr>
              <a:t>Similarity</a:t>
            </a:r>
            <a:endParaRPr lang="en-US" dirty="0">
              <a:solidFill>
                <a:srgbClr val="5F87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z="4000" dirty="0" smtClean="0">
                <a:solidFill>
                  <a:srgbClr val="5F8734"/>
                </a:solidFill>
              </a:rPr>
              <a:t>Front-end </a:t>
            </a:r>
            <a:r>
              <a:rPr lang="en-US" sz="4000" dirty="0" smtClean="0">
                <a:solidFill>
                  <a:srgbClr val="5F8734"/>
                </a:solidFill>
              </a:rPr>
              <a:t>Flow</a:t>
            </a:r>
            <a:endParaRPr lang="en-US" sz="4000" dirty="0">
              <a:solidFill>
                <a:srgbClr val="5F8734"/>
              </a:solidFill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2718573" y="1742372"/>
            <a:ext cx="1602137" cy="98290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F8734"/>
                </a:solidFill>
              </a:rPr>
              <a:t>Input Expected Budget</a:t>
            </a:r>
          </a:p>
        </p:txBody>
      </p:sp>
      <p:sp>
        <p:nvSpPr>
          <p:cNvPr id="7" name="Rounded Rectangle 7"/>
          <p:cNvSpPr/>
          <p:nvPr/>
        </p:nvSpPr>
        <p:spPr>
          <a:xfrm>
            <a:off x="4797213" y="1733923"/>
            <a:ext cx="1720132" cy="99135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F8734"/>
                </a:solidFill>
              </a:rPr>
              <a:t>Choose Traveling Duration</a:t>
            </a:r>
            <a:endParaRPr lang="en-US" dirty="0">
              <a:solidFill>
                <a:srgbClr val="5F8734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68027" y="1745588"/>
            <a:ext cx="1757163" cy="9796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F8734"/>
                </a:solidFill>
              </a:rPr>
              <a:t>Select Tourist Attractions</a:t>
            </a:r>
            <a:endParaRPr lang="en-US" dirty="0">
              <a:solidFill>
                <a:srgbClr val="5F8734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406704" y="2118176"/>
            <a:ext cx="327937" cy="254958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8"/>
          <p:cNvSpPr/>
          <p:nvPr/>
        </p:nvSpPr>
        <p:spPr>
          <a:xfrm>
            <a:off x="6628717" y="2132613"/>
            <a:ext cx="327937" cy="254958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8"/>
          <p:cNvSpPr/>
          <p:nvPr/>
        </p:nvSpPr>
        <p:spPr>
          <a:xfrm rot="5400000" flipV="1">
            <a:off x="7496902" y="2957935"/>
            <a:ext cx="905136" cy="703707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7"/>
          <p:cNvSpPr/>
          <p:nvPr/>
        </p:nvSpPr>
        <p:spPr>
          <a:xfrm>
            <a:off x="7225178" y="3863378"/>
            <a:ext cx="1602137" cy="98290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F8734"/>
                </a:solidFill>
              </a:rPr>
              <a:t>Confirm Airbnb</a:t>
            </a:r>
          </a:p>
        </p:txBody>
      </p:sp>
      <p:sp>
        <p:nvSpPr>
          <p:cNvPr id="3" name="加号 2"/>
          <p:cNvSpPr/>
          <p:nvPr/>
        </p:nvSpPr>
        <p:spPr>
          <a:xfrm>
            <a:off x="7690818" y="4868179"/>
            <a:ext cx="610506" cy="610506"/>
          </a:xfrm>
          <a:prstGeom prst="mathPlus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7"/>
          <p:cNvSpPr/>
          <p:nvPr/>
        </p:nvSpPr>
        <p:spPr>
          <a:xfrm>
            <a:off x="7225178" y="5542399"/>
            <a:ext cx="1602137" cy="98290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F8734"/>
                </a:solidFill>
              </a:rPr>
              <a:t>Select Interested </a:t>
            </a:r>
            <a:r>
              <a:rPr lang="en-US" dirty="0" smtClean="0">
                <a:solidFill>
                  <a:srgbClr val="5F8734"/>
                </a:solidFill>
              </a:rPr>
              <a:t>Places</a:t>
            </a:r>
            <a:endParaRPr lang="en-US" dirty="0">
              <a:solidFill>
                <a:srgbClr val="5F8734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8346445" y="2986622"/>
            <a:ext cx="341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F8734"/>
                </a:solidFill>
              </a:rPr>
              <a:t>Get the Recommendation Results</a:t>
            </a:r>
            <a:endParaRPr lang="en-US" dirty="0">
              <a:ln w="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rgbClr val="5F873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ight Arrow 8"/>
          <p:cNvSpPr/>
          <p:nvPr/>
        </p:nvSpPr>
        <p:spPr>
          <a:xfrm rot="10800000" flipV="1">
            <a:off x="5970835" y="4846280"/>
            <a:ext cx="905136" cy="703707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8"/>
          <p:cNvSpPr/>
          <p:nvPr/>
        </p:nvSpPr>
        <p:spPr>
          <a:xfrm>
            <a:off x="3888156" y="4407635"/>
            <a:ext cx="1818113" cy="16859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F8734"/>
                </a:solidFill>
              </a:rPr>
              <a:t>Summary Page</a:t>
            </a:r>
            <a:endParaRPr lang="en-US" dirty="0">
              <a:solidFill>
                <a:srgbClr val="5F87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8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z="4000" dirty="0" smtClean="0">
                <a:solidFill>
                  <a:srgbClr val="5F8734"/>
                </a:solidFill>
              </a:rPr>
              <a:t>Front-end </a:t>
            </a:r>
            <a:r>
              <a:rPr lang="en-US" sz="4000" smtClean="0">
                <a:solidFill>
                  <a:srgbClr val="5F8734"/>
                </a:solidFill>
              </a:rPr>
              <a:t>GUI </a:t>
            </a:r>
            <a:r>
              <a:rPr lang="en-US" sz="4000" smtClean="0">
                <a:solidFill>
                  <a:srgbClr val="5F8734"/>
                </a:solidFill>
              </a:rPr>
              <a:t>Snapshot</a:t>
            </a:r>
            <a:endParaRPr lang="en-US" sz="4000" dirty="0">
              <a:solidFill>
                <a:srgbClr val="5F8734"/>
              </a:solidFill>
            </a:endParaRPr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 rotWithShape="1">
          <a:blip r:embed="rId2"/>
          <a:srcRect r="3850" b="11765"/>
          <a:stretch/>
        </p:blipFill>
        <p:spPr>
          <a:xfrm>
            <a:off x="2720787" y="1563587"/>
            <a:ext cx="8134235" cy="508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z="4000" dirty="0" smtClean="0">
                <a:solidFill>
                  <a:srgbClr val="5F8734"/>
                </a:solidFill>
              </a:rPr>
              <a:t>Back-end System</a:t>
            </a:r>
            <a:endParaRPr lang="en-US" sz="4000" dirty="0">
              <a:solidFill>
                <a:srgbClr val="5F8734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14839" y="1886201"/>
            <a:ext cx="1508429" cy="7877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blipFill>
                  <a:blip r:embed="rId2"/>
                  <a:tile tx="0" ty="0" sx="100000" sy="100000" flip="none" algn="tl"/>
                </a:blipFill>
              </a:rPr>
              <a:t>Selected attractions</a:t>
            </a:r>
            <a:endParaRPr lang="en-US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609466" y="2171872"/>
            <a:ext cx="1321692" cy="28969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4531" y="3637625"/>
            <a:ext cx="294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Check similarity value</a:t>
            </a:r>
            <a:endParaRPr lang="en-US" b="1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55487" y="2185727"/>
            <a:ext cx="1247423" cy="25411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3095" y="1898085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Front-end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981129" y="1918921"/>
            <a:ext cx="1508429" cy="7877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blipFill>
                  <a:blip r:embed="rId2"/>
                  <a:tile tx="0" ty="0" sx="100000" sy="100000" flip="none" algn="tl"/>
                </a:blipFill>
              </a:rPr>
              <a:t>Find nearest 20 Airbnbs</a:t>
            </a:r>
            <a:endParaRPr lang="en-US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1568031" y="3768090"/>
            <a:ext cx="2160089" cy="27656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031345" y="5127625"/>
            <a:ext cx="1508429" cy="787727"/>
          </a:xfrm>
          <a:prstGeom prst="roundRect">
            <a:avLst/>
          </a:prstGeom>
          <a:solidFill>
            <a:srgbClr val="5F873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blipFill>
                  <a:blip r:embed="rId2"/>
                  <a:tile tx="0" ty="0" sx="100000" sy="100000" flip="none" algn="tl"/>
                </a:blipFill>
              </a:rPr>
              <a:t>Similar attractions</a:t>
            </a:r>
            <a:endParaRPr lang="en-US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594152" y="2179736"/>
            <a:ext cx="1447439" cy="30953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87055" y="1906195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Filter price</a:t>
            </a:r>
            <a:endParaRPr lang="en-US" b="1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124724" y="1863435"/>
            <a:ext cx="1808984" cy="865909"/>
          </a:xfrm>
          <a:prstGeom prst="roundRect">
            <a:avLst/>
          </a:prstGeom>
          <a:solidFill>
            <a:srgbClr val="5F873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blipFill>
                  <a:blip r:embed="rId2"/>
                  <a:tile tx="0" ty="0" sx="100000" sy="100000" flip="none" algn="tl"/>
                </a:blipFill>
              </a:rPr>
              <a:t>5 highest cost efficiency Airbnbs</a:t>
            </a:r>
            <a:endParaRPr lang="en-US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19" name="Cross 18"/>
          <p:cNvSpPr/>
          <p:nvPr/>
        </p:nvSpPr>
        <p:spPr>
          <a:xfrm>
            <a:off x="3796140" y="5278583"/>
            <a:ext cx="488550" cy="499212"/>
          </a:xfrm>
          <a:prstGeom prst="plus">
            <a:avLst>
              <a:gd name="adj" fmla="val 3611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9999878" y="2077035"/>
            <a:ext cx="488550" cy="499212"/>
          </a:xfrm>
          <a:prstGeom prst="plus">
            <a:avLst>
              <a:gd name="adj" fmla="val 3611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545272" y="5127625"/>
            <a:ext cx="1508429" cy="787727"/>
          </a:xfrm>
          <a:prstGeom prst="roundRect">
            <a:avLst/>
          </a:prstGeom>
          <a:solidFill>
            <a:srgbClr val="5F873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blipFill>
                  <a:blip r:embed="rId2"/>
                  <a:tile tx="0" ty="0" sx="100000" sy="100000" flip="none" algn="tl"/>
                </a:blipFill>
              </a:rPr>
              <a:t>3 nearest food court</a:t>
            </a:r>
            <a:endParaRPr lang="en-US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543848" y="1905000"/>
            <a:ext cx="1560639" cy="782124"/>
          </a:xfrm>
          <a:prstGeom prst="roundRect">
            <a:avLst/>
          </a:prstGeom>
          <a:solidFill>
            <a:srgbClr val="5F873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blipFill>
                  <a:blip r:embed="rId2"/>
                  <a:tile tx="0" ty="0" sx="100000" sy="100000" flip="none" algn="tl"/>
                </a:blipFill>
              </a:rPr>
              <a:t>3 nearest food courts</a:t>
            </a:r>
            <a:endParaRPr lang="en-US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360211" y="5376641"/>
            <a:ext cx="2908479" cy="27601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9307675" y="3755423"/>
            <a:ext cx="1883666" cy="23712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269397" y="5065958"/>
            <a:ext cx="316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Return results to front-end</a:t>
            </a:r>
            <a:endParaRPr lang="en-US" b="1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326504" y="3421338"/>
            <a:ext cx="177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Return results to front-end</a:t>
            </a:r>
            <a:endParaRPr lang="en-US" b="1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Smiley Face 27"/>
          <p:cNvSpPr/>
          <p:nvPr/>
        </p:nvSpPr>
        <p:spPr>
          <a:xfrm>
            <a:off x="9687981" y="4968914"/>
            <a:ext cx="1178108" cy="1093435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5F87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17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z="4000" dirty="0" smtClean="0">
                <a:solidFill>
                  <a:srgbClr val="5F8734"/>
                </a:solidFill>
              </a:rPr>
              <a:t>Economic Factor</a:t>
            </a:r>
            <a:endParaRPr lang="en-US" sz="4000" dirty="0">
              <a:solidFill>
                <a:srgbClr val="5F8734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60388" y="1564819"/>
            <a:ext cx="6159355" cy="4653618"/>
            <a:chOff x="2205157" y="1563200"/>
            <a:chExt cx="6159355" cy="4653618"/>
          </a:xfrm>
        </p:grpSpPr>
        <p:sp>
          <p:nvSpPr>
            <p:cNvPr id="8" name="Freeform 7"/>
            <p:cNvSpPr/>
            <p:nvPr/>
          </p:nvSpPr>
          <p:spPr>
            <a:xfrm rot="16200000">
              <a:off x="372023" y="3907399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681440" y="1990258"/>
              <a:ext cx="2612609" cy="4226560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A43F">
                <a:alpha val="50196"/>
              </a:srgb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1592" tIns="345967" rIns="291592" bIns="291592" numCol="1" spcCol="1270" anchor="t" anchorCtr="0">
              <a:noAutofit/>
            </a:bodyPr>
            <a:lstStyle/>
            <a:p>
              <a:pPr marL="285750" lvl="1" indent="-285750" algn="l" defTabSz="1422400">
                <a:spcBef>
                  <a:spcPct val="0"/>
                </a:spcBef>
                <a:spcAft>
                  <a:spcPts val="600"/>
                </a:spcAft>
                <a:buChar char="•"/>
              </a:pPr>
              <a:r>
                <a:rPr lang="en-US" sz="1300" kern="1200" dirty="0" smtClean="0"/>
                <a:t>Contributes to tourism activity in Singapore.</a:t>
              </a:r>
            </a:p>
            <a:p>
              <a:pPr marL="285750" lvl="1" indent="-285750" algn="l" defTabSz="1422400">
                <a:spcBef>
                  <a:spcPct val="0"/>
                </a:spcBef>
                <a:spcAft>
                  <a:spcPts val="600"/>
                </a:spcAft>
                <a:buChar char="•"/>
              </a:pPr>
              <a:r>
                <a:rPr lang="en-US" sz="1300" dirty="0" smtClean="0"/>
                <a:t>Improves the flow in the region.</a:t>
              </a:r>
            </a:p>
            <a:p>
              <a:pPr marL="285750" lvl="1" indent="-285750" algn="l" defTabSz="1422400">
                <a:spcBef>
                  <a:spcPct val="0"/>
                </a:spcBef>
                <a:spcAft>
                  <a:spcPts val="600"/>
                </a:spcAft>
                <a:buChar char="•"/>
              </a:pPr>
              <a:r>
                <a:rPr lang="en-US" sz="1300" dirty="0" smtClean="0"/>
                <a:t>Generates profit when the users access the website due to website traffic.</a:t>
              </a:r>
            </a:p>
            <a:p>
              <a:pPr marL="285750" lvl="1" indent="-285750" algn="l" defTabSz="1422400">
                <a:spcBef>
                  <a:spcPct val="0"/>
                </a:spcBef>
                <a:spcAft>
                  <a:spcPts val="600"/>
                </a:spcAft>
                <a:buChar char="•"/>
              </a:pPr>
              <a:r>
                <a:rPr lang="en-US" sz="1300" dirty="0" smtClean="0"/>
                <a:t>The placement of advertisem-ents.</a:t>
              </a:r>
            </a:p>
            <a:p>
              <a:pPr marL="285750" lvl="1" indent="-285750" algn="l" defTabSz="1422400"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300" dirty="0" smtClean="0"/>
            </a:p>
            <a:p>
              <a:pPr marL="285750" lvl="1" indent="-285750" algn="l" defTabSz="1422400"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300" kern="1200" dirty="0"/>
            </a:p>
            <a:p>
              <a:pPr marL="285750" lvl="1" indent="-285750" algn="l" defTabSz="1422400"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300" kern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05157" y="1563200"/>
              <a:ext cx="2449258" cy="5178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 rot="16200000">
              <a:off x="3213558" y="3907399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 kern="1200"/>
            </a:p>
          </p:txBody>
        </p:sp>
        <p:sp>
          <p:nvSpPr>
            <p:cNvPr id="14" name="Freeform 13"/>
            <p:cNvSpPr/>
            <p:nvPr/>
          </p:nvSpPr>
          <p:spPr>
            <a:xfrm rot="16200000">
              <a:off x="6055094" y="3907399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 kern="12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92229" y="1649421"/>
            <a:ext cx="23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F8734"/>
                </a:solidFill>
              </a:rPr>
              <a:t>Economic Benefits</a:t>
            </a:r>
            <a:endParaRPr lang="en-US" dirty="0">
              <a:solidFill>
                <a:srgbClr val="5F8734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8562292" y="1947351"/>
            <a:ext cx="2707014" cy="4226560"/>
          </a:xfrm>
          <a:custGeom>
            <a:avLst/>
            <a:gdLst>
              <a:gd name="connsiteX0" fmla="*/ 0 w 1953958"/>
              <a:gd name="connsiteY0" fmla="*/ 0 h 4226560"/>
              <a:gd name="connsiteX1" fmla="*/ 1953958 w 1953958"/>
              <a:gd name="connsiteY1" fmla="*/ 0 h 4226560"/>
              <a:gd name="connsiteX2" fmla="*/ 1953958 w 1953958"/>
              <a:gd name="connsiteY2" fmla="*/ 4226560 h 4226560"/>
              <a:gd name="connsiteX3" fmla="*/ 0 w 1953958"/>
              <a:gd name="connsiteY3" fmla="*/ 4226560 h 4226560"/>
              <a:gd name="connsiteX4" fmla="*/ 0 w 1953958"/>
              <a:gd name="connsiteY4" fmla="*/ 0 h 42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958" h="4226560">
                <a:moveTo>
                  <a:pt x="0" y="0"/>
                </a:moveTo>
                <a:lnTo>
                  <a:pt x="1953958" y="0"/>
                </a:lnTo>
                <a:lnTo>
                  <a:pt x="1953958" y="4226560"/>
                </a:lnTo>
                <a:lnTo>
                  <a:pt x="0" y="4226560"/>
                </a:lnTo>
                <a:lnTo>
                  <a:pt x="0" y="0"/>
                </a:lnTo>
                <a:close/>
              </a:path>
            </a:pathLst>
          </a:custGeom>
          <a:solidFill>
            <a:srgbClr val="73A43F">
              <a:alpha val="50196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1592" tIns="345967" rIns="291592" bIns="291592" numCol="1" spcCol="1270" anchor="t" anchorCtr="0">
            <a:noAutofit/>
          </a:bodyPr>
          <a:lstStyle/>
          <a:p>
            <a:pPr marL="285750" lvl="1" indent="-285750" algn="l" defTabSz="1422400">
              <a:spcBef>
                <a:spcPct val="0"/>
              </a:spcBef>
              <a:spcAft>
                <a:spcPts val="600"/>
              </a:spcAft>
              <a:buChar char="•"/>
            </a:pPr>
            <a:r>
              <a:rPr lang="en-US" sz="1300" kern="1200" dirty="0" smtClean="0"/>
              <a:t>dashDB entry plan, 0 dollar with less than 1GB data.</a:t>
            </a:r>
          </a:p>
          <a:p>
            <a:pPr marL="285750" lvl="1" indent="-285750" algn="l" defTabSz="1422400">
              <a:spcBef>
                <a:spcPct val="0"/>
              </a:spcBef>
              <a:spcAft>
                <a:spcPts val="600"/>
              </a:spcAft>
              <a:buChar char="•"/>
            </a:pPr>
            <a:r>
              <a:rPr lang="en-US" sz="1300" dirty="0" smtClean="0"/>
              <a:t>The cost may increase when more requests come in.</a:t>
            </a:r>
          </a:p>
          <a:p>
            <a:pPr marL="285750" lvl="1" indent="-285750" algn="l" defTabSz="1422400">
              <a:spcBef>
                <a:spcPct val="0"/>
              </a:spcBef>
              <a:spcAft>
                <a:spcPts val="600"/>
              </a:spcAft>
              <a:buChar char="•"/>
            </a:pPr>
            <a:r>
              <a:rPr lang="en-US" sz="1300" dirty="0" smtClean="0"/>
              <a:t>Revenue generated will be used to support the cost with Bluemix.</a:t>
            </a:r>
          </a:p>
          <a:p>
            <a:pPr marL="285750" lvl="1" indent="-285750" algn="l" defTabSz="1422400">
              <a:spcBef>
                <a:spcPct val="0"/>
              </a:spcBef>
              <a:spcAft>
                <a:spcPts val="600"/>
              </a:spcAft>
              <a:buChar char="•"/>
            </a:pPr>
            <a:r>
              <a:rPr lang="en-US" sz="1300" dirty="0" smtClean="0"/>
              <a:t>On-demand model at current stage.</a:t>
            </a:r>
            <a:endParaRPr lang="en-US" sz="1300" kern="1200" dirty="0"/>
          </a:p>
          <a:p>
            <a:pPr marL="285750" lvl="1" indent="-285750" algn="l" defTabSz="1422400">
              <a:spcBef>
                <a:spcPct val="0"/>
              </a:spcBef>
              <a:spcAft>
                <a:spcPts val="600"/>
              </a:spcAft>
              <a:buChar char="•"/>
            </a:pPr>
            <a:endParaRPr lang="en-US" sz="1300" kern="1200" dirty="0"/>
          </a:p>
        </p:txBody>
      </p:sp>
      <p:sp>
        <p:nvSpPr>
          <p:cNvPr id="22" name="Rectangle 21"/>
          <p:cNvSpPr/>
          <p:nvPr/>
        </p:nvSpPr>
        <p:spPr>
          <a:xfrm>
            <a:off x="8092891" y="1539325"/>
            <a:ext cx="2449258" cy="517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 22"/>
          <p:cNvSpPr/>
          <p:nvPr/>
        </p:nvSpPr>
        <p:spPr>
          <a:xfrm>
            <a:off x="5186616" y="1977754"/>
            <a:ext cx="2615217" cy="4226560"/>
          </a:xfrm>
          <a:custGeom>
            <a:avLst/>
            <a:gdLst>
              <a:gd name="connsiteX0" fmla="*/ 0 w 1953958"/>
              <a:gd name="connsiteY0" fmla="*/ 0 h 4226560"/>
              <a:gd name="connsiteX1" fmla="*/ 1953958 w 1953958"/>
              <a:gd name="connsiteY1" fmla="*/ 0 h 4226560"/>
              <a:gd name="connsiteX2" fmla="*/ 1953958 w 1953958"/>
              <a:gd name="connsiteY2" fmla="*/ 4226560 h 4226560"/>
              <a:gd name="connsiteX3" fmla="*/ 0 w 1953958"/>
              <a:gd name="connsiteY3" fmla="*/ 4226560 h 4226560"/>
              <a:gd name="connsiteX4" fmla="*/ 0 w 1953958"/>
              <a:gd name="connsiteY4" fmla="*/ 0 h 42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958" h="4226560">
                <a:moveTo>
                  <a:pt x="0" y="0"/>
                </a:moveTo>
                <a:lnTo>
                  <a:pt x="1953958" y="0"/>
                </a:lnTo>
                <a:lnTo>
                  <a:pt x="1953958" y="4226560"/>
                </a:lnTo>
                <a:lnTo>
                  <a:pt x="0" y="4226560"/>
                </a:lnTo>
                <a:lnTo>
                  <a:pt x="0" y="0"/>
                </a:lnTo>
                <a:close/>
              </a:path>
            </a:pathLst>
          </a:custGeom>
          <a:solidFill>
            <a:srgbClr val="73A43F">
              <a:alpha val="50196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1592" tIns="345967" rIns="291592" bIns="291592" numCol="1" spcCol="1270" anchor="t" anchorCtr="0">
            <a:noAutofit/>
          </a:bodyPr>
          <a:lstStyle/>
          <a:p>
            <a:pPr marL="285750" lvl="1" indent="-285750" algn="l" defTabSz="1422400">
              <a:spcBef>
                <a:spcPct val="0"/>
              </a:spcBef>
              <a:spcAft>
                <a:spcPts val="600"/>
              </a:spcAft>
              <a:buChar char="•"/>
            </a:pPr>
            <a:r>
              <a:rPr lang="en-US" sz="1300" kern="1200" dirty="0" smtClean="0"/>
              <a:t>The population size, the distance among different destinations, the budget quality, the duration of time are the key factors.</a:t>
            </a:r>
          </a:p>
          <a:p>
            <a:pPr marL="285750" lvl="1" indent="-285750" algn="l" defTabSz="1422400">
              <a:spcBef>
                <a:spcPct val="0"/>
              </a:spcBef>
              <a:spcAft>
                <a:spcPts val="600"/>
              </a:spcAft>
              <a:buChar char="•"/>
            </a:pPr>
            <a:r>
              <a:rPr lang="en-US" sz="1300" dirty="0" smtClean="0"/>
              <a:t>Different seasons affect the transaction of the service.</a:t>
            </a:r>
          </a:p>
          <a:p>
            <a:pPr marL="285750" lvl="1" indent="-285750" algn="l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300" dirty="0" smtClean="0"/>
          </a:p>
          <a:p>
            <a:pPr marL="285750" lvl="1" indent="-285750" algn="l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300" kern="1200" dirty="0"/>
          </a:p>
          <a:p>
            <a:pPr marL="285750" lvl="1" indent="-285750" algn="l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300" kern="1200" dirty="0"/>
          </a:p>
        </p:txBody>
      </p:sp>
      <p:sp>
        <p:nvSpPr>
          <p:cNvPr id="24" name="Rectangle 23"/>
          <p:cNvSpPr/>
          <p:nvPr/>
        </p:nvSpPr>
        <p:spPr>
          <a:xfrm>
            <a:off x="4785615" y="1557255"/>
            <a:ext cx="2449258" cy="517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TextBox 24"/>
          <p:cNvSpPr txBox="1"/>
          <p:nvPr/>
        </p:nvSpPr>
        <p:spPr>
          <a:xfrm>
            <a:off x="4871653" y="1621125"/>
            <a:ext cx="23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F8734"/>
                </a:solidFill>
              </a:rPr>
              <a:t>Key Considerations</a:t>
            </a:r>
            <a:endParaRPr lang="en-US" dirty="0">
              <a:solidFill>
                <a:srgbClr val="5F873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63027" y="1612079"/>
            <a:ext cx="23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F8734"/>
                </a:solidFill>
              </a:rPr>
              <a:t>Pricing</a:t>
            </a:r>
            <a:r>
              <a:rPr lang="en-US" dirty="0" smtClean="0">
                <a:ln>
                  <a:solidFill>
                    <a:srgbClr val="5F8734"/>
                  </a:solidFill>
                </a:ln>
                <a:noFill/>
              </a:rPr>
              <a:t> </a:t>
            </a:r>
            <a:r>
              <a:rPr lang="en-US" dirty="0" smtClean="0">
                <a:solidFill>
                  <a:srgbClr val="5F8734"/>
                </a:solidFill>
              </a:rPr>
              <a:t>Model</a:t>
            </a:r>
            <a:endParaRPr lang="en-US" dirty="0">
              <a:solidFill>
                <a:srgbClr val="5F87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5F8734"/>
                </a:solidFill>
              </a:rPr>
              <a:t>Future Work</a:t>
            </a:r>
            <a:endParaRPr lang="en-US" sz="4000" dirty="0">
              <a:solidFill>
                <a:srgbClr val="5F873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price of Airbnb in real time.</a:t>
            </a:r>
            <a:endParaRPr lang="en-US" dirty="0"/>
          </a:p>
          <a:p>
            <a:r>
              <a:rPr lang="en-US" dirty="0" smtClean="0"/>
              <a:t>Specify the recommended traveling plan in daily level.</a:t>
            </a:r>
          </a:p>
          <a:p>
            <a:pPr lvl="1"/>
            <a:r>
              <a:rPr lang="en-US" dirty="0" smtClean="0"/>
              <a:t>May make use of distances between different attractions and group close attractions to one daily traveling plan.</a:t>
            </a:r>
          </a:p>
          <a:p>
            <a:pPr lvl="1"/>
            <a:r>
              <a:rPr lang="en-US" dirty="0" smtClean="0"/>
              <a:t>Collect and analyze duration of visiting each attractions for different type of tourists. </a:t>
            </a:r>
          </a:p>
          <a:p>
            <a:r>
              <a:rPr lang="en-US" dirty="0" smtClean="0"/>
              <a:t>Develop new revenue model.</a:t>
            </a:r>
          </a:p>
          <a:p>
            <a:pPr lvl="1"/>
            <a:r>
              <a:rPr lang="en-US" dirty="0" smtClean="0"/>
              <a:t>Using different pricing model to support free and paid/</a:t>
            </a:r>
            <a:r>
              <a:rPr lang="en-US" altLang="zh-CN" dirty="0"/>
              <a:t>s</a:t>
            </a:r>
            <a:r>
              <a:rPr lang="en-US" dirty="0" smtClean="0"/>
              <a:t>ubscribed users.</a:t>
            </a:r>
          </a:p>
          <a:p>
            <a:pPr lvl="1"/>
            <a:r>
              <a:rPr lang="en-US" dirty="0" smtClean="0"/>
              <a:t>Paid/subscribed users may get better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40182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7281" y="2923793"/>
            <a:ext cx="40318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73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5F8734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849" y="1809080"/>
            <a:ext cx="8911686" cy="429623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 users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 Comparison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 services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SaaS architecture 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preprocessing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analysis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Front-end GUI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Back-end system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Economic factor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5F8734"/>
                </a:solidFill>
              </a:rPr>
              <a:t>Motivation</a:t>
            </a:r>
            <a:endParaRPr lang="en-US" sz="4000" dirty="0">
              <a:solidFill>
                <a:srgbClr val="5F87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41612" y="1905000"/>
            <a:ext cx="856288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Singapore, whose main industry is tourism, has suffered from tourist </a:t>
            </a:r>
            <a:r>
              <a:rPr lang="en-GB" sz="2000" b="1" dirty="0" smtClean="0"/>
              <a:t>reduction</a:t>
            </a:r>
            <a:r>
              <a:rPr lang="en-GB" sz="2000" dirty="0" smtClean="0"/>
              <a:t> problem since 2014.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000" dirty="0" smtClean="0"/>
              <a:t>Service </a:t>
            </a:r>
            <a:r>
              <a:rPr lang="en-GB" sz="2000" b="1" dirty="0" smtClean="0"/>
              <a:t>quality</a:t>
            </a:r>
            <a:r>
              <a:rPr lang="en-GB" sz="2000" dirty="0" smtClean="0"/>
              <a:t> is always a concern for tourists, especially with limited budge available. </a:t>
            </a:r>
          </a:p>
          <a:p>
            <a:r>
              <a:rPr lang="en-GB" sz="2000" dirty="0"/>
              <a:t>Raise necessity of </a:t>
            </a:r>
            <a:r>
              <a:rPr lang="en-GB" sz="2000" dirty="0" smtClean="0"/>
              <a:t>such a service</a:t>
            </a:r>
            <a:r>
              <a:rPr lang="en-GB" sz="2000" dirty="0" smtClean="0"/>
              <a:t>: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aintain </a:t>
            </a:r>
            <a:r>
              <a:rPr lang="en-GB" dirty="0" smtClean="0"/>
              <a:t>the </a:t>
            </a:r>
            <a:r>
              <a:rPr lang="en-GB" b="1" dirty="0" smtClean="0"/>
              <a:t>low budget </a:t>
            </a:r>
            <a:r>
              <a:rPr lang="en-GB" dirty="0" smtClean="0"/>
              <a:t>and fulfil the </a:t>
            </a:r>
            <a:r>
              <a:rPr lang="en-GB" b="1" dirty="0" smtClean="0"/>
              <a:t>service quality </a:t>
            </a:r>
            <a:r>
              <a:rPr lang="en-GB" dirty="0" smtClean="0"/>
              <a:t>at the same time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Satisfy the tourists’ travel requirements based on different travelling </a:t>
            </a:r>
            <a:r>
              <a:rPr lang="en-GB" b="1" dirty="0" smtClean="0"/>
              <a:t>preference</a:t>
            </a:r>
            <a:r>
              <a:rPr lang="en-GB" dirty="0" smtClean="0"/>
              <a:t>. </a:t>
            </a:r>
            <a:endParaRPr lang="en-GB" dirty="0" smtClean="0"/>
          </a:p>
          <a:p>
            <a:r>
              <a:rPr lang="en-GB" sz="2000" dirty="0" smtClean="0"/>
              <a:t>We hope to attract more people come to Singapore and visit this </a:t>
            </a:r>
            <a:r>
              <a:rPr lang="en-GB" sz="2000" b="1" dirty="0" smtClean="0"/>
              <a:t>beautiful</a:t>
            </a:r>
            <a:r>
              <a:rPr lang="en-GB" sz="2000" dirty="0" smtClean="0"/>
              <a:t> country.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5F8734"/>
                </a:solidFill>
              </a:rPr>
              <a:t>Target Users</a:t>
            </a:r>
            <a:endParaRPr lang="en-US" sz="4000" dirty="0">
              <a:solidFill>
                <a:srgbClr val="5F873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458" y="2742322"/>
            <a:ext cx="1454575" cy="1530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29" y="2447143"/>
            <a:ext cx="3193614" cy="2218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55" y="2500382"/>
            <a:ext cx="3676936" cy="20145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63131" y="4707925"/>
            <a:ext cx="309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Teenagers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1076" y="4709379"/>
            <a:ext cx="309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Limited money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34639" y="4707925"/>
            <a:ext cx="309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Travel to Singapore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567"/>
            <a:ext cx="7989141" cy="3777622"/>
          </a:xfrm>
        </p:spPr>
        <p:txBody>
          <a:bodyPr/>
          <a:lstStyle/>
          <a:p>
            <a:r>
              <a:rPr lang="en-US" dirty="0" smtClean="0"/>
              <a:t>Customized travel plan consists of </a:t>
            </a:r>
            <a:r>
              <a:rPr lang="en-US" dirty="0"/>
              <a:t>recommended accommodation and </a:t>
            </a:r>
            <a:r>
              <a:rPr lang="en-US" dirty="0" smtClean="0"/>
              <a:t>attractions</a:t>
            </a:r>
            <a:r>
              <a:rPr lang="en-US" dirty="0"/>
              <a:t> </a:t>
            </a:r>
            <a:r>
              <a:rPr lang="en-US" dirty="0" smtClean="0"/>
              <a:t>based on user preference.</a:t>
            </a:r>
          </a:p>
          <a:p>
            <a:r>
              <a:rPr lang="en-US" dirty="0" err="1"/>
              <a:t>Centstrip</a:t>
            </a:r>
            <a:r>
              <a:rPr lang="en-US" dirty="0"/>
              <a:t> is the only one which provides the </a:t>
            </a:r>
            <a:r>
              <a:rPr lang="en-US" dirty="0" smtClean="0"/>
              <a:t>customized travel plan.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5F8734"/>
                </a:solidFill>
              </a:rPr>
              <a:t>Services </a:t>
            </a:r>
            <a:r>
              <a:rPr lang="en-US" sz="4000" dirty="0">
                <a:solidFill>
                  <a:srgbClr val="5F8734"/>
                </a:solidFill>
              </a:rPr>
              <a:t>Comparison</a:t>
            </a:r>
            <a:endParaRPr lang="en-US" sz="4000" dirty="0">
              <a:solidFill>
                <a:srgbClr val="5F8734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325" y="2796457"/>
            <a:ext cx="6246275" cy="391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z="4000" dirty="0" smtClean="0">
                <a:solidFill>
                  <a:srgbClr val="5F8734"/>
                </a:solidFill>
              </a:rPr>
              <a:t>Why Cloud</a:t>
            </a:r>
            <a:endParaRPr lang="en-US" sz="4000" dirty="0">
              <a:solidFill>
                <a:srgbClr val="5F8734"/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026913223"/>
              </p:ext>
            </p:extLst>
          </p:nvPr>
        </p:nvGraphicFramePr>
        <p:xfrm>
          <a:off x="2220259" y="14507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18"/>
          <p:cNvSpPr/>
          <p:nvPr/>
        </p:nvSpPr>
        <p:spPr>
          <a:xfrm>
            <a:off x="1988937" y="5011270"/>
            <a:ext cx="1718203" cy="15933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F8734"/>
                </a:solidFill>
              </a:rPr>
              <a:t>Business Agility</a:t>
            </a:r>
            <a:endParaRPr lang="en-US" b="1" dirty="0">
              <a:solidFill>
                <a:srgbClr val="5F8734"/>
              </a:solidFill>
            </a:endParaRPr>
          </a:p>
        </p:txBody>
      </p:sp>
      <p:sp>
        <p:nvSpPr>
          <p:cNvPr id="9" name="Oval 18"/>
          <p:cNvSpPr/>
          <p:nvPr/>
        </p:nvSpPr>
        <p:spPr>
          <a:xfrm>
            <a:off x="2356490" y="3363461"/>
            <a:ext cx="1718203" cy="15933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F8734"/>
                </a:solidFill>
              </a:rPr>
              <a:t>Elasticity</a:t>
            </a:r>
            <a:endParaRPr lang="en-US" b="1" dirty="0">
              <a:solidFill>
                <a:srgbClr val="5F8734"/>
              </a:solidFill>
            </a:endParaRPr>
          </a:p>
        </p:txBody>
      </p:sp>
      <p:sp>
        <p:nvSpPr>
          <p:cNvPr id="10" name="Oval 18"/>
          <p:cNvSpPr/>
          <p:nvPr/>
        </p:nvSpPr>
        <p:spPr>
          <a:xfrm>
            <a:off x="1988936" y="1715652"/>
            <a:ext cx="1718203" cy="15933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5F8734"/>
                </a:solidFill>
              </a:rPr>
              <a:t>Cost Reduction</a:t>
            </a:r>
            <a:endParaRPr lang="en-US" sz="1600" b="1" dirty="0">
              <a:solidFill>
                <a:srgbClr val="5F87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5F8734"/>
                </a:solidFill>
              </a:rPr>
              <a:t>Architecture Overview</a:t>
            </a:r>
            <a:endParaRPr lang="en-US" sz="4000" dirty="0">
              <a:solidFill>
                <a:srgbClr val="5F8734"/>
              </a:solidFill>
            </a:endParaRPr>
          </a:p>
        </p:txBody>
      </p:sp>
      <p:pic>
        <p:nvPicPr>
          <p:cNvPr id="5" name="image1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36266" y="2257290"/>
            <a:ext cx="6362911" cy="4600710"/>
          </a:xfrm>
          <a:prstGeom prst="rect">
            <a:avLst/>
          </a:prstGeom>
          <a:ln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92925" y="1470212"/>
            <a:ext cx="8915400" cy="3777622"/>
          </a:xfrm>
        </p:spPr>
        <p:txBody>
          <a:bodyPr/>
          <a:lstStyle/>
          <a:p>
            <a:r>
              <a:rPr lang="en-US" dirty="0" smtClean="0"/>
              <a:t>Web-based application.</a:t>
            </a:r>
          </a:p>
          <a:p>
            <a:r>
              <a:rPr lang="en-US" dirty="0" smtClean="0"/>
              <a:t>Hosted on IBM </a:t>
            </a:r>
            <a:r>
              <a:rPr lang="en-US" dirty="0" err="1" smtClean="0"/>
              <a:t>Bluemix</a:t>
            </a:r>
            <a:r>
              <a:rPr lang="en-US" dirty="0" smtClean="0"/>
              <a:t> could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0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z="4000" dirty="0" smtClean="0">
                <a:solidFill>
                  <a:srgbClr val="5F8734"/>
                </a:solidFill>
              </a:rPr>
              <a:t>Data Preprocessing</a:t>
            </a:r>
            <a:endParaRPr lang="en-US" sz="4000" dirty="0">
              <a:solidFill>
                <a:srgbClr val="5F8734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69028" y="1872346"/>
            <a:ext cx="1219200" cy="75474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blipFill>
                  <a:blip r:embed="rId2"/>
                  <a:tile tx="0" ty="0" sx="100000" sy="100000" flip="none" algn="tl"/>
                </a:blipFill>
              </a:rPr>
              <a:t>Airbnb</a:t>
            </a:r>
            <a:endParaRPr lang="en-US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69028" y="3113316"/>
            <a:ext cx="1219200" cy="75474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blipFill>
                  <a:blip r:embed="rId2"/>
                  <a:tile tx="0" ty="0" sx="100000" sy="100000" flip="none" algn="tl"/>
                </a:blipFill>
              </a:rPr>
              <a:t>Attract-ion</a:t>
            </a:r>
            <a:endParaRPr lang="en-US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69028" y="4422565"/>
            <a:ext cx="1219200" cy="75474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blipFill>
                  <a:blip r:embed="rId2"/>
                  <a:tile tx="0" ty="0" sx="100000" sy="100000" flip="none" algn="tl"/>
                </a:blipFill>
              </a:rPr>
              <a:t>Food court</a:t>
            </a:r>
            <a:endParaRPr lang="en-US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69028" y="5566230"/>
            <a:ext cx="1219200" cy="75474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blipFill>
                  <a:blip r:embed="rId2"/>
                  <a:tile tx="0" ty="0" sx="100000" sy="100000" flip="none" algn="tl"/>
                </a:blipFill>
              </a:rPr>
              <a:t>MRT</a:t>
            </a:r>
            <a:endParaRPr lang="en-US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484914" y="3331031"/>
            <a:ext cx="3164114" cy="37737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482306" y="2042163"/>
            <a:ext cx="3164114" cy="41510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99471" y="5076573"/>
            <a:ext cx="3164114" cy="66039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563428" y="1828805"/>
            <a:ext cx="2496458" cy="798284"/>
          </a:xfrm>
          <a:prstGeom prst="roundRect">
            <a:avLst/>
          </a:prstGeom>
          <a:solidFill>
            <a:srgbClr val="5F873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blipFill>
                  <a:blip r:embed="rId2"/>
                  <a:tile tx="0" ty="0" sx="100000" sy="100000" flip="none" algn="tl"/>
                </a:blipFill>
              </a:rPr>
              <a:t>roomID,name,loca-tion,etc</a:t>
            </a:r>
            <a:endParaRPr lang="en-US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52586" y="1828805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Unofficial API</a:t>
            </a:r>
            <a:endParaRPr lang="en-US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7058" y="3042293"/>
            <a:ext cx="259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KML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format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convert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560817" y="3135084"/>
            <a:ext cx="2496458" cy="798284"/>
          </a:xfrm>
          <a:prstGeom prst="roundRect">
            <a:avLst/>
          </a:prstGeom>
          <a:solidFill>
            <a:srgbClr val="5F873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blipFill>
                  <a:blip r:embed="rId2"/>
                  <a:tile tx="0" ty="0" sx="100000" sy="100000" flip="none" algn="tl"/>
                </a:blipFill>
              </a:rPr>
              <a:t>name,longitude,lat-itude,etc</a:t>
            </a:r>
            <a:endParaRPr lang="en-US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572724" y="4568369"/>
            <a:ext cx="2496458" cy="798284"/>
          </a:xfrm>
          <a:prstGeom prst="roundRect">
            <a:avLst/>
          </a:prstGeom>
          <a:solidFill>
            <a:srgbClr val="5F873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blipFill>
                  <a:blip r:embed="rId2"/>
                  <a:tile tx="0" ty="0" sx="100000" sy="100000" flip="none" algn="tl"/>
                </a:blipFill>
              </a:rPr>
              <a:t>name,longitude,lat-itude</a:t>
            </a:r>
            <a:endParaRPr lang="en-US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572724" y="5566230"/>
            <a:ext cx="2496458" cy="798284"/>
          </a:xfrm>
          <a:prstGeom prst="roundRect">
            <a:avLst/>
          </a:prstGeom>
          <a:solidFill>
            <a:srgbClr val="5F873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blipFill>
                  <a:blip r:embed="rId2"/>
                  <a:tile tx="0" ty="0" sx="100000" sy="100000" flip="none" algn="tl"/>
                </a:blipFill>
              </a:rPr>
              <a:t>name,longitude,lat-itude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52586" y="4854501"/>
            <a:ext cx="259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Python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10268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z="4000" dirty="0" smtClean="0">
                <a:solidFill>
                  <a:srgbClr val="5F8734"/>
                </a:solidFill>
              </a:rPr>
              <a:t>Data Analysis </a:t>
            </a:r>
            <a:r>
              <a:rPr lang="mr-IN" sz="4000" dirty="0" smtClean="0">
                <a:solidFill>
                  <a:srgbClr val="5F8734"/>
                </a:solidFill>
              </a:rPr>
              <a:t>–</a:t>
            </a:r>
            <a:r>
              <a:rPr lang="en-US" sz="4000" dirty="0" smtClean="0">
                <a:solidFill>
                  <a:srgbClr val="5F8734"/>
                </a:solidFill>
              </a:rPr>
              <a:t> Cost Efficiency</a:t>
            </a:r>
            <a:endParaRPr lang="en-US" sz="4000" dirty="0">
              <a:solidFill>
                <a:srgbClr val="5F8734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58778" y="2988463"/>
            <a:ext cx="2613252" cy="80051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F8734"/>
                </a:solidFill>
              </a:rPr>
              <a:t>Distance between b&amp;b and famous attraction</a:t>
            </a:r>
            <a:endParaRPr lang="en-US" dirty="0">
              <a:solidFill>
                <a:srgbClr val="5F8734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58778" y="3950950"/>
            <a:ext cx="2613252" cy="80051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F8734"/>
                </a:solidFill>
              </a:rPr>
              <a:t>Distance </a:t>
            </a:r>
            <a:r>
              <a:rPr lang="en-US" dirty="0" smtClean="0">
                <a:solidFill>
                  <a:srgbClr val="5F8734"/>
                </a:solidFill>
              </a:rPr>
              <a:t>between b&amp;b and nearest MRT</a:t>
            </a:r>
            <a:endParaRPr lang="en-US" dirty="0">
              <a:solidFill>
                <a:srgbClr val="5F8734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58778" y="4884855"/>
            <a:ext cx="2613252" cy="80051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F8734"/>
                </a:solidFill>
              </a:rPr>
              <a:t>The rating of b&amp;b</a:t>
            </a:r>
            <a:endParaRPr lang="en-US" dirty="0">
              <a:solidFill>
                <a:srgbClr val="5F8734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49076" y="5804475"/>
            <a:ext cx="2613252" cy="80051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F8734"/>
                </a:solidFill>
              </a:rPr>
              <a:t>The popularity of b&amp;b</a:t>
            </a:r>
            <a:endParaRPr lang="en-US" dirty="0">
              <a:solidFill>
                <a:srgbClr val="5F8734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962086" y="4632852"/>
            <a:ext cx="3525075" cy="252004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6390" y="4029384"/>
            <a:ext cx="341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F8734"/>
                </a:solidFill>
              </a:rPr>
              <a:t>Weighted least square estimation regression model</a:t>
            </a:r>
            <a:endParaRPr lang="en-US" dirty="0">
              <a:ln w="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rgbClr val="5F873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9133570" y="3950945"/>
            <a:ext cx="1765738" cy="16563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F8734"/>
                </a:solidFill>
              </a:rPr>
              <a:t>Cost Efficiency</a:t>
            </a:r>
            <a:endParaRPr lang="en-US" dirty="0">
              <a:solidFill>
                <a:srgbClr val="5F8734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01888" y="2501422"/>
            <a:ext cx="1907628" cy="346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F8734"/>
                </a:solidFill>
              </a:rPr>
              <a:t>attributes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92926" y="1581010"/>
            <a:ext cx="7752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Taking different attributes into account to measure the quality as Airbnb's cost efficiency.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1262</TotalTime>
  <Words>564</Words>
  <Application>Microsoft Office PowerPoint</Application>
  <PresentationFormat>宽屏</PresentationFormat>
  <Paragraphs>123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Mangal</vt:lpstr>
      <vt:lpstr>幼圆</vt:lpstr>
      <vt:lpstr>Arial</vt:lpstr>
      <vt:lpstr>Calibri</vt:lpstr>
      <vt:lpstr>Century Gothic</vt:lpstr>
      <vt:lpstr>Wingdings 3</vt:lpstr>
      <vt:lpstr>Wisp</vt:lpstr>
      <vt:lpstr>CentsTrip Beautiful Singapore, Satisfactory Cost</vt:lpstr>
      <vt:lpstr>Contents</vt:lpstr>
      <vt:lpstr>Motivation</vt:lpstr>
      <vt:lpstr>Target Users</vt:lpstr>
      <vt:lpstr>Services Comparison</vt:lpstr>
      <vt:lpstr>Why Cloud</vt:lpstr>
      <vt:lpstr>Architecture Overview</vt:lpstr>
      <vt:lpstr>Data Preprocessing</vt:lpstr>
      <vt:lpstr>Data Analysis – Cost Efficiency</vt:lpstr>
      <vt:lpstr>Data Analysis – Similarity</vt:lpstr>
      <vt:lpstr>Front-end Flow</vt:lpstr>
      <vt:lpstr>Front-end GUI Snapshot</vt:lpstr>
      <vt:lpstr>Back-end System</vt:lpstr>
      <vt:lpstr>Economic Factor</vt:lpstr>
      <vt:lpstr>Future Work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CentsTrip</dc:title>
  <dc:creator>Ding Wenjia</dc:creator>
  <cp:lastModifiedBy>Yingchen Yu</cp:lastModifiedBy>
  <cp:revision>63</cp:revision>
  <dcterms:created xsi:type="dcterms:W3CDTF">2017-04-15T13:20:33Z</dcterms:created>
  <dcterms:modified xsi:type="dcterms:W3CDTF">2017-04-16T10:32:43Z</dcterms:modified>
</cp:coreProperties>
</file>