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79" r:id="rId7"/>
    <p:sldId id="263" r:id="rId8"/>
    <p:sldId id="286" r:id="rId9"/>
    <p:sldId id="282" r:id="rId10"/>
    <p:sldId id="284" r:id="rId11"/>
    <p:sldId id="283" r:id="rId12"/>
    <p:sldId id="28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1"/>
    <p:restoredTop sz="95647"/>
  </p:normalViewPr>
  <p:slideViewPr>
    <p:cSldViewPr snapToGrid="0">
      <p:cViewPr varScale="1">
        <p:scale>
          <a:sx n="130" d="100"/>
          <a:sy n="130" d="100"/>
        </p:scale>
        <p:origin x="1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2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17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F336-7DD2-47CF-A0F3-D1163B2A9C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68A15-70E8-C3A0-7FC6-07FC65B74824}"/>
              </a:ext>
            </a:extLst>
          </p:cNvPr>
          <p:cNvSpPr txBox="1"/>
          <p:nvPr/>
        </p:nvSpPr>
        <p:spPr>
          <a:xfrm>
            <a:off x="3584241" y="5114845"/>
            <a:ext cx="5016843" cy="1718441"/>
          </a:xfrm>
          <a:prstGeom prst="rect">
            <a:avLst/>
          </a:prstGeom>
          <a:solidFill>
            <a:schemeClr val="bg1">
              <a:alpha val="63203"/>
            </a:schemeClr>
          </a:solidFill>
        </p:spPr>
        <p:txBody>
          <a:bodyPr wrap="square" rtlCol="0">
            <a:spAutoFit/>
          </a:bodyPr>
          <a:lstStyle/>
          <a:p>
            <a:endParaRPr lang="en-AU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40" y="5489855"/>
            <a:ext cx="4270248" cy="640080"/>
          </a:xfrm>
        </p:spPr>
        <p:txBody>
          <a:bodyPr>
            <a:noAutofit/>
          </a:bodyPr>
          <a:lstStyle/>
          <a:p>
            <a:r>
              <a:rPr kumimoji="0" lang="en-US" sz="4000" b="0" i="0" u="none" strike="noStrike" kern="1200" cap="all" spc="200" normalizeH="0" baseline="0" noProof="0">
                <a:ln w="19050">
                  <a:solidFill>
                    <a:srgbClr val="155463"/>
                  </a:solidFill>
                </a:ln>
                <a:noFill/>
                <a:effectLst/>
                <a:uLnTx/>
                <a:uFillTx/>
                <a:latin typeface="Seaford Bold"/>
                <a:ea typeface="+mj-ea"/>
                <a:cs typeface="+mj-cs"/>
              </a:rPr>
              <a:t>HOLMUSK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176266"/>
            <a:ext cx="4270159" cy="6400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aford" pitchFamily="2" charset="0"/>
              </a:rPr>
              <a:t>Technical task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Seaford" pitchFamily="2" charset="0"/>
              </a:rPr>
              <a:t>Molly Grant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7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</p:spPr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07521"/>
            <a:ext cx="10040007" cy="147269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Cuijpers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P,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Sijbrandij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M,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Koole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SL, Andersson G, Beekman AT, Reynolds III CF. Adding psychotherapy to antidepressant medication in depression and anxiety disorders: A meta-analysis. Focus. 2014 Jul;12(3):347-58.</a:t>
            </a:r>
          </a:p>
          <a:p>
            <a:pPr marL="342900" indent="-342900">
              <a:buAutoNum type="arabicPeriod"/>
            </a:pP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Leppänen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H,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Kampman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O,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Autio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R,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Karolaakso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T,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Näppilä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T,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Rissanen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P, </a:t>
            </a: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Pirkola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S. Socioeconomic factors and use of psychotherapy in common mental disorders predisposing to disability pension. BMC Health Services Research. 2022 Aug 1;22(1): 983</a:t>
            </a:r>
          </a:p>
          <a:p>
            <a:pPr marL="342900" indent="-342900">
              <a:buAutoNum type="arabicPeriod"/>
            </a:pPr>
            <a:r>
              <a:rPr lang="en-NZ" dirty="0" err="1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Kua</a:t>
            </a:r>
            <a:r>
              <a:rPr lang="en-NZ" dirty="0">
                <a:solidFill>
                  <a:srgbClr val="222222"/>
                </a:solidFill>
                <a:highlight>
                  <a:srgbClr val="FFFFFF"/>
                </a:highlight>
                <a:latin typeface="Seaford" pitchFamily="2" charset="0"/>
              </a:rPr>
              <a:t> EH, Rathi M. Mental health care in Singapore: Current and future challenges. Taiwanese journal of psychiatry. 2019 Jan 1;33(1):6-12.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Seaford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8845155" cy="665965"/>
          </a:xfrm>
        </p:spPr>
        <p:txBody>
          <a:bodyPr/>
          <a:lstStyle/>
          <a:p>
            <a:r>
              <a:rPr lang="en-US" dirty="0">
                <a:latin typeface="Seaford" pitchFamily="2" charset="0"/>
              </a:rPr>
              <a:t>major depressive disorder</a:t>
            </a:r>
            <a:endParaRPr lang="en-US" dirty="0"/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263" y="1611883"/>
            <a:ext cx="3281555" cy="42639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3"/>
                </a:solidFill>
              </a:rPr>
              <a:t>OBJECTIVE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263" y="1991386"/>
            <a:ext cx="4320478" cy="147269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aford" pitchFamily="2" charset="0"/>
              </a:rPr>
              <a:t>Generate insights using data to better understand the treatment of major depressive disorder (MDD).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263" y="3594166"/>
            <a:ext cx="3281555" cy="426393"/>
          </a:xfrm>
        </p:spPr>
        <p:txBody>
          <a:bodyPr lIns="90000"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3"/>
                </a:solidFill>
              </a:rPr>
              <a:t>What we know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9178B061-1219-4E97-B5B0-FA9EAEEF20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263" y="3973670"/>
            <a:ext cx="10908466" cy="1836822"/>
          </a:xfrm>
        </p:spPr>
        <p:txBody>
          <a:bodyPr lIns="90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aford" pitchFamily="2" charset="0"/>
              </a:rPr>
              <a:t>Typically treated with antidepressants and psychotherapy, with combined treatment often more effective </a:t>
            </a:r>
            <a:r>
              <a:rPr lang="en-NZ" sz="1800" dirty="0">
                <a:latin typeface="Seaford" pitchFamily="2" charset="0"/>
              </a:rPr>
              <a:t>(1).</a:t>
            </a:r>
            <a:endParaRPr lang="en-US" sz="1800" dirty="0">
              <a:latin typeface="Seafor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aford" pitchFamily="2" charset="0"/>
              </a:rPr>
              <a:t>There are </a:t>
            </a:r>
            <a:r>
              <a:rPr lang="en-NZ" sz="1800" dirty="0">
                <a:latin typeface="Seaford" pitchFamily="2" charset="0"/>
              </a:rPr>
              <a:t>disparities in who uses psychotherapy, such as by age and gender (2).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>
                <a:latin typeface="Seaford" pitchFamily="2" charset="0"/>
              </a:rPr>
              <a:t>Singapore has a lower psychiatrist-to-population ratio than other developed countries such as the USA, UK, and Australia (3).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>
                <a:latin typeface="Seaford" pitchFamily="2" charset="0"/>
              </a:rPr>
              <a:t>Potential disparities in access and utilisation of psychotherapy.</a:t>
            </a:r>
            <a:endParaRPr lang="en-US" sz="1800" dirty="0">
              <a:latin typeface="Seaford" pitchFamily="2" charset="0"/>
            </a:endParaRP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45822" y="1626220"/>
            <a:ext cx="3281555" cy="426393"/>
          </a:xfrm>
        </p:spPr>
        <p:txBody>
          <a:bodyPr/>
          <a:lstStyle/>
          <a:p>
            <a:r>
              <a:rPr lang="en-US" sz="1800" b="1" dirty="0">
                <a:solidFill>
                  <a:schemeClr val="accent3"/>
                </a:solidFill>
              </a:rPr>
              <a:t>TARGET GROUP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45822" y="2005723"/>
            <a:ext cx="5272978" cy="1472693"/>
          </a:xfrm>
        </p:spPr>
        <p:txBody>
          <a:bodyPr>
            <a:normAutofit/>
          </a:bodyPr>
          <a:lstStyle/>
          <a:p>
            <a:r>
              <a:rPr lang="en-NZ" sz="1800" dirty="0">
                <a:latin typeface="Seaford" pitchFamily="2" charset="0"/>
              </a:rPr>
              <a:t>Patients who received mental healthcare for MDD in a major hospital system in Singapore.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663" y="6090018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allAtOnce"/>
      <p:bldP spid="126" grpId="0" build="allAtOnce"/>
      <p:bldP spid="129" grpId="0" build="p"/>
      <p:bldP spid="1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71808"/>
            <a:ext cx="7566219" cy="639192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206B4A83-D014-82EC-6504-B56CE10F7238}"/>
              </a:ext>
            </a:extLst>
          </p:cNvPr>
          <p:cNvSpPr txBox="1">
            <a:spLocks/>
          </p:cNvSpPr>
          <p:nvPr/>
        </p:nvSpPr>
        <p:spPr>
          <a:xfrm>
            <a:off x="441434" y="2529544"/>
            <a:ext cx="11191766" cy="201930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mi-NZ" sz="2600" b="1" kern="100" dirty="0">
              <a:solidFill>
                <a:schemeClr val="bg1"/>
              </a:solidFill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mi-NZ" sz="2600" kern="100" dirty="0">
                <a:solidFill>
                  <a:schemeClr val="bg1"/>
                </a:solidFill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How do sociodemographic factors influence the utilisation of </a:t>
            </a:r>
            <a:r>
              <a:rPr lang="mi-NZ" sz="2600" kern="100" dirty="0">
                <a:solidFill>
                  <a:schemeClr val="bg1"/>
                </a:solidFill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psychotherapy among patients with MDD?</a:t>
            </a:r>
            <a:endParaRPr lang="en-NZ" sz="2600" kern="100" dirty="0">
              <a:solidFill>
                <a:schemeClr val="bg1"/>
              </a:solidFill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C462B64-3D29-0C84-5A05-0990CEBA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663" y="6090018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3D6D0E-8033-36CA-2378-E51C43C058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9050" y="2703532"/>
            <a:ext cx="6041907" cy="10424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1500" b="1" dirty="0"/>
              <a:t>Race: </a:t>
            </a:r>
            <a:r>
              <a:rPr lang="en-AU" sz="1500" dirty="0"/>
              <a:t>63.8% Chinese, 21.0% Malay, 9.8% Indian, 5.4% Others</a:t>
            </a:r>
          </a:p>
          <a:p>
            <a:pPr>
              <a:lnSpc>
                <a:spcPct val="150000"/>
              </a:lnSpc>
            </a:pPr>
            <a:r>
              <a:rPr lang="en-AU" sz="1500" b="1" dirty="0"/>
              <a:t>Gender: </a:t>
            </a:r>
            <a:r>
              <a:rPr lang="en-AU" sz="1500" dirty="0"/>
              <a:t>49.9% female</a:t>
            </a:r>
          </a:p>
          <a:p>
            <a:pPr>
              <a:lnSpc>
                <a:spcPct val="150000"/>
              </a:lnSpc>
            </a:pPr>
            <a:r>
              <a:rPr lang="en-AU" sz="1500" b="1" dirty="0"/>
              <a:t>Age: </a:t>
            </a:r>
            <a:r>
              <a:rPr lang="en-AU" sz="1500" i="1" dirty="0"/>
              <a:t>M </a:t>
            </a:r>
            <a:r>
              <a:rPr lang="en-AU" sz="1500" dirty="0"/>
              <a:t>=</a:t>
            </a:r>
            <a:r>
              <a:rPr lang="en-AU" sz="1500" b="1" dirty="0"/>
              <a:t> </a:t>
            </a:r>
            <a:r>
              <a:rPr lang="en-AU" sz="1500" dirty="0"/>
              <a:t>63.3 years (</a:t>
            </a:r>
            <a:r>
              <a:rPr lang="en-AU" sz="1500" i="1" dirty="0"/>
              <a:t>SD</a:t>
            </a:r>
            <a:r>
              <a:rPr lang="en-AU" sz="1500" dirty="0"/>
              <a:t> = 14.6)</a:t>
            </a:r>
          </a:p>
          <a:p>
            <a:pPr>
              <a:lnSpc>
                <a:spcPct val="150000"/>
              </a:lnSpc>
            </a:pPr>
            <a:r>
              <a:rPr lang="en-AU" sz="1500" b="1" dirty="0"/>
              <a:t>Resident status: </a:t>
            </a:r>
            <a:r>
              <a:rPr lang="en-AU" sz="1500" dirty="0"/>
              <a:t>59.4% Singaporean, 20.3% Citizen,</a:t>
            </a:r>
          </a:p>
          <a:p>
            <a:pPr>
              <a:lnSpc>
                <a:spcPct val="150000"/>
              </a:lnSpc>
            </a:pPr>
            <a:r>
              <a:rPr lang="en-AU" sz="1500" dirty="0"/>
              <a:t>15.5% PR, 4.8% Foreigner</a:t>
            </a:r>
            <a:endParaRPr lang="en-AU" sz="1500" b="1" dirty="0"/>
          </a:p>
          <a:p>
            <a:endParaRPr lang="en-AU" sz="1500" dirty="0"/>
          </a:p>
          <a:p>
            <a:endParaRPr lang="en-AU" sz="1500" dirty="0"/>
          </a:p>
          <a:p>
            <a:endParaRPr lang="en-AU" sz="1500" dirty="0"/>
          </a:p>
          <a:p>
            <a:endParaRPr lang="en-AU" sz="1500" dirty="0"/>
          </a:p>
          <a:p>
            <a:endParaRPr lang="en-AU" sz="1500" dirty="0"/>
          </a:p>
        </p:txBody>
      </p:sp>
      <p:pic>
        <p:nvPicPr>
          <p:cNvPr id="24" name="Picture Placeholder 23" descr="A close-up of a stethoscope">
            <a:extLst>
              <a:ext uri="{FF2B5EF4-FFF2-40B4-BE49-F238E27FC236}">
                <a16:creationId xmlns:a16="http://schemas.microsoft.com/office/drawing/2014/main" id="{DD2F3F3D-99FE-4AB9-BE87-81D580BFC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466725"/>
            <a:ext cx="6096000" cy="5924550"/>
          </a:xfrm>
        </p:spPr>
      </p:pic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062" y="610954"/>
            <a:ext cx="6041908" cy="642075"/>
          </a:xfrm>
        </p:spPr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9051" y="1290014"/>
            <a:ext cx="5621170" cy="766985"/>
          </a:xfrm>
        </p:spPr>
        <p:txBody>
          <a:bodyPr/>
          <a:lstStyle/>
          <a:p>
            <a:r>
              <a:rPr lang="mi-NZ" sz="1500" dirty="0">
                <a:latin typeface="Seaford" pitchFamily="2" charset="0"/>
              </a:rPr>
              <a:t>Dataset of patients </a:t>
            </a:r>
            <a:r>
              <a:rPr lang="en-NZ" sz="1500" dirty="0">
                <a:latin typeface="Seaford" pitchFamily="2" charset="0"/>
              </a:rPr>
              <a:t>who received mental healthcare for MDD in a major hospital system in Singapore (</a:t>
            </a:r>
            <a:r>
              <a:rPr lang="mi-NZ" sz="1500" i="1" dirty="0">
                <a:latin typeface="Seaford" pitchFamily="2" charset="0"/>
              </a:rPr>
              <a:t>n</a:t>
            </a:r>
            <a:r>
              <a:rPr lang="mi-NZ" sz="1500" dirty="0">
                <a:latin typeface="Seaford" pitchFamily="2" charset="0"/>
              </a:rPr>
              <a:t> = 3,000).</a:t>
            </a:r>
            <a:endParaRPr lang="en-US" sz="1500" i="1" dirty="0">
              <a:latin typeface="Seaford" pitchFamily="2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11776CC-28DB-4411-A56D-DE696A6835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9052" y="4450220"/>
            <a:ext cx="4419600" cy="55087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treatment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105CAB4A-D6D2-C4C0-03A4-4A4F71EDEDD9}"/>
              </a:ext>
            </a:extLst>
          </p:cNvPr>
          <p:cNvSpPr txBox="1">
            <a:spLocks/>
          </p:cNvSpPr>
          <p:nvPr/>
        </p:nvSpPr>
        <p:spPr>
          <a:xfrm>
            <a:off x="6279051" y="2080332"/>
            <a:ext cx="4419600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Who are the patients?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EDE01DB-DCF4-7139-1066-33FC23824F8C}"/>
              </a:ext>
            </a:extLst>
          </p:cNvPr>
          <p:cNvSpPr txBox="1">
            <a:spLocks/>
          </p:cNvSpPr>
          <p:nvPr/>
        </p:nvSpPr>
        <p:spPr>
          <a:xfrm>
            <a:off x="6279051" y="5001090"/>
            <a:ext cx="6041906" cy="1042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1500" dirty="0"/>
              <a:t>99.9% (</a:t>
            </a:r>
            <a:r>
              <a:rPr lang="en-AU" sz="1500" i="1" dirty="0"/>
              <a:t>n</a:t>
            </a:r>
            <a:r>
              <a:rPr lang="en-AU" sz="1500" dirty="0"/>
              <a:t> = 2,998) received some form of treatment</a:t>
            </a:r>
          </a:p>
          <a:p>
            <a:pPr>
              <a:lnSpc>
                <a:spcPct val="150000"/>
              </a:lnSpc>
            </a:pPr>
            <a:r>
              <a:rPr lang="en-AU" sz="1500" dirty="0"/>
              <a:t>82.2% (</a:t>
            </a:r>
            <a:r>
              <a:rPr lang="en-AU" sz="1500" i="1" dirty="0"/>
              <a:t>n</a:t>
            </a:r>
            <a:r>
              <a:rPr lang="en-AU" sz="1500" dirty="0"/>
              <a:t> = 2,465) received psychotherapy</a:t>
            </a:r>
          </a:p>
          <a:p>
            <a:pPr>
              <a:lnSpc>
                <a:spcPct val="150000"/>
              </a:lnSpc>
            </a:pPr>
            <a:endParaRPr lang="en-AU" sz="1500" dirty="0"/>
          </a:p>
          <a:p>
            <a:pPr>
              <a:lnSpc>
                <a:spcPct val="150000"/>
              </a:lnSpc>
            </a:pPr>
            <a:r>
              <a:rPr lang="en-AU" sz="1500" b="1" dirty="0"/>
              <a:t>17.8% (</a:t>
            </a:r>
            <a:r>
              <a:rPr lang="en-AU" sz="1500" b="1" i="1" dirty="0"/>
              <a:t>n</a:t>
            </a:r>
            <a:r>
              <a:rPr lang="en-AU" sz="1500" b="1" dirty="0"/>
              <a:t> = 533) received medication but not psychotherapy</a:t>
            </a:r>
          </a:p>
          <a:p>
            <a:pPr>
              <a:lnSpc>
                <a:spcPct val="150000"/>
              </a:lnSpc>
            </a:pPr>
            <a:endParaRPr lang="en-AU" sz="1500" dirty="0"/>
          </a:p>
          <a:p>
            <a:endParaRPr lang="en-AU" sz="1500" dirty="0"/>
          </a:p>
          <a:p>
            <a:endParaRPr lang="en-AU" sz="1500" dirty="0"/>
          </a:p>
          <a:p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17" grpId="0" build="p"/>
      <p:bldP spid="10" grpId="0" build="allAtOnce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DB394FAD-3CD6-445D-94D8-C67D5710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103C-860F-4680-91A8-C706F416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E91C42-4D1E-0D60-74F3-90C80B78091A}"/>
              </a:ext>
            </a:extLst>
          </p:cNvPr>
          <p:cNvSpPr txBox="1"/>
          <p:nvPr/>
        </p:nvSpPr>
        <p:spPr>
          <a:xfrm>
            <a:off x="3953826" y="1306685"/>
            <a:ext cx="7844474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Seaford" pitchFamily="2" charset="0"/>
              </a:rPr>
              <a:t>Variable selection: race, gender, age, residential status, psychotherapy.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Seaford" pitchFamily="2" charset="0"/>
              </a:rPr>
              <a:t>Data cleaning (e.g., re-coding, checks for missing data, duplicates).</a:t>
            </a:r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EDF78A6D-23E9-0373-801E-5D84EB175EFC}"/>
              </a:ext>
            </a:extLst>
          </p:cNvPr>
          <p:cNvSpPr txBox="1">
            <a:spLocks/>
          </p:cNvSpPr>
          <p:nvPr/>
        </p:nvSpPr>
        <p:spPr>
          <a:xfrm>
            <a:off x="3953827" y="755815"/>
            <a:ext cx="4912722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Process</a:t>
            </a:r>
          </a:p>
        </p:txBody>
      </p:sp>
      <p:sp>
        <p:nvSpPr>
          <p:cNvPr id="55" name="Text Placeholder 16">
            <a:extLst>
              <a:ext uri="{FF2B5EF4-FFF2-40B4-BE49-F238E27FC236}">
                <a16:creationId xmlns:a16="http://schemas.microsoft.com/office/drawing/2014/main" id="{38002C01-7B58-56A1-5609-61AF6904E15E}"/>
              </a:ext>
            </a:extLst>
          </p:cNvPr>
          <p:cNvSpPr txBox="1">
            <a:spLocks/>
          </p:cNvSpPr>
          <p:nvPr/>
        </p:nvSpPr>
        <p:spPr>
          <a:xfrm>
            <a:off x="3953827" y="2709637"/>
            <a:ext cx="4912722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Analysis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695331-0D39-B19D-2994-12F5DB094D37}"/>
              </a:ext>
            </a:extLst>
          </p:cNvPr>
          <p:cNvSpPr txBox="1"/>
          <p:nvPr/>
        </p:nvSpPr>
        <p:spPr>
          <a:xfrm>
            <a:off x="3953826" y="3260507"/>
            <a:ext cx="8012032" cy="254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Seaford" pitchFamily="2" charset="0"/>
              </a:rPr>
              <a:t>Descriptive statistics (mean, standard deviations, frequencies, percentages).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Seaford" pitchFamily="2" charset="0"/>
              </a:rPr>
              <a:t>Chi-square (</a:t>
            </a:r>
            <a:r>
              <a:rPr lang="en-AU" i="1" dirty="0">
                <a:latin typeface="Seaford" pitchFamily="2" charset="0"/>
              </a:rPr>
              <a:t>X</a:t>
            </a:r>
            <a:r>
              <a:rPr lang="en-AU" baseline="30000" dirty="0">
                <a:latin typeface="Seaford" pitchFamily="2" charset="0"/>
              </a:rPr>
              <a:t>2</a:t>
            </a:r>
            <a:r>
              <a:rPr lang="en-AU" dirty="0">
                <a:latin typeface="Seaford" pitchFamily="2" charset="0"/>
              </a:rPr>
              <a:t>) test: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Seaford" pitchFamily="2" charset="0"/>
              </a:rPr>
              <a:t>determine if there are differences in psychotherapy participation across different groups.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i="1" dirty="0">
                <a:latin typeface="Seaford" pitchFamily="2" charset="0"/>
              </a:rPr>
              <a:t>p</a:t>
            </a:r>
            <a:r>
              <a:rPr lang="en-AU" dirty="0">
                <a:latin typeface="Seaford" pitchFamily="2" charset="0"/>
              </a:rPr>
              <a:t>-value &lt;.05 can be interpreted as a significant difference across groups.</a:t>
            </a:r>
            <a:endParaRPr lang="en-AU" i="1" dirty="0">
              <a:latin typeface="Sea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7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D39D-B20C-F127-D81B-E3C6246C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F8A5B1-1C2E-954F-54DD-AE9F613A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A799C1-FC17-3189-9417-0F4ECA1A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1198"/>
              </p:ext>
            </p:extLst>
          </p:nvPr>
        </p:nvGraphicFramePr>
        <p:xfrm>
          <a:off x="3568701" y="412115"/>
          <a:ext cx="800485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214">
                  <a:extLst>
                    <a:ext uri="{9D8B030D-6E8A-4147-A177-3AD203B41FA5}">
                      <a16:colId xmlns:a16="http://schemas.microsoft.com/office/drawing/2014/main" val="1687003656"/>
                    </a:ext>
                  </a:extLst>
                </a:gridCol>
                <a:gridCol w="2001214">
                  <a:extLst>
                    <a:ext uri="{9D8B030D-6E8A-4147-A177-3AD203B41FA5}">
                      <a16:colId xmlns:a16="http://schemas.microsoft.com/office/drawing/2014/main" val="1605730954"/>
                    </a:ext>
                  </a:extLst>
                </a:gridCol>
                <a:gridCol w="2349517">
                  <a:extLst>
                    <a:ext uri="{9D8B030D-6E8A-4147-A177-3AD203B41FA5}">
                      <a16:colId xmlns:a16="http://schemas.microsoft.com/office/drawing/2014/main" val="1440889817"/>
                    </a:ext>
                  </a:extLst>
                </a:gridCol>
                <a:gridCol w="1652911">
                  <a:extLst>
                    <a:ext uri="{9D8B030D-6E8A-4147-A177-3AD203B41FA5}">
                      <a16:colId xmlns:a16="http://schemas.microsoft.com/office/drawing/2014/main" val="866912636"/>
                    </a:ext>
                  </a:extLst>
                </a:gridCol>
              </a:tblGrid>
              <a:tr h="301402">
                <a:tc rowSpan="2"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Sociodemographic characteristics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Participation in psychotherapy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AU" sz="1400" i="0" dirty="0"/>
                        <a:t>Chi-square</a:t>
                      </a:r>
                      <a:r>
                        <a:rPr lang="en-AU" sz="1400" i="1" dirty="0"/>
                        <a:t> (X</a:t>
                      </a:r>
                      <a:r>
                        <a:rPr lang="en-AU" sz="1400" i="1" baseline="30000" dirty="0"/>
                        <a:t>2</a:t>
                      </a:r>
                      <a:r>
                        <a:rPr lang="en-AU" sz="1400" i="1" baseline="0" dirty="0"/>
                        <a:t>)</a:t>
                      </a:r>
                    </a:p>
                    <a:p>
                      <a:pPr algn="ctr"/>
                      <a:r>
                        <a:rPr lang="en-AU" sz="1400" i="1" baseline="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44857"/>
                  </a:ext>
                </a:extLst>
              </a:tr>
              <a:tr h="5123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No</a:t>
                      </a:r>
                    </a:p>
                    <a:p>
                      <a:pPr algn="ctr"/>
                      <a:r>
                        <a:rPr lang="en-AU" sz="1400" b="1" dirty="0"/>
                        <a:t>% (</a:t>
                      </a:r>
                      <a:r>
                        <a:rPr lang="en-AU" sz="1400" b="1" i="1" dirty="0"/>
                        <a:t>n)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/>
                        <a:t>Yes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dirty="0"/>
                        <a:t>% (</a:t>
                      </a:r>
                      <a:r>
                        <a:rPr lang="en-AU" sz="1400" b="1" i="1" dirty="0"/>
                        <a:t>n)</a:t>
                      </a:r>
                      <a:endParaRPr lang="en-AU" sz="1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611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b="1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i="1" dirty="0"/>
                        <a:t>p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2469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17.49 (335)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82.51 (1,580)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69729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Malay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18.44 (116)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81.56 (513)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39506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Indian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18.64 (55)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81.36 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9737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18.01 (29)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81.99 (132)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52180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b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1" dirty="0"/>
                        <a:t>p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818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16.97 (254)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83.03 (1,243)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39185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18.70 (281)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81.30 (1,222)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7108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1" dirty="0"/>
                        <a:t>p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14264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Under 45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18.96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81.04 (218)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96004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45–60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17.47 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82.53 (945)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09302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60–75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19.12 (152)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80.88 (643)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65700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    75+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16.69 (132)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83.31 (659)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72487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b="1" dirty="0"/>
                        <a:t>Resident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1" dirty="0"/>
                        <a:t>p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1393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Singaporean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17.21 (105)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82.79 (505)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32721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Citizen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18.24 (325)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82.76 (1,457)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2698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16.56 (77)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83.44 (388)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4335"/>
                  </a:ext>
                </a:extLst>
              </a:tr>
              <a:tr h="301402">
                <a:tc>
                  <a:txBody>
                    <a:bodyPr/>
                    <a:lstStyle/>
                    <a:p>
                      <a:r>
                        <a:rPr lang="en-AU" sz="1400" dirty="0"/>
                        <a:t>Foreigner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19.58 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80.42 (115)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5536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70AC35E-10BA-C6AA-C085-299BB9E0A08B}"/>
              </a:ext>
            </a:extLst>
          </p:cNvPr>
          <p:cNvSpPr txBox="1"/>
          <p:nvPr/>
        </p:nvSpPr>
        <p:spPr>
          <a:xfrm>
            <a:off x="3568701" y="83185"/>
            <a:ext cx="4851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Seaford" pitchFamily="2" charset="0"/>
              </a:rPr>
              <a:t>Table. </a:t>
            </a:r>
            <a:r>
              <a:rPr lang="en-NZ" sz="1200" b="1" dirty="0">
                <a:latin typeface="Seaford" pitchFamily="2" charset="0"/>
              </a:rPr>
              <a:t>Descriptive statistics for psychotherapy (</a:t>
            </a:r>
            <a:r>
              <a:rPr lang="en-NZ" sz="1200" b="1" i="1" dirty="0">
                <a:latin typeface="Seaford" pitchFamily="2" charset="0"/>
              </a:rPr>
              <a:t>n</a:t>
            </a:r>
            <a:r>
              <a:rPr lang="en-NZ" sz="1200" b="1" dirty="0">
                <a:latin typeface="Seaford" pitchFamily="2" charset="0"/>
              </a:rPr>
              <a:t> = 3,000)</a:t>
            </a:r>
            <a:endParaRPr lang="en-AU" sz="1200" b="1" dirty="0">
              <a:latin typeface="Sea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1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5" y="671808"/>
            <a:ext cx="10920248" cy="639192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2" name="Text Placeholder 23">
            <a:extLst>
              <a:ext uri="{FF2B5EF4-FFF2-40B4-BE49-F238E27FC236}">
                <a16:creationId xmlns:a16="http://schemas.microsoft.com/office/drawing/2014/main" id="{D6905F2F-A21F-CF70-0AF3-34CFBAAABF18}"/>
              </a:ext>
            </a:extLst>
          </p:cNvPr>
          <p:cNvSpPr txBox="1">
            <a:spLocks/>
          </p:cNvSpPr>
          <p:nvPr/>
        </p:nvSpPr>
        <p:spPr>
          <a:xfrm>
            <a:off x="436835" y="2259752"/>
            <a:ext cx="11318330" cy="257894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mi-NZ" sz="3000" b="1" kern="100" dirty="0">
              <a:solidFill>
                <a:schemeClr val="bg1"/>
              </a:solidFill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mi-NZ" sz="2600" kern="100" dirty="0">
                <a:solidFill>
                  <a:schemeClr val="bg1"/>
                </a:solidFill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How do sociodemographic factors influence the utilisation of </a:t>
            </a:r>
            <a:r>
              <a:rPr lang="mi-NZ" sz="2600" kern="100" dirty="0">
                <a:solidFill>
                  <a:schemeClr val="bg1"/>
                </a:solidFill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psychotherapy among patients with MDD?</a:t>
            </a:r>
          </a:p>
          <a:p>
            <a:pPr indent="0">
              <a:buNone/>
            </a:pPr>
            <a:endParaRPr lang="mi-NZ" sz="2000" kern="100" dirty="0">
              <a:solidFill>
                <a:schemeClr val="bg1"/>
              </a:solidFill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mi-NZ" sz="2000" kern="100" dirty="0">
                <a:solidFill>
                  <a:schemeClr val="bg1"/>
                </a:solidFill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There appear to be no disparities in the utilisation of psychotherapy across different racial, gender, age, and residential groups.</a:t>
            </a:r>
          </a:p>
          <a:p>
            <a:pPr indent="0">
              <a:buNone/>
            </a:pPr>
            <a:endParaRPr lang="mi-NZ" sz="3000" kern="100" dirty="0">
              <a:solidFill>
                <a:schemeClr val="bg1"/>
              </a:solidFill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NZ" sz="3000" kern="100" dirty="0">
              <a:solidFill>
                <a:schemeClr val="bg1"/>
              </a:solidFill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5762F29-095E-44D6-F786-03D8C06C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58420"/>
            <a:ext cx="11082064" cy="665965"/>
          </a:xfrm>
        </p:spPr>
        <p:txBody>
          <a:bodyPr/>
          <a:lstStyle/>
          <a:p>
            <a:r>
              <a:rPr lang="en-US" dirty="0"/>
              <a:t>LIMITATIONS and opportunities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17B7349F-FC66-0327-26D5-F12BECD3B23A}"/>
              </a:ext>
            </a:extLst>
          </p:cNvPr>
          <p:cNvSpPr txBox="1">
            <a:spLocks/>
          </p:cNvSpPr>
          <p:nvPr/>
        </p:nvSpPr>
        <p:spPr>
          <a:xfrm>
            <a:off x="436835" y="1839310"/>
            <a:ext cx="11318330" cy="4346882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buFontTx/>
              <a:buChar char="-"/>
            </a:pPr>
            <a:endParaRPr lang="mi-NZ" sz="3000" kern="100" dirty="0"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231D145-EBAF-5D52-CA04-43453DA7DCCD}"/>
              </a:ext>
            </a:extLst>
          </p:cNvPr>
          <p:cNvSpPr txBox="1">
            <a:spLocks/>
          </p:cNvSpPr>
          <p:nvPr/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860B6F-2FE3-4DE6-9496-980E987E746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E1A51-1CEB-6AEB-6A2E-677D53F16CD7}"/>
              </a:ext>
            </a:extLst>
          </p:cNvPr>
          <p:cNvSpPr txBox="1"/>
          <p:nvPr/>
        </p:nvSpPr>
        <p:spPr>
          <a:xfrm>
            <a:off x="838200" y="5164773"/>
            <a:ext cx="505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mi-NZ" sz="1800" kern="100" dirty="0"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Singapore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mi-NZ" kern="100" dirty="0"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Data reliability</a:t>
            </a:r>
            <a:endParaRPr lang="mi-NZ" sz="1800" kern="100" dirty="0"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endParaRPr lang="mi-NZ" sz="1800" kern="100" dirty="0">
              <a:effectLst/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42A1BCD6-BC4D-74CE-09AB-8B3BF3C1AC10}"/>
              </a:ext>
            </a:extLst>
          </p:cNvPr>
          <p:cNvSpPr txBox="1">
            <a:spLocks/>
          </p:cNvSpPr>
          <p:nvPr/>
        </p:nvSpPr>
        <p:spPr>
          <a:xfrm>
            <a:off x="983910" y="2063306"/>
            <a:ext cx="4912722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LIMITATIONs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A80A8575-52F7-8F41-89CD-38965332DE12}"/>
              </a:ext>
            </a:extLst>
          </p:cNvPr>
          <p:cNvSpPr txBox="1">
            <a:spLocks/>
          </p:cNvSpPr>
          <p:nvPr/>
        </p:nvSpPr>
        <p:spPr>
          <a:xfrm>
            <a:off x="5726242" y="2063185"/>
            <a:ext cx="3993147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FUTURE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67637-6F0A-CBAC-BA87-0B20B3F8E386}"/>
              </a:ext>
            </a:extLst>
          </p:cNvPr>
          <p:cNvSpPr txBox="1"/>
          <p:nvPr/>
        </p:nvSpPr>
        <p:spPr>
          <a:xfrm>
            <a:off x="5726243" y="2627756"/>
            <a:ext cx="6028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mi-NZ" sz="1800" kern="100" dirty="0"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More background information required.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mi-NZ" sz="1800" kern="100" dirty="0"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Wider range of demographics (e.g., socioeconomic status).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mi-NZ" sz="1800" kern="100" dirty="0"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Other factors (e.g., responsiveness to antidepressents).</a:t>
            </a:r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27DD5C81-AC32-E5B0-FA45-567858E5A62D}"/>
              </a:ext>
            </a:extLst>
          </p:cNvPr>
          <p:cNvSpPr txBox="1">
            <a:spLocks/>
          </p:cNvSpPr>
          <p:nvPr/>
        </p:nvSpPr>
        <p:spPr>
          <a:xfrm>
            <a:off x="983910" y="4604782"/>
            <a:ext cx="4912722" cy="550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F1831-7123-95AF-92B6-D8C809155E94}"/>
              </a:ext>
            </a:extLst>
          </p:cNvPr>
          <p:cNvSpPr txBox="1"/>
          <p:nvPr/>
        </p:nvSpPr>
        <p:spPr>
          <a:xfrm>
            <a:off x="918525" y="2800184"/>
            <a:ext cx="4687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mi-NZ" sz="1800" kern="100" dirty="0"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Limited generalisibiliy (e.g., race, age).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mi-NZ" kern="100" dirty="0"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Limited information about psychotherapy.</a:t>
            </a:r>
            <a:endParaRPr lang="mi-NZ" sz="1800" kern="100" dirty="0">
              <a:latin typeface="Seaford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mi-NZ" sz="1800" kern="100" dirty="0">
                <a:effectLst/>
                <a:latin typeface="Seaford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Duplicates due to multiple hospital admissions.</a:t>
            </a:r>
          </a:p>
        </p:txBody>
      </p:sp>
    </p:spTree>
    <p:extLst>
      <p:ext uri="{BB962C8B-B14F-4D97-AF65-F5344CB8AC3E}">
        <p14:creationId xmlns:p14="http://schemas.microsoft.com/office/powerpoint/2010/main" val="421656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1" descr="A person looking at a computer screen&#10;">
            <a:extLst>
              <a:ext uri="{FF2B5EF4-FFF2-40B4-BE49-F238E27FC236}">
                <a16:creationId xmlns:a16="http://schemas.microsoft.com/office/drawing/2014/main" id="{7D4D14EC-F05F-0921-4293-737AC2B5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27552"/>
          <a:stretch/>
        </p:blipFill>
        <p:spPr>
          <a:xfrm>
            <a:off x="0" y="466725"/>
            <a:ext cx="6096000" cy="5924550"/>
          </a:xfrm>
          <a:prstGeom prst="rect">
            <a:avLst/>
          </a:prstGeom>
        </p:spPr>
      </p:pic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062" y="610954"/>
            <a:ext cx="6041908" cy="64207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3351" y="1290014"/>
            <a:ext cx="5412828" cy="766985"/>
          </a:xfrm>
        </p:spPr>
        <p:txBody>
          <a:bodyPr/>
          <a:lstStyle/>
          <a:p>
            <a:endParaRPr lang="mi-NZ" sz="1800" dirty="0">
              <a:latin typeface="Seaford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aford" pitchFamily="2" charset="0"/>
              </a:rPr>
              <a:t>Better understand the treatment MDD.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i-NZ" sz="1800" dirty="0">
                <a:latin typeface="Seaford" pitchFamily="2" charset="0"/>
              </a:rPr>
              <a:t>Examined the influence of sociodemographic factors on patient use of psychotherapy.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i-NZ" sz="1800" dirty="0">
                <a:latin typeface="Seaford" pitchFamily="2" charset="0"/>
              </a:rPr>
              <a:t>Psychotherapy does not appear to be utilised differentially by patients of varied race, gender, age, and residential status.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mi-NZ" sz="1800" dirty="0">
              <a:latin typeface="Seaford" pitchFamily="2" charset="0"/>
            </a:endParaRPr>
          </a:p>
          <a:p>
            <a:endParaRPr lang="mi-NZ" i="1" dirty="0">
              <a:latin typeface="Seaford" pitchFamily="2" charset="0"/>
            </a:endParaRPr>
          </a:p>
          <a:p>
            <a:endParaRPr lang="en-US" i="1" dirty="0">
              <a:latin typeface="Seaford" pitchFamily="2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8C8D88-C1B9-4BB3-8CF4-AA0F02CC0C7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6608FD8-5125-42C9-8D64-75AA059BF8C2}">
  <ds:schemaRefs>
    <ds:schemaRef ds:uri="http://purl.org/dc/dcmitype/"/>
    <ds:schemaRef ds:uri="71af3243-3dd4-4a8d-8c0d-dd76da1f02a5"/>
    <ds:schemaRef ds:uri="230e9df3-be65-4c73-a93b-d1236ebd677e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6D3147F-17C1-4C4C-A1F9-80FC5807016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TM89652269</Template>
  <TotalTime>1146</TotalTime>
  <Words>783</Words>
  <Application>Microsoft Macintosh PowerPoint</Application>
  <PresentationFormat>Widescreen</PresentationFormat>
  <Paragraphs>148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Quire Sans</vt:lpstr>
      <vt:lpstr>Seaford</vt:lpstr>
      <vt:lpstr>Seaford Bold</vt:lpstr>
      <vt:lpstr>Office Theme</vt:lpstr>
      <vt:lpstr>HOLMUSK</vt:lpstr>
      <vt:lpstr>major depressive disorder</vt:lpstr>
      <vt:lpstr>Research question</vt:lpstr>
      <vt:lpstr>SAMPLE</vt:lpstr>
      <vt:lpstr>APPROACH</vt:lpstr>
      <vt:lpstr>FINDINGS</vt:lpstr>
      <vt:lpstr>interpretation</vt:lpstr>
      <vt:lpstr>LIMITATIONS and opportunities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Molly Grant</cp:lastModifiedBy>
  <cp:revision>6</cp:revision>
  <dcterms:created xsi:type="dcterms:W3CDTF">2024-05-01T02:14:07Z</dcterms:created>
  <dcterms:modified xsi:type="dcterms:W3CDTF">2024-05-07T01:30:47Z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