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8" r:id="rId6"/>
    <p:sldId id="279" r:id="rId7"/>
    <p:sldId id="263" r:id="rId8"/>
    <p:sldId id="286" r:id="rId9"/>
    <p:sldId id="282" r:id="rId10"/>
    <p:sldId id="284" r:id="rId11"/>
    <p:sldId id="283" r:id="rId12"/>
    <p:sldId id="287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9"/>
    <p:restoredTop sz="64354"/>
  </p:normalViewPr>
  <p:slideViewPr>
    <p:cSldViewPr snapToGrid="0">
      <p:cViewPr>
        <p:scale>
          <a:sx n="100" d="100"/>
          <a:sy n="100" d="100"/>
        </p:scale>
        <p:origin x="22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9BF0D-A27E-4949-BA05-26DFC7FA342E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62803-C07A-499E-9504-8ED8734D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6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AA30-155C-4903-9267-E3BBFB95FF41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F336-7DD2-47CF-A0F3-D1163B2A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F336-7DD2-47CF-A0F3-D1163B2A9C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F336-7DD2-47CF-A0F3-D1163B2A9C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27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F336-7DD2-47CF-A0F3-D1163B2A9C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F336-7DD2-47CF-A0F3-D1163B2A9C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0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F336-7DD2-47CF-A0F3-D1163B2A9C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63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F336-7DD2-47CF-A0F3-D1163B2A9C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F336-7DD2-47CF-A0F3-D1163B2A9C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17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F336-7DD2-47CF-A0F3-D1163B2A9C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5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343BBF-5896-492F-B293-DE44DE831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BC4C36-9C93-4585-BF64-797C37947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0 h 5924550"/>
              <a:gd name="connsiteX1" fmla="*/ 11258550 w 11258550"/>
              <a:gd name="connsiteY1" fmla="*/ 0 h 5924550"/>
              <a:gd name="connsiteX2" fmla="*/ 11258550 w 11258550"/>
              <a:gd name="connsiteY2" fmla="*/ 5924550 h 5924550"/>
              <a:gd name="connsiteX3" fmla="*/ 8125149 w 11258550"/>
              <a:gd name="connsiteY3" fmla="*/ 5924550 h 5924550"/>
              <a:gd name="connsiteX4" fmla="*/ 8125149 w 11258550"/>
              <a:gd name="connsiteY4" fmla="*/ 4629150 h 5924550"/>
              <a:gd name="connsiteX5" fmla="*/ 3133402 w 11258550"/>
              <a:gd name="connsiteY5" fmla="*/ 4629150 h 5924550"/>
              <a:gd name="connsiteX6" fmla="*/ 3133402 w 11258550"/>
              <a:gd name="connsiteY6" fmla="*/ 5924550 h 5924550"/>
              <a:gd name="connsiteX7" fmla="*/ 0 w 11258550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0"/>
                </a:moveTo>
                <a:lnTo>
                  <a:pt x="11258550" y="0"/>
                </a:lnTo>
                <a:lnTo>
                  <a:pt x="11258550" y="5924550"/>
                </a:lnTo>
                <a:lnTo>
                  <a:pt x="8125149" y="5924550"/>
                </a:lnTo>
                <a:lnTo>
                  <a:pt x="8125149" y="4629150"/>
                </a:lnTo>
                <a:lnTo>
                  <a:pt x="3133402" y="4629150"/>
                </a:lnTo>
                <a:lnTo>
                  <a:pt x="3133402" y="5924550"/>
                </a:lnTo>
                <a:lnTo>
                  <a:pt x="0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749D11F-03B6-400D-94E7-177EEBC5C7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0921" y="6176266"/>
            <a:ext cx="4270159" cy="339247"/>
          </a:xfrm>
        </p:spPr>
        <p:txBody>
          <a:bodyPr>
            <a:noAutofit/>
          </a:bodyPr>
          <a:lstStyle>
            <a:lvl1pPr marL="0" indent="0" algn="ctr">
              <a:buNone/>
              <a:defRPr sz="2000" spc="1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C86F7-04B1-4F1F-B4FB-8A3C2793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940" y="5489855"/>
            <a:ext cx="4270248" cy="640080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000" cap="all" baseline="0">
                <a:ln w="19050">
                  <a:solidFill>
                    <a:schemeClr val="accent6"/>
                  </a:solidFill>
                </a:ln>
                <a:noFill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363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8D0226-3AB8-4591-90BD-C0E6D9A30301}"/>
              </a:ext>
            </a:extLst>
          </p:cNvPr>
          <p:cNvSpPr/>
          <p:nvPr userDrawn="1"/>
        </p:nvSpPr>
        <p:spPr>
          <a:xfrm>
            <a:off x="1780309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2CA40-DF7D-4358-831F-BC9B8960CBDB}"/>
              </a:ext>
            </a:extLst>
          </p:cNvPr>
          <p:cNvSpPr/>
          <p:nvPr userDrawn="1"/>
        </p:nvSpPr>
        <p:spPr>
          <a:xfrm>
            <a:off x="4979555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1A6E6-C76B-400D-9A19-F1B09AD38A3E}"/>
              </a:ext>
            </a:extLst>
          </p:cNvPr>
          <p:cNvSpPr/>
          <p:nvPr userDrawn="1"/>
        </p:nvSpPr>
        <p:spPr>
          <a:xfrm>
            <a:off x="8153400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67140AA-40F5-4101-B5AA-DDCDA490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3428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966AA58-3FAC-4126-8C63-16F104203B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07899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B430FA7-46C5-4651-8ED7-21284AF012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674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C698088-82D8-4D90-AE73-66B661DFCB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7145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3FF934E-D2F5-409F-B4EB-CD316340BF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51920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E006825-EBAA-451B-AD52-683B7109D5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0990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044D0E17-B284-4856-BBDB-FFF2EBA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56B7B285-9E5D-48DB-B740-3FDA433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73D1A241-8F30-495A-8B68-B8A5CAA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31C97-3E53-4030-A6E5-50E4DF9A1C34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F8C40A-9F2A-4E97-956E-E8A1BFB94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71808"/>
            <a:ext cx="6408851" cy="63919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41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D60F60-B501-479A-A75A-8FD1F979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170FD0E-EBE1-4417-BC9D-4CD5F92BFD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7738676-CB36-4BE1-A9C9-0215DEEECB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0086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9967FE-B330-4703-9D6E-CC40B84B1030}"/>
              </a:ext>
            </a:extLst>
          </p:cNvPr>
          <p:cNvCxnSpPr>
            <a:cxnSpLocks/>
          </p:cNvCxnSpPr>
          <p:nvPr userDrawn="1"/>
        </p:nvCxnSpPr>
        <p:spPr>
          <a:xfrm>
            <a:off x="6150567" y="2200739"/>
            <a:ext cx="0" cy="34699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C0FBFA-8000-40C6-8EF3-D30A0A48CB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5167" y="3935702"/>
            <a:ext cx="710166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DCC767D-316F-42DA-9712-29C185B762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8036" y="1767731"/>
            <a:ext cx="170696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8035" y="5683895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3E0B0DF9-E558-439A-9B7D-4C600008B0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BB9DF13-A501-4465-8844-F8ADFE8BE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834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23EF573-9496-4229-ABB9-B58C441687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85000" y="2740969"/>
            <a:ext cx="1929792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6C96D231-4BEB-47C0-BC89-3D69A5E0DD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9358" y="4263233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18B3BFCC-5202-4CF7-8748-EA1165299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45805" y="500105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0F78A8C0-E488-4B82-A881-BAF70EF526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8224" y="4328700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9CBF7863-921B-428D-857E-AC4D195E8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64942" y="4956195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3818CA49-6F16-4527-9CE5-335D522ECA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6547" y="287027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438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D11A1-D567-4DE9-AFD4-7A6BC7C300C1}"/>
              </a:ext>
            </a:extLst>
          </p:cNvPr>
          <p:cNvSpPr/>
          <p:nvPr userDrawn="1"/>
        </p:nvSpPr>
        <p:spPr>
          <a:xfrm>
            <a:off x="4483944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98470-6F00-41F0-B63E-42C03BC992F8}"/>
              </a:ext>
            </a:extLst>
          </p:cNvPr>
          <p:cNvSpPr/>
          <p:nvPr userDrawn="1"/>
        </p:nvSpPr>
        <p:spPr>
          <a:xfrm>
            <a:off x="4489659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6A024-E68E-4F1C-887D-415804C89479}"/>
              </a:ext>
            </a:extLst>
          </p:cNvPr>
          <p:cNvSpPr/>
          <p:nvPr userDrawn="1"/>
        </p:nvSpPr>
        <p:spPr>
          <a:xfrm>
            <a:off x="828484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C2448-350F-482F-92C0-4F1495265933}"/>
              </a:ext>
            </a:extLst>
          </p:cNvPr>
          <p:cNvSpPr/>
          <p:nvPr userDrawn="1"/>
        </p:nvSpPr>
        <p:spPr>
          <a:xfrm>
            <a:off x="829055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480B-19BB-48E2-8BEF-4AA0680D32DE}"/>
              </a:ext>
            </a:extLst>
          </p:cNvPr>
          <p:cNvSpPr/>
          <p:nvPr userDrawn="1"/>
        </p:nvSpPr>
        <p:spPr>
          <a:xfrm>
            <a:off x="69151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7156FBE-72BD-4A64-99F7-1ABAA272A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3928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AEE629F-FF1D-44AE-B728-8EA70D72A3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644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C4D74F9-C022-4D89-9C64-1A0A5FD3A6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1543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D3684C2-E9CD-4A2A-993D-ABF39BD30C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0644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960BEA5-C2B5-456D-8982-4C8A8E7EE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51543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9746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50BF9B7-44D3-43B3-8650-0E38FB9F80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5497" y="2172381"/>
            <a:ext cx="4487220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FDE5E1-CA4F-47D6-B408-560DFA59D301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906463" y="2752724"/>
            <a:ext cx="5007022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Content Placeholder 9">
            <a:extLst>
              <a:ext uri="{FF2B5EF4-FFF2-40B4-BE49-F238E27FC236}">
                <a16:creationId xmlns:a16="http://schemas.microsoft.com/office/drawing/2014/main" id="{E8933B94-68E9-4F8A-95B3-C8A867B06FF5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785497" y="2747768"/>
            <a:ext cx="4500041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785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0E72126-EBC8-4AA7-AA53-38A15FDEC6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44CA5E4-4215-49A0-86F5-2C4847D87E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735C1917-DDF3-4A5B-AEB9-E0FBD98EC5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0FF36A3-BF35-4A36-ADAB-547CA8CAE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BE85149-0E6D-4CDC-82B6-EF6894D9C9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6E8B6B5-41D1-4EC9-84EF-1989A504B7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F13F401-A13F-4EF3-88FC-D517D7F7BA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4639D5D-D529-4EF5-9EF8-8C9B3715A2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45E22B01-C64B-4A03-9118-68BCAECC32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4BA50FF-5CC3-4F90-9AA6-5942DF634B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B3EEE7C-67C5-49ED-A602-F8E162B21A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E91B34F-5506-49A1-8594-9259C64066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A7D7592-A438-4BE7-82A5-188EF3B70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70F1DE9A-9607-4D77-B1CA-EA7A15A4CA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FE726AB2-7D79-4CF4-ACA3-327A065CA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7991841-3C5D-4E23-ACEF-AC0C7BA286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E827F407-DC92-4E39-85F3-56B3405B23A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ADBEC4B1-A92B-4923-B3C2-44570B971C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32CD6E05-4E76-4ADF-9FC8-4321B2B96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D40BE94-38F8-48B0-9A42-DA1A4197504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CFECD0B-5901-4EBC-92AA-3DE8CD1132D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B173BBB1-992E-4C62-B6EF-38E5859DA79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3639117-6091-4743-897D-3E5F4468CC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7A64542-4E5B-4701-845E-5101F87E1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D7536456-E749-466F-8EFA-F33D82812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18755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A6C85040-3D7A-4FD1-B96E-3ED73836766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66941C8-0858-4060-8F85-A63D40D058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B66D6339-390D-45A7-BBF7-ADB8D6A0168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89C25EC2-6755-441D-BD59-204C60EFD6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5AA552AB-DFEE-4CE4-9596-F63F557FD4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8AA79F31-661A-42DB-97E9-B3633BF662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08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FB87B-D4AD-42B4-8993-D5BD031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DA0E7-08C2-442E-A8B3-F1218B69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842E0-2E48-4C5C-9EC5-429BF2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3808EC-BC22-46D4-895E-0A67F6EE1907}"/>
              </a:ext>
            </a:extLst>
          </p:cNvPr>
          <p:cNvSpPr/>
          <p:nvPr userDrawn="1"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83E2FE-F5EA-4C43-BC5B-23330B11D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333552" y="3930709"/>
            <a:ext cx="3975244" cy="99655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7859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0F7723-F5B1-4A97-921F-93E42B12D62B}"/>
              </a:ext>
            </a:extLst>
          </p:cNvPr>
          <p:cNvSpPr/>
          <p:nvPr userDrawn="1"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70FDF-6533-4E3F-94A4-2548DA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B69DE-3108-4A10-8EDD-EC2EF3F5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B337B-1B07-4B9D-9563-C5E433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A44B00A-A50E-49C2-AE8C-E243734442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1913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0A1A7F-BD7F-4CB8-A8BD-C7DDCD62C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53CF9-87EA-4162-8CBD-63E10EBEB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94627" y="2801755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F099E8E6-E766-4B5B-8E98-7D92E8F91A9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38065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3AC6007-1F43-4D93-842F-2E1F01D19B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5EC4308-1195-47F4-A415-8637701ADF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779" y="2801192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8E583185-DBE3-45E6-B367-B88C50A91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31913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0B472BE4-F051-416A-AFCF-53E847C3E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F4A7512-D4D0-4D2E-A300-C5EE0AC2EC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94627" y="5624127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7CBE80F1-F6E2-416E-9F4A-EBE15E0F94A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038065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B9A76D07-863C-4818-9D9C-99B8F83B8F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822CAEC7-C513-41B6-9F77-3D5481F849E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0779" y="5623564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3895-E987-4148-AB13-798D65CB7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2238083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89745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64182B-9BBA-4B44-BC53-045107E9371D}"/>
              </a:ext>
            </a:extLst>
          </p:cNvPr>
          <p:cNvSpPr/>
          <p:nvPr userDrawn="1"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A1795-FD62-4E99-989E-A14C057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5EE35-717E-4E9F-A75B-366341B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606A6-DC50-4DDF-8621-3D530D5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9DE112EE-5EA4-49AF-8AF9-754D30C144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3210BF0-55FD-4D41-9458-4492BAD29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739369F-4EDD-4B19-8395-084759667B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A72E3657-9D29-484E-819B-67EA4ADC47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3E59867B-1A93-4A9B-9C2E-AE7B5FCF51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90192BD-CD3C-44D3-9A9A-8782B80F76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E378BE-4D71-48F2-BA16-CCF8158EF7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F28DC9-C26A-4D42-8BFA-540BB696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642AD6D-085C-424D-B340-7731A4F95D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CD02B3D-3B05-4CE4-98EF-4772E813751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58AF150-35C5-4E99-97F8-798A80E52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02EB253-A55A-4EC6-A5A8-ABACCF75D0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1A02BB49-28DB-48E5-8959-D36C984030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3C6BE33-794C-464D-886A-DB31DC137B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1088B84-C9AE-4E0F-BE0B-7691872F78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EC807298-9742-4D0C-86D4-A25C5ED30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B94081A-B2B7-439C-B7CA-91A63FB88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75898E2-098E-4BDE-8BA8-C1D0755D7E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B78526-379C-43C5-ABE7-2F184FC309A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FAA9378E-4336-4D84-9033-052E57D5470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4AF0D6AA-392E-489E-8457-370F653057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515D701A-667D-41D8-B25B-72B088C7E9E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D0AB2C67-89B8-459B-BB18-3655BA5AB3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88DB254D-C387-4A49-A475-DA300A7131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00339E-E516-47A3-98FD-79044886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332219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10110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6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6E7A44-0539-4C8E-ABEB-E56B131C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629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2A0C2-BC21-4E10-B50C-353B8CBD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96990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FB6A2A-F24A-4E64-A207-404C8CC7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63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69E913-93AE-4878-BA45-C2A83F5ACE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4683183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F306DC8-5642-4A13-B67A-9BF5A74DB8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30367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467CBB-A84A-4371-9C2F-3BD7181223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65159" y="4697520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96B9F0-428C-454F-A050-D0D8E87142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65159" y="431801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917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533CF28F-2EF0-4DE6-AD35-043AAA87EEC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72244" y="3237794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98ABB59-CA95-470C-A29D-627B16E69E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72244" y="3866925"/>
            <a:ext cx="3281556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571488-55CE-40DF-84B6-A5166E2BEF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2244" y="4248925"/>
            <a:ext cx="3281556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87501-8949-4796-90C5-50D20B54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411" y="941112"/>
            <a:ext cx="6074545" cy="639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33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0A3F71-78A0-4742-B701-4A1489F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670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FABFC7-4108-49F4-A75A-5AB472AA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/>
          <a:lstStyle>
            <a:lvl1pPr algn="ctr">
              <a:defRPr sz="5000" spc="100" baseline="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623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056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39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26315-2B7F-4C57-86AC-F861837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E89F0-5C7D-4785-9E27-B2AC9192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B7DCF-7168-4376-8641-10965E65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8FEF-9751-417B-82B2-BBAD07665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7CE99-0833-4AF7-954F-3E4BD5F9C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200" baseline="0">
          <a:ln w="19050">
            <a:solidFill>
              <a:schemeClr val="accent1"/>
            </a:solidFill>
          </a:ln>
          <a:noFill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two people holding hands">
            <a:extLst>
              <a:ext uri="{FF2B5EF4-FFF2-40B4-BE49-F238E27FC236}">
                <a16:creationId xmlns:a16="http://schemas.microsoft.com/office/drawing/2014/main" id="{E41FFEB7-5147-4211-9DEE-48A580FDD9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25" y="466725"/>
            <a:ext cx="11258550" cy="592455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768A15-70E8-C3A0-7FC6-07FC65B74824}"/>
              </a:ext>
            </a:extLst>
          </p:cNvPr>
          <p:cNvSpPr txBox="1"/>
          <p:nvPr/>
        </p:nvSpPr>
        <p:spPr>
          <a:xfrm>
            <a:off x="3584241" y="5114845"/>
            <a:ext cx="5016843" cy="1718441"/>
          </a:xfrm>
          <a:prstGeom prst="rect">
            <a:avLst/>
          </a:prstGeom>
          <a:solidFill>
            <a:schemeClr val="bg1">
              <a:alpha val="63203"/>
            </a:schemeClr>
          </a:solidFill>
        </p:spPr>
        <p:txBody>
          <a:bodyPr wrap="square" rtlCol="0">
            <a:spAutoFit/>
          </a:bodyPr>
          <a:lstStyle/>
          <a:p>
            <a:endParaRPr lang="en-AU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49020275-58F0-4491-8E8A-0A2AD5E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940" y="5489855"/>
            <a:ext cx="4270248" cy="640080"/>
          </a:xfrm>
        </p:spPr>
        <p:txBody>
          <a:bodyPr>
            <a:noAutofit/>
          </a:bodyPr>
          <a:lstStyle/>
          <a:p>
            <a:r>
              <a:rPr kumimoji="0" lang="en-US" sz="4000" b="0" i="0" u="none" strike="noStrike" kern="1200" cap="all" spc="200" normalizeH="0" baseline="0" noProof="0">
                <a:ln w="19050">
                  <a:solidFill>
                    <a:srgbClr val="155463"/>
                  </a:solidFill>
                </a:ln>
                <a:noFill/>
                <a:effectLst/>
                <a:uLnTx/>
                <a:uFillTx/>
                <a:latin typeface="Seaford Bold"/>
                <a:ea typeface="+mj-ea"/>
                <a:cs typeface="+mj-cs"/>
              </a:rPr>
              <a:t>HOLMUSK</a:t>
            </a:r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1A5B04-2A0C-49EF-AC0E-822E3C090B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60921" y="6176266"/>
            <a:ext cx="4270159" cy="64008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aford" pitchFamily="2" charset="0"/>
              </a:rPr>
              <a:t>Take home challenge</a:t>
            </a:r>
          </a:p>
          <a:p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Seaford" pitchFamily="2" charset="0"/>
              </a:rPr>
              <a:t>Molly Grant</a:t>
            </a:r>
          </a:p>
        </p:txBody>
      </p:sp>
    </p:spTree>
    <p:extLst>
      <p:ext uri="{BB962C8B-B14F-4D97-AF65-F5344CB8AC3E}">
        <p14:creationId xmlns:p14="http://schemas.microsoft.com/office/powerpoint/2010/main" val="240906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276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574" y="658420"/>
            <a:ext cx="6408851" cy="665965"/>
          </a:xfrm>
        </p:spPr>
        <p:txBody>
          <a:bodyPr/>
          <a:lstStyle/>
          <a:p>
            <a:r>
              <a:rPr lang="en-US" dirty="0" err="1"/>
              <a:t>REFerences</a:t>
            </a:r>
            <a:endParaRPr lang="en-US" dirty="0"/>
          </a:p>
        </p:txBody>
      </p:sp>
      <p:sp>
        <p:nvSpPr>
          <p:cNvPr id="124" name="Text Placeholder 123">
            <a:extLst>
              <a:ext uri="{FF2B5EF4-FFF2-40B4-BE49-F238E27FC236}">
                <a16:creationId xmlns:a16="http://schemas.microsoft.com/office/drawing/2014/main" id="{3190266D-0F33-45C1-99B6-88C3D275A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07521"/>
            <a:ext cx="10040007" cy="147269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NZ" dirty="0" err="1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Cuijpers</a:t>
            </a:r>
            <a:r>
              <a:rPr lang="en-NZ" dirty="0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 P, </a:t>
            </a:r>
            <a:r>
              <a:rPr lang="en-NZ" dirty="0" err="1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Sijbrandij</a:t>
            </a:r>
            <a:r>
              <a:rPr lang="en-NZ" dirty="0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 M, </a:t>
            </a:r>
            <a:r>
              <a:rPr lang="en-NZ" dirty="0" err="1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Koole</a:t>
            </a:r>
            <a:r>
              <a:rPr lang="en-NZ" dirty="0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 SL, Andersson G, Beekman AT, Reynolds III CF. Adding psychotherapy to antidepressant medication in depression and anxiety disorders: a meta-analysis. Focus. 2014 Jul;12(3):347-58.</a:t>
            </a:r>
          </a:p>
          <a:p>
            <a:pPr marL="342900" indent="-342900">
              <a:buAutoNum type="arabicPeriod"/>
            </a:pPr>
            <a:r>
              <a:rPr lang="en-NZ" dirty="0" err="1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Leppänen</a:t>
            </a:r>
            <a:r>
              <a:rPr lang="en-NZ" dirty="0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 H, </a:t>
            </a:r>
            <a:r>
              <a:rPr lang="en-NZ" dirty="0" err="1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Kampman</a:t>
            </a:r>
            <a:r>
              <a:rPr lang="en-NZ" dirty="0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 O, </a:t>
            </a:r>
            <a:r>
              <a:rPr lang="en-NZ" dirty="0" err="1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Autio</a:t>
            </a:r>
            <a:r>
              <a:rPr lang="en-NZ" dirty="0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 R, </a:t>
            </a:r>
            <a:r>
              <a:rPr lang="en-NZ" dirty="0" err="1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Karolaakso</a:t>
            </a:r>
            <a:r>
              <a:rPr lang="en-NZ" dirty="0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 T, </a:t>
            </a:r>
            <a:r>
              <a:rPr lang="en-NZ" dirty="0" err="1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Näppilä</a:t>
            </a:r>
            <a:r>
              <a:rPr lang="en-NZ" dirty="0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 T, </a:t>
            </a:r>
            <a:r>
              <a:rPr lang="en-NZ" dirty="0" err="1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Rissanen</a:t>
            </a:r>
            <a:r>
              <a:rPr lang="en-NZ" dirty="0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 P, </a:t>
            </a:r>
            <a:r>
              <a:rPr lang="en-NZ" dirty="0" err="1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Pirkola</a:t>
            </a:r>
            <a:r>
              <a:rPr lang="en-NZ" dirty="0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 S. Socioeconomic factors and use of psychotherapy in common mental disorders predisposing to disability pension. BMC Health Services Research. 2022 Aug 1;22(1): 983</a:t>
            </a:r>
          </a:p>
          <a:p>
            <a:pPr marL="342900" indent="-342900">
              <a:buAutoNum type="arabicPeriod"/>
            </a:pPr>
            <a:r>
              <a:rPr lang="en-NZ" dirty="0" err="1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Kua</a:t>
            </a:r>
            <a:r>
              <a:rPr lang="en-NZ" dirty="0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 EH, Rathi M. Mental health care in Singapore: Current and future challenges. Taiwanese journal of psychiatry. 2019 Jan 1;33(1):6-12.</a:t>
            </a: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Seaford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1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574" y="658420"/>
            <a:ext cx="8845155" cy="665965"/>
          </a:xfrm>
        </p:spPr>
        <p:txBody>
          <a:bodyPr/>
          <a:lstStyle/>
          <a:p>
            <a:r>
              <a:rPr lang="en-US" dirty="0">
                <a:latin typeface="Seaford" pitchFamily="2" charset="0"/>
              </a:rPr>
              <a:t>major depressive disorder</a:t>
            </a:r>
            <a:endParaRPr lang="en-US" dirty="0"/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24A06C02-7294-4961-8375-FFBAE150C3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263" y="1611883"/>
            <a:ext cx="3281555" cy="426393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3"/>
                </a:solidFill>
              </a:rPr>
              <a:t>OBJECTIVE</a:t>
            </a:r>
          </a:p>
        </p:txBody>
      </p:sp>
      <p:sp>
        <p:nvSpPr>
          <p:cNvPr id="124" name="Text Placeholder 123">
            <a:extLst>
              <a:ext uri="{FF2B5EF4-FFF2-40B4-BE49-F238E27FC236}">
                <a16:creationId xmlns:a16="http://schemas.microsoft.com/office/drawing/2014/main" id="{3190266D-0F33-45C1-99B6-88C3D275A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263" y="1991386"/>
            <a:ext cx="4320478" cy="147269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Seaford" pitchFamily="2" charset="0"/>
              </a:rPr>
              <a:t>Generate insights using data to better understand the treatment of major depressive disorder (MDD)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529D0F22-483A-4379-9956-1AC0FBC1FFA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263" y="3594166"/>
            <a:ext cx="3281555" cy="426393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3"/>
                </a:solidFill>
              </a:rPr>
              <a:t>What we know</a:t>
            </a:r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9178B061-1219-4E97-B5B0-FA9EAEEF20A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8263" y="3973670"/>
            <a:ext cx="10908466" cy="18368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aford" pitchFamily="2" charset="0"/>
              </a:rPr>
              <a:t>Typically treated with antidepressants and psychotherapy, with combined treatment often more effective </a:t>
            </a:r>
            <a:r>
              <a:rPr lang="en-NZ" sz="1800" dirty="0">
                <a:latin typeface="Seaford" pitchFamily="2" charset="0"/>
              </a:rPr>
              <a:t>(1)</a:t>
            </a:r>
            <a:endParaRPr lang="en-US" sz="1800" dirty="0">
              <a:latin typeface="Seafor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aford" pitchFamily="2" charset="0"/>
              </a:rPr>
              <a:t>There are </a:t>
            </a:r>
            <a:r>
              <a:rPr lang="en-NZ" sz="1800" dirty="0">
                <a:latin typeface="Seaford" pitchFamily="2" charset="0"/>
              </a:rPr>
              <a:t>disparities in who uses psychotherapy, such as by age and gender (2)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800" dirty="0">
                <a:latin typeface="Seaford" pitchFamily="2" charset="0"/>
              </a:rPr>
              <a:t>Singapore has a lower psychiatrist-to-population ratio than other developed countries such as the USA, UK, and Australia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800" dirty="0">
                <a:latin typeface="Seaford" pitchFamily="2" charset="0"/>
              </a:rPr>
              <a:t>Potential inequities in access and utilisation of psychotherapy</a:t>
            </a:r>
            <a:endParaRPr lang="en-US" sz="1800" dirty="0">
              <a:latin typeface="Seaford" pitchFamily="2" charset="0"/>
            </a:endParaRP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24CA3500-51E5-4AF6-9AE0-8124B5B6EC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45822" y="1626220"/>
            <a:ext cx="3281555" cy="426393"/>
          </a:xfrm>
        </p:spPr>
        <p:txBody>
          <a:bodyPr/>
          <a:lstStyle/>
          <a:p>
            <a:r>
              <a:rPr lang="en-US" sz="1800" b="1" dirty="0">
                <a:solidFill>
                  <a:schemeClr val="accent3"/>
                </a:solidFill>
              </a:rPr>
              <a:t>TARGET GROUP</a:t>
            </a:r>
          </a:p>
        </p:txBody>
      </p: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id="{22FD1740-CC8B-4FB4-8039-C542AFD0838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445822" y="2005723"/>
            <a:ext cx="5272978" cy="1472693"/>
          </a:xfrm>
        </p:spPr>
        <p:txBody>
          <a:bodyPr>
            <a:normAutofit/>
          </a:bodyPr>
          <a:lstStyle/>
          <a:p>
            <a:r>
              <a:rPr lang="en-NZ" sz="1800" dirty="0">
                <a:latin typeface="Seaford" pitchFamily="2" charset="0"/>
              </a:rPr>
              <a:t>Patients who received mental healthcare for MDD in a major hospital system in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0663" y="6090018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3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972A2AA-2BCB-4C1E-90E7-26B47F79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574" y="671808"/>
            <a:ext cx="7566219" cy="639192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206B4A83-D014-82EC-6504-B56CE10F7238}"/>
              </a:ext>
            </a:extLst>
          </p:cNvPr>
          <p:cNvSpPr txBox="1">
            <a:spLocks/>
          </p:cNvSpPr>
          <p:nvPr/>
        </p:nvSpPr>
        <p:spPr>
          <a:xfrm>
            <a:off x="441434" y="2529544"/>
            <a:ext cx="11191766" cy="2019307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mi-NZ" sz="2600" b="1" kern="100" dirty="0">
              <a:solidFill>
                <a:schemeClr val="bg1"/>
              </a:solidFill>
              <a:latin typeface="Seaford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ctr">
              <a:buNone/>
            </a:pPr>
            <a:r>
              <a:rPr lang="mi-NZ" sz="2600" kern="100" dirty="0">
                <a:solidFill>
                  <a:schemeClr val="bg1"/>
                </a:solidFill>
                <a:latin typeface="Seaford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How do sociodemographic factors influence the utilisation of </a:t>
            </a:r>
            <a:r>
              <a:rPr lang="mi-NZ" sz="2600" kern="100" dirty="0">
                <a:solidFill>
                  <a:schemeClr val="bg1"/>
                </a:solidFill>
                <a:effectLst/>
                <a:latin typeface="Seaford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psychotherapy among patients with MDD?</a:t>
            </a:r>
            <a:endParaRPr lang="en-NZ" sz="2600" kern="100" dirty="0">
              <a:solidFill>
                <a:schemeClr val="bg1"/>
              </a:solidFill>
              <a:effectLst/>
              <a:latin typeface="Seaford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C462B64-3D29-0C84-5A05-0990CEBA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0663" y="6090018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3D6D0E-8033-36CA-2378-E51C43C058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9050" y="2703532"/>
            <a:ext cx="6041907" cy="10424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sz="1500" b="1" dirty="0"/>
              <a:t>Race: </a:t>
            </a:r>
            <a:r>
              <a:rPr lang="en-AU" sz="1500" dirty="0"/>
              <a:t>63.8% Chinese, 21.0% Malay, 9.8% Indian, 5.4% Others</a:t>
            </a:r>
          </a:p>
          <a:p>
            <a:pPr>
              <a:lnSpc>
                <a:spcPct val="150000"/>
              </a:lnSpc>
            </a:pPr>
            <a:r>
              <a:rPr lang="en-AU" sz="1500" b="1" dirty="0"/>
              <a:t>Gender: </a:t>
            </a:r>
            <a:r>
              <a:rPr lang="en-AU" sz="1500" dirty="0"/>
              <a:t>49.9% female</a:t>
            </a:r>
          </a:p>
          <a:p>
            <a:pPr>
              <a:lnSpc>
                <a:spcPct val="150000"/>
              </a:lnSpc>
            </a:pPr>
            <a:r>
              <a:rPr lang="en-AU" sz="1500" b="1" dirty="0"/>
              <a:t>Age: </a:t>
            </a:r>
            <a:r>
              <a:rPr lang="en-AU" sz="1500" i="1" dirty="0"/>
              <a:t>M </a:t>
            </a:r>
            <a:r>
              <a:rPr lang="en-AU" sz="1500" dirty="0"/>
              <a:t>=</a:t>
            </a:r>
            <a:r>
              <a:rPr lang="en-AU" sz="1500" b="1" dirty="0"/>
              <a:t> </a:t>
            </a:r>
            <a:r>
              <a:rPr lang="en-AU" sz="1500" dirty="0"/>
              <a:t>63.3 years (</a:t>
            </a:r>
            <a:r>
              <a:rPr lang="en-AU" sz="1500" i="1" dirty="0"/>
              <a:t>SD</a:t>
            </a:r>
            <a:r>
              <a:rPr lang="en-AU" sz="1500" dirty="0"/>
              <a:t> = 14.6)</a:t>
            </a:r>
          </a:p>
          <a:p>
            <a:pPr>
              <a:lnSpc>
                <a:spcPct val="150000"/>
              </a:lnSpc>
            </a:pPr>
            <a:r>
              <a:rPr lang="en-AU" sz="1500" b="1" dirty="0"/>
              <a:t>Resident status: </a:t>
            </a:r>
            <a:r>
              <a:rPr lang="en-AU" sz="1500" dirty="0"/>
              <a:t>59.4% Singaporean, 20.3% Citizen,</a:t>
            </a:r>
          </a:p>
          <a:p>
            <a:pPr>
              <a:lnSpc>
                <a:spcPct val="150000"/>
              </a:lnSpc>
            </a:pPr>
            <a:r>
              <a:rPr lang="en-AU" sz="1500" dirty="0"/>
              <a:t>15.5% PR, 4.8% Foreigner</a:t>
            </a:r>
            <a:endParaRPr lang="en-AU" sz="1500" b="1" dirty="0"/>
          </a:p>
          <a:p>
            <a:endParaRPr lang="en-AU" sz="1500" dirty="0"/>
          </a:p>
          <a:p>
            <a:endParaRPr lang="en-AU" sz="1500" dirty="0"/>
          </a:p>
          <a:p>
            <a:endParaRPr lang="en-AU" sz="1500" dirty="0"/>
          </a:p>
          <a:p>
            <a:endParaRPr lang="en-AU" sz="1500" dirty="0"/>
          </a:p>
          <a:p>
            <a:endParaRPr lang="en-AU" sz="1500" dirty="0"/>
          </a:p>
        </p:txBody>
      </p:sp>
      <p:pic>
        <p:nvPicPr>
          <p:cNvPr id="24" name="Picture Placeholder 23" descr="A close-up of a stethoscope">
            <a:extLst>
              <a:ext uri="{FF2B5EF4-FFF2-40B4-BE49-F238E27FC236}">
                <a16:creationId xmlns:a16="http://schemas.microsoft.com/office/drawing/2014/main" id="{DD2F3F3D-99FE-4AB9-BE87-81D580BFC2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" y="466725"/>
            <a:ext cx="6096000" cy="5924550"/>
          </a:xfrm>
        </p:spPr>
      </p:pic>
      <p:sp>
        <p:nvSpPr>
          <p:cNvPr id="45" name="Title 44">
            <a:extLst>
              <a:ext uri="{FF2B5EF4-FFF2-40B4-BE49-F238E27FC236}">
                <a16:creationId xmlns:a16="http://schemas.microsoft.com/office/drawing/2014/main" id="{56DDD3FB-981D-46B3-9DF6-1D5D6429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062" y="610954"/>
            <a:ext cx="6041908" cy="642075"/>
          </a:xfrm>
        </p:spPr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321A7BC-BAD6-4CBA-9AD5-2AD73F8A42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9051" y="1290014"/>
            <a:ext cx="5621170" cy="766985"/>
          </a:xfrm>
        </p:spPr>
        <p:txBody>
          <a:bodyPr/>
          <a:lstStyle/>
          <a:p>
            <a:r>
              <a:rPr lang="mi-NZ" sz="1500" dirty="0">
                <a:latin typeface="Seaford" pitchFamily="2" charset="0"/>
              </a:rPr>
              <a:t>Dataset of patients </a:t>
            </a:r>
            <a:r>
              <a:rPr lang="en-NZ" sz="1500" dirty="0">
                <a:latin typeface="Seaford" pitchFamily="2" charset="0"/>
              </a:rPr>
              <a:t>who received mental healthcare for MDD in a major hospital system in Singapore (</a:t>
            </a:r>
            <a:r>
              <a:rPr lang="mi-NZ" sz="1500" i="1" dirty="0">
                <a:latin typeface="Seaford" pitchFamily="2" charset="0"/>
              </a:rPr>
              <a:t>n</a:t>
            </a:r>
            <a:r>
              <a:rPr lang="mi-NZ" sz="1500" dirty="0">
                <a:latin typeface="Seaford" pitchFamily="2" charset="0"/>
              </a:rPr>
              <a:t> = 3,000).</a:t>
            </a:r>
            <a:endParaRPr lang="en-US" sz="1500" i="1" dirty="0">
              <a:latin typeface="Seaford" pitchFamily="2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11776CC-28DB-4411-A56D-DE696A6835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79052" y="4450220"/>
            <a:ext cx="4419600" cy="55087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3"/>
                </a:solidFill>
              </a:rPr>
              <a:t>treatment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83D237B-5C8E-4573-85F9-91EC63F3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105CAB4A-D6D2-C4C0-03A4-4A4F71EDEDD9}"/>
              </a:ext>
            </a:extLst>
          </p:cNvPr>
          <p:cNvSpPr txBox="1">
            <a:spLocks/>
          </p:cNvSpPr>
          <p:nvPr/>
        </p:nvSpPr>
        <p:spPr>
          <a:xfrm>
            <a:off x="6279051" y="2080332"/>
            <a:ext cx="4419600" cy="550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3"/>
                </a:solidFill>
              </a:rPr>
              <a:t>Who are the patients?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EDE01DB-DCF4-7139-1066-33FC23824F8C}"/>
              </a:ext>
            </a:extLst>
          </p:cNvPr>
          <p:cNvSpPr txBox="1">
            <a:spLocks/>
          </p:cNvSpPr>
          <p:nvPr/>
        </p:nvSpPr>
        <p:spPr>
          <a:xfrm>
            <a:off x="6279051" y="5001090"/>
            <a:ext cx="6041906" cy="1042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AU" sz="1500" dirty="0"/>
              <a:t>99.9% (</a:t>
            </a:r>
            <a:r>
              <a:rPr lang="en-AU" sz="1500" i="1" dirty="0"/>
              <a:t>n</a:t>
            </a:r>
            <a:r>
              <a:rPr lang="en-AU" sz="1500" dirty="0"/>
              <a:t> = 2,998) received some form of treatment</a:t>
            </a:r>
          </a:p>
          <a:p>
            <a:pPr>
              <a:lnSpc>
                <a:spcPct val="150000"/>
              </a:lnSpc>
            </a:pPr>
            <a:r>
              <a:rPr lang="en-AU" sz="1500" dirty="0"/>
              <a:t>82.2% (</a:t>
            </a:r>
            <a:r>
              <a:rPr lang="en-AU" sz="1500" i="1" dirty="0"/>
              <a:t>n</a:t>
            </a:r>
            <a:r>
              <a:rPr lang="en-AU" sz="1500" dirty="0"/>
              <a:t> = 2,465) received psychotherapy</a:t>
            </a:r>
          </a:p>
          <a:p>
            <a:pPr>
              <a:lnSpc>
                <a:spcPct val="150000"/>
              </a:lnSpc>
            </a:pPr>
            <a:endParaRPr lang="en-AU" sz="1500" dirty="0"/>
          </a:p>
          <a:p>
            <a:pPr>
              <a:lnSpc>
                <a:spcPct val="150000"/>
              </a:lnSpc>
            </a:pPr>
            <a:r>
              <a:rPr lang="en-AU" sz="1500" b="1" dirty="0"/>
              <a:t>17.8% (</a:t>
            </a:r>
            <a:r>
              <a:rPr lang="en-AU" sz="1500" b="1" i="1" dirty="0"/>
              <a:t>n</a:t>
            </a:r>
            <a:r>
              <a:rPr lang="en-AU" sz="1500" b="1" dirty="0"/>
              <a:t> = 533) received medication but not psychotherapy</a:t>
            </a:r>
          </a:p>
          <a:p>
            <a:pPr>
              <a:lnSpc>
                <a:spcPct val="150000"/>
              </a:lnSpc>
            </a:pPr>
            <a:endParaRPr lang="en-AU" sz="1500" dirty="0"/>
          </a:p>
          <a:p>
            <a:endParaRPr lang="en-AU" sz="1500" dirty="0"/>
          </a:p>
          <a:p>
            <a:endParaRPr lang="en-AU" sz="1500" dirty="0"/>
          </a:p>
          <a:p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161931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94">
            <a:extLst>
              <a:ext uri="{FF2B5EF4-FFF2-40B4-BE49-F238E27FC236}">
                <a16:creationId xmlns:a16="http://schemas.microsoft.com/office/drawing/2014/main" id="{DB394FAD-3CD6-445D-94D8-C67D5710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0103C-860F-4680-91A8-C706F416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E91C42-4D1E-0D60-74F3-90C80B78091A}"/>
              </a:ext>
            </a:extLst>
          </p:cNvPr>
          <p:cNvSpPr txBox="1"/>
          <p:nvPr/>
        </p:nvSpPr>
        <p:spPr>
          <a:xfrm>
            <a:off x="3953826" y="1306685"/>
            <a:ext cx="7844474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Seaford" pitchFamily="2" charset="0"/>
              </a:rPr>
              <a:t>Variable selection: race, gender, age, residential status, psychotherapy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Seaford" pitchFamily="2" charset="0"/>
              </a:rPr>
              <a:t>Data cleaning (e.g., re-coding, checks for missing data, duplicates)</a:t>
            </a:r>
          </a:p>
        </p:txBody>
      </p:sp>
      <p:sp>
        <p:nvSpPr>
          <p:cNvPr id="54" name="Text Placeholder 16">
            <a:extLst>
              <a:ext uri="{FF2B5EF4-FFF2-40B4-BE49-F238E27FC236}">
                <a16:creationId xmlns:a16="http://schemas.microsoft.com/office/drawing/2014/main" id="{EDF78A6D-23E9-0373-801E-5D84EB175EFC}"/>
              </a:ext>
            </a:extLst>
          </p:cNvPr>
          <p:cNvSpPr txBox="1">
            <a:spLocks/>
          </p:cNvSpPr>
          <p:nvPr/>
        </p:nvSpPr>
        <p:spPr>
          <a:xfrm>
            <a:off x="3953827" y="755815"/>
            <a:ext cx="4912722" cy="550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3"/>
                </a:solidFill>
              </a:rPr>
              <a:t>Process</a:t>
            </a:r>
          </a:p>
        </p:txBody>
      </p:sp>
      <p:sp>
        <p:nvSpPr>
          <p:cNvPr id="55" name="Text Placeholder 16">
            <a:extLst>
              <a:ext uri="{FF2B5EF4-FFF2-40B4-BE49-F238E27FC236}">
                <a16:creationId xmlns:a16="http://schemas.microsoft.com/office/drawing/2014/main" id="{38002C01-7B58-56A1-5609-61AF6904E15E}"/>
              </a:ext>
            </a:extLst>
          </p:cNvPr>
          <p:cNvSpPr txBox="1">
            <a:spLocks/>
          </p:cNvSpPr>
          <p:nvPr/>
        </p:nvSpPr>
        <p:spPr>
          <a:xfrm>
            <a:off x="3953827" y="2709637"/>
            <a:ext cx="4912722" cy="550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3"/>
                </a:solidFill>
              </a:rPr>
              <a:t>Analysis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695331-0D39-B19D-2994-12F5DB094D37}"/>
              </a:ext>
            </a:extLst>
          </p:cNvPr>
          <p:cNvSpPr txBox="1"/>
          <p:nvPr/>
        </p:nvSpPr>
        <p:spPr>
          <a:xfrm>
            <a:off x="3953826" y="3260507"/>
            <a:ext cx="7971473" cy="2542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Seaford" pitchFamily="2" charset="0"/>
              </a:rPr>
              <a:t>Descriptive statistics (mean, standard deviations, frequencies, percentages)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Seaford" pitchFamily="2" charset="0"/>
              </a:rPr>
              <a:t>Chi-square (</a:t>
            </a:r>
            <a:r>
              <a:rPr lang="en-AU" i="1" dirty="0">
                <a:latin typeface="Seaford" pitchFamily="2" charset="0"/>
              </a:rPr>
              <a:t>X</a:t>
            </a:r>
            <a:r>
              <a:rPr lang="en-AU" baseline="30000" dirty="0">
                <a:latin typeface="Seaford" pitchFamily="2" charset="0"/>
              </a:rPr>
              <a:t>2</a:t>
            </a:r>
            <a:r>
              <a:rPr lang="en-AU" dirty="0">
                <a:latin typeface="Seaford" pitchFamily="2" charset="0"/>
              </a:rPr>
              <a:t>) test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Seaford" pitchFamily="2" charset="0"/>
              </a:rPr>
              <a:t>determine if there are differences in psychotherapy participation across different groups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i="1" dirty="0">
                <a:latin typeface="Seaford" pitchFamily="2" charset="0"/>
              </a:rPr>
              <a:t>p</a:t>
            </a:r>
            <a:r>
              <a:rPr lang="en-AU" dirty="0">
                <a:latin typeface="Seaford" pitchFamily="2" charset="0"/>
              </a:rPr>
              <a:t>-value &lt;.05 can be interpreted as a significant difference across groups</a:t>
            </a:r>
            <a:endParaRPr lang="en-AU" i="1" dirty="0">
              <a:latin typeface="Sea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67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D39D-B20C-F127-D81B-E3C6246C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9F8A5B1-1C2E-954F-54DD-AE9F613A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DA799C1-FC17-3189-9417-0F4ECA1AB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61198"/>
              </p:ext>
            </p:extLst>
          </p:nvPr>
        </p:nvGraphicFramePr>
        <p:xfrm>
          <a:off x="3568701" y="412115"/>
          <a:ext cx="800485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214">
                  <a:extLst>
                    <a:ext uri="{9D8B030D-6E8A-4147-A177-3AD203B41FA5}">
                      <a16:colId xmlns:a16="http://schemas.microsoft.com/office/drawing/2014/main" val="1687003656"/>
                    </a:ext>
                  </a:extLst>
                </a:gridCol>
                <a:gridCol w="2001214">
                  <a:extLst>
                    <a:ext uri="{9D8B030D-6E8A-4147-A177-3AD203B41FA5}">
                      <a16:colId xmlns:a16="http://schemas.microsoft.com/office/drawing/2014/main" val="1605730954"/>
                    </a:ext>
                  </a:extLst>
                </a:gridCol>
                <a:gridCol w="2349517">
                  <a:extLst>
                    <a:ext uri="{9D8B030D-6E8A-4147-A177-3AD203B41FA5}">
                      <a16:colId xmlns:a16="http://schemas.microsoft.com/office/drawing/2014/main" val="1440889817"/>
                    </a:ext>
                  </a:extLst>
                </a:gridCol>
                <a:gridCol w="1652911">
                  <a:extLst>
                    <a:ext uri="{9D8B030D-6E8A-4147-A177-3AD203B41FA5}">
                      <a16:colId xmlns:a16="http://schemas.microsoft.com/office/drawing/2014/main" val="866912636"/>
                    </a:ext>
                  </a:extLst>
                </a:gridCol>
              </a:tblGrid>
              <a:tr h="301402">
                <a:tc rowSpan="2"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Sociodemographic characteristics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Participation in psychotherapy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AU" sz="1400" i="0" dirty="0"/>
                        <a:t>Chi-square</a:t>
                      </a:r>
                      <a:r>
                        <a:rPr lang="en-AU" sz="1400" i="1" dirty="0"/>
                        <a:t> (X</a:t>
                      </a:r>
                      <a:r>
                        <a:rPr lang="en-AU" sz="1400" i="1" baseline="30000" dirty="0"/>
                        <a:t>2</a:t>
                      </a:r>
                      <a:r>
                        <a:rPr lang="en-AU" sz="1400" i="1" baseline="0" dirty="0"/>
                        <a:t>)</a:t>
                      </a:r>
                    </a:p>
                    <a:p>
                      <a:pPr algn="ctr"/>
                      <a:r>
                        <a:rPr lang="en-AU" sz="1400" i="1" baseline="0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144857"/>
                  </a:ext>
                </a:extLst>
              </a:tr>
              <a:tr h="51238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No</a:t>
                      </a:r>
                    </a:p>
                    <a:p>
                      <a:pPr algn="ctr"/>
                      <a:r>
                        <a:rPr lang="en-AU" sz="1400" b="1" dirty="0"/>
                        <a:t>% (</a:t>
                      </a:r>
                      <a:r>
                        <a:rPr lang="en-AU" sz="1400" b="1" i="1" dirty="0"/>
                        <a:t>n)</a:t>
                      </a:r>
                      <a:endParaRPr lang="en-A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Yes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1" dirty="0"/>
                        <a:t>% (</a:t>
                      </a:r>
                      <a:r>
                        <a:rPr lang="en-AU" sz="1400" b="1" i="1" dirty="0"/>
                        <a:t>n)</a:t>
                      </a:r>
                      <a:endParaRPr lang="en-AU" sz="14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6118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b="1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i="1" dirty="0"/>
                        <a:t>p &gt;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624698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    Chinese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17.49 (335)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82.51 (1,580)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969729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    Malay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18.44 (116)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81.56 (513)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339506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    Indian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18.64 (55)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81.36 (240)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397378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    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18.01 (29)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81.99 (132)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52180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b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i="1" dirty="0"/>
                        <a:t>p &gt;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38188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    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16.97 (254)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83.03 (1,243)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339185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   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18.70 (281)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81.30 (1,222)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271088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i="1" dirty="0"/>
                        <a:t>p &gt;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414264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    Under 45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18.96 (51)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81.04 (218)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96004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    45–60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17.47 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82.53 (945)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09302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    60–75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19.12 (152)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80.88 (643)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065700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    75+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16.69 (132)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83.31 (659)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72487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b="1" dirty="0"/>
                        <a:t>Resident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i="1" dirty="0"/>
                        <a:t>p &gt;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013938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Singaporean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17.21 (105)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82.79 (505)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432721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Citizen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18.24 (325)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82.76 (1,457)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72698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16.56 (77)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83.44 (388)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4335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Foreigner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19.58 (28)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80.42 (115)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75536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70AC35E-10BA-C6AA-C085-299BB9E0A08B}"/>
              </a:ext>
            </a:extLst>
          </p:cNvPr>
          <p:cNvSpPr txBox="1"/>
          <p:nvPr/>
        </p:nvSpPr>
        <p:spPr>
          <a:xfrm>
            <a:off x="3568701" y="83185"/>
            <a:ext cx="4851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Seaford" pitchFamily="2" charset="0"/>
              </a:rPr>
              <a:t>Table. </a:t>
            </a:r>
            <a:r>
              <a:rPr lang="en-NZ" sz="1200" b="1" dirty="0">
                <a:latin typeface="Seaford" pitchFamily="2" charset="0"/>
              </a:rPr>
              <a:t>Descriptive statistics for psychotherapy (</a:t>
            </a:r>
            <a:r>
              <a:rPr lang="en-NZ" sz="1200" b="1" i="1" dirty="0">
                <a:latin typeface="Seaford" pitchFamily="2" charset="0"/>
              </a:rPr>
              <a:t>n</a:t>
            </a:r>
            <a:r>
              <a:rPr lang="en-NZ" sz="1200" b="1" dirty="0">
                <a:latin typeface="Seaford" pitchFamily="2" charset="0"/>
              </a:rPr>
              <a:t> = 3,000)</a:t>
            </a:r>
            <a:endParaRPr lang="en-AU" sz="1200" b="1" dirty="0">
              <a:latin typeface="Sea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1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972A2AA-2BCB-4C1E-90E7-26B47F79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5" y="671808"/>
            <a:ext cx="10920248" cy="639192"/>
          </a:xfrm>
        </p:spPr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2" name="Text Placeholder 23">
            <a:extLst>
              <a:ext uri="{FF2B5EF4-FFF2-40B4-BE49-F238E27FC236}">
                <a16:creationId xmlns:a16="http://schemas.microsoft.com/office/drawing/2014/main" id="{D6905F2F-A21F-CF70-0AF3-34CFBAAABF18}"/>
              </a:ext>
            </a:extLst>
          </p:cNvPr>
          <p:cNvSpPr txBox="1">
            <a:spLocks/>
          </p:cNvSpPr>
          <p:nvPr/>
        </p:nvSpPr>
        <p:spPr>
          <a:xfrm>
            <a:off x="436835" y="2259752"/>
            <a:ext cx="11318330" cy="2578948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mi-NZ" sz="3000" b="1" kern="100" dirty="0">
              <a:solidFill>
                <a:schemeClr val="bg1"/>
              </a:solidFill>
              <a:latin typeface="Seaford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ctr">
              <a:buNone/>
            </a:pPr>
            <a:r>
              <a:rPr lang="mi-NZ" sz="2600" kern="100" dirty="0">
                <a:solidFill>
                  <a:schemeClr val="bg1"/>
                </a:solidFill>
                <a:latin typeface="Seaford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How do sociodemographic factors influence the utilisation of </a:t>
            </a:r>
            <a:r>
              <a:rPr lang="mi-NZ" sz="2600" kern="100" dirty="0">
                <a:solidFill>
                  <a:schemeClr val="bg1"/>
                </a:solidFill>
                <a:effectLst/>
                <a:latin typeface="Seaford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psychotherapy among patients with MDD?</a:t>
            </a:r>
          </a:p>
          <a:p>
            <a:pPr indent="0">
              <a:buNone/>
            </a:pPr>
            <a:endParaRPr lang="mi-NZ" sz="2000" kern="100" dirty="0">
              <a:solidFill>
                <a:schemeClr val="bg1"/>
              </a:solidFill>
              <a:effectLst/>
              <a:latin typeface="Seaford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ctr">
              <a:buNone/>
            </a:pPr>
            <a:r>
              <a:rPr lang="mi-NZ" sz="2000" kern="100" dirty="0">
                <a:solidFill>
                  <a:schemeClr val="bg1"/>
                </a:solidFill>
                <a:effectLst/>
                <a:latin typeface="Seaford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There seems to be no discernible discrepancy in the utilisation of psychotherapy among patients across different racial, gender, age, and residential demographics.</a:t>
            </a:r>
          </a:p>
          <a:p>
            <a:pPr indent="0">
              <a:buNone/>
            </a:pPr>
            <a:endParaRPr lang="mi-NZ" sz="3000" kern="100" dirty="0">
              <a:solidFill>
                <a:schemeClr val="bg1"/>
              </a:solidFill>
              <a:effectLst/>
              <a:latin typeface="Seaford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buNone/>
            </a:pPr>
            <a:endParaRPr lang="en-NZ" sz="3000" kern="100" dirty="0">
              <a:solidFill>
                <a:schemeClr val="bg1"/>
              </a:solidFill>
              <a:effectLst/>
              <a:latin typeface="Seaford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5762F29-095E-44D6-F786-03D8C06C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9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658420"/>
            <a:ext cx="11082064" cy="665965"/>
          </a:xfrm>
        </p:spPr>
        <p:txBody>
          <a:bodyPr/>
          <a:lstStyle/>
          <a:p>
            <a:r>
              <a:rPr lang="en-US" dirty="0"/>
              <a:t>LIMITATIONS and opportunities</a:t>
            </a:r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17B7349F-FC66-0327-26D5-F12BECD3B23A}"/>
              </a:ext>
            </a:extLst>
          </p:cNvPr>
          <p:cNvSpPr txBox="1">
            <a:spLocks/>
          </p:cNvSpPr>
          <p:nvPr/>
        </p:nvSpPr>
        <p:spPr>
          <a:xfrm>
            <a:off x="436835" y="1839310"/>
            <a:ext cx="11318330" cy="4346882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buFontTx/>
              <a:buChar char="-"/>
            </a:pPr>
            <a:endParaRPr lang="mi-NZ" sz="3000" kern="100" dirty="0">
              <a:effectLst/>
              <a:latin typeface="Seaford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0231D145-EBAF-5D52-CA04-43453DA7DCCD}"/>
              </a:ext>
            </a:extLst>
          </p:cNvPr>
          <p:cNvSpPr txBox="1">
            <a:spLocks/>
          </p:cNvSpPr>
          <p:nvPr/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860B6F-2FE3-4DE6-9496-980E987E746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E1A51-1CEB-6AEB-6A2E-677D53F16CD7}"/>
              </a:ext>
            </a:extLst>
          </p:cNvPr>
          <p:cNvSpPr txBox="1"/>
          <p:nvPr/>
        </p:nvSpPr>
        <p:spPr>
          <a:xfrm>
            <a:off x="766126" y="2647784"/>
            <a:ext cx="3488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mi-NZ" sz="1800" kern="100" dirty="0">
                <a:latin typeface="Seaford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Limited generalisibiliy (e.g., race, age)</a:t>
            </a:r>
            <a:endParaRPr lang="mi-NZ" sz="1800" kern="100" dirty="0">
              <a:effectLst/>
              <a:latin typeface="Seaford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mi-NZ" sz="1800" kern="100" dirty="0">
                <a:effectLst/>
                <a:latin typeface="Seaford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Duplicates due to multiple hospital admissions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42A1BCD6-BC4D-74CE-09AB-8B3BF3C1AC10}"/>
              </a:ext>
            </a:extLst>
          </p:cNvPr>
          <p:cNvSpPr txBox="1">
            <a:spLocks/>
          </p:cNvSpPr>
          <p:nvPr/>
        </p:nvSpPr>
        <p:spPr>
          <a:xfrm>
            <a:off x="983910" y="2063306"/>
            <a:ext cx="4912722" cy="550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3"/>
                </a:solidFill>
              </a:rPr>
              <a:t>LIMITATIONs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A80A8575-52F7-8F41-89CD-38965332DE12}"/>
              </a:ext>
            </a:extLst>
          </p:cNvPr>
          <p:cNvSpPr txBox="1">
            <a:spLocks/>
          </p:cNvSpPr>
          <p:nvPr/>
        </p:nvSpPr>
        <p:spPr>
          <a:xfrm>
            <a:off x="4806668" y="2063185"/>
            <a:ext cx="4912722" cy="550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3"/>
                </a:solidFill>
              </a:rPr>
              <a:t>FUTURE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867637-6F0A-CBAC-BA87-0B20B3F8E386}"/>
              </a:ext>
            </a:extLst>
          </p:cNvPr>
          <p:cNvSpPr txBox="1"/>
          <p:nvPr/>
        </p:nvSpPr>
        <p:spPr>
          <a:xfrm>
            <a:off x="4806668" y="2627756"/>
            <a:ext cx="7971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mi-NZ" sz="1800" kern="100" dirty="0">
                <a:latin typeface="Seaford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More background information required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mi-NZ" sz="1800" kern="100" dirty="0">
                <a:latin typeface="Seaford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Wider range of demographics (e.g., socioeconomic status)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mi-NZ" sz="1800" kern="100" dirty="0">
                <a:effectLst/>
                <a:latin typeface="Seaford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Other factors (e.g., responsiveness to antidepressents)</a:t>
            </a:r>
          </a:p>
          <a:p>
            <a:pPr marL="685800" indent="-457200">
              <a:buFontTx/>
              <a:buChar char="-"/>
            </a:pPr>
            <a:endParaRPr lang="mi-NZ" sz="3000" kern="100" dirty="0">
              <a:effectLst/>
              <a:latin typeface="Seaford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56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1" descr="A person looking at a computer screen&#10;">
            <a:extLst>
              <a:ext uri="{FF2B5EF4-FFF2-40B4-BE49-F238E27FC236}">
                <a16:creationId xmlns:a16="http://schemas.microsoft.com/office/drawing/2014/main" id="{7D4D14EC-F05F-0921-4293-737AC2B560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3" r="27552"/>
          <a:stretch/>
        </p:blipFill>
        <p:spPr>
          <a:xfrm>
            <a:off x="0" y="466725"/>
            <a:ext cx="6096000" cy="5924550"/>
          </a:xfrm>
          <a:prstGeom prst="rect">
            <a:avLst/>
          </a:prstGeom>
        </p:spPr>
      </p:pic>
      <p:sp>
        <p:nvSpPr>
          <p:cNvPr id="45" name="Title 44">
            <a:extLst>
              <a:ext uri="{FF2B5EF4-FFF2-40B4-BE49-F238E27FC236}">
                <a16:creationId xmlns:a16="http://schemas.microsoft.com/office/drawing/2014/main" id="{56DDD3FB-981D-46B3-9DF6-1D5D6429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062" y="610954"/>
            <a:ext cx="6041908" cy="642075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321A7BC-BAD6-4CBA-9AD5-2AD73F8A42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3351" y="1290014"/>
            <a:ext cx="5412828" cy="766985"/>
          </a:xfrm>
        </p:spPr>
        <p:txBody>
          <a:bodyPr/>
          <a:lstStyle/>
          <a:p>
            <a:endParaRPr lang="mi-NZ" sz="1800" dirty="0">
              <a:latin typeface="Seaford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aford" pitchFamily="2" charset="0"/>
              </a:rPr>
              <a:t>Better understand the treatment MDD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i-NZ" sz="1800" dirty="0">
                <a:latin typeface="Seaford" pitchFamily="2" charset="0"/>
              </a:rPr>
              <a:t>Examined the influence of sociodemographic factors on patient use of psychotherapy (</a:t>
            </a:r>
            <a:r>
              <a:rPr lang="mi-NZ" sz="1800" i="1" dirty="0">
                <a:latin typeface="Seaford" pitchFamily="2" charset="0"/>
              </a:rPr>
              <a:t>n</a:t>
            </a:r>
            <a:r>
              <a:rPr lang="mi-NZ" sz="1800" dirty="0">
                <a:latin typeface="Seaford" pitchFamily="2" charset="0"/>
              </a:rPr>
              <a:t> = 3,000)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i-NZ" sz="1800" dirty="0">
                <a:latin typeface="Seaford" pitchFamily="2" charset="0"/>
              </a:rPr>
              <a:t>Psychotherapy does not appear to be utilised differentially by patients of varied race, gender, age, and residential status.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mi-NZ" sz="1800" dirty="0">
              <a:latin typeface="Seaford" pitchFamily="2" charset="0"/>
            </a:endParaRPr>
          </a:p>
          <a:p>
            <a:endParaRPr lang="mi-NZ" i="1" dirty="0">
              <a:latin typeface="Seaford" pitchFamily="2" charset="0"/>
            </a:endParaRPr>
          </a:p>
          <a:p>
            <a:endParaRPr lang="en-US" i="1" dirty="0">
              <a:latin typeface="Seaford" pitchFamily="2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83D237B-5C8E-4573-85F9-91EC63F3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Custom 29">
      <a:majorFont>
        <a:latin typeface="Seaford Bold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608FD8-5125-42C9-8D64-75AA059BF8C2}">
  <ds:schemaRefs>
    <ds:schemaRef ds:uri="http://purl.org/dc/dcmitype/"/>
    <ds:schemaRef ds:uri="71af3243-3dd4-4a8d-8c0d-dd76da1f02a5"/>
    <ds:schemaRef ds:uri="230e9df3-be65-4c73-a93b-d1236ebd677e"/>
    <ds:schemaRef ds:uri="http://schemas.microsoft.com/sharepoint/v3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58C8D88-C1B9-4BB3-8CF4-AA0F02CC0C76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6D3147F-17C1-4C4C-A1F9-80FC5807016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1b36e95-0d50-42e9-958f-b63fa906beaa}" enabled="0" method="" siteId="{d1b36e95-0d50-42e9-958f-b63fa906beaa}" removed="1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TM89652269</Template>
  <TotalTime>1</TotalTime>
  <Words>772</Words>
  <Application>Microsoft Macintosh PowerPoint</Application>
  <PresentationFormat>Widescreen</PresentationFormat>
  <Paragraphs>143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Helvetica</vt:lpstr>
      <vt:lpstr>Quire Sans</vt:lpstr>
      <vt:lpstr>Seaford</vt:lpstr>
      <vt:lpstr>Seaford Bold</vt:lpstr>
      <vt:lpstr>Office Theme</vt:lpstr>
      <vt:lpstr>HOLMUSK</vt:lpstr>
      <vt:lpstr>major depressive disorder</vt:lpstr>
      <vt:lpstr>Research question</vt:lpstr>
      <vt:lpstr>SAMPLE</vt:lpstr>
      <vt:lpstr>APPROACH</vt:lpstr>
      <vt:lpstr>FINDINGS</vt:lpstr>
      <vt:lpstr>Implications</vt:lpstr>
      <vt:lpstr>LIMITATIONS and opportunities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>Molly Grant</cp:lastModifiedBy>
  <cp:revision>2</cp:revision>
  <dcterms:created xsi:type="dcterms:W3CDTF">2024-05-01T02:14:07Z</dcterms:created>
  <dcterms:modified xsi:type="dcterms:W3CDTF">2024-05-06T03:24:54Z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