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3" r:id="rId7"/>
    <p:sldId id="267" r:id="rId8"/>
    <p:sldId id="268" r:id="rId9"/>
    <p:sldId id="270" r:id="rId10"/>
    <p:sldId id="262" r:id="rId11"/>
    <p:sldId id="264" r:id="rId12"/>
    <p:sldId id="265" r:id="rId13"/>
    <p:sldId id="263" r:id="rId14"/>
    <p:sldId id="274" r:id="rId15"/>
    <p:sldId id="275" r:id="rId16"/>
    <p:sldId id="266"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40" autoAdjust="0"/>
  </p:normalViewPr>
  <p:slideViewPr>
    <p:cSldViewPr snapToGrid="0" snapToObjects="1">
      <p:cViewPr>
        <p:scale>
          <a:sx n="125" d="100"/>
          <a:sy n="125" d="100"/>
        </p:scale>
        <p:origin x="-624"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4/30/14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4/30/14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4/30/14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4/30/14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4/30/14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4/30/14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visualization.ch/inside/how-we-visualized-life-after-fukushima/" TargetMode="External"/><Relationship Id="rId4" Type="http://schemas.openxmlformats.org/officeDocument/2006/relationships/hyperlink" Target="http://www.theguardian.com/science/blog/2011/mar/24/fukushima-radiation-levels" TargetMode="External"/><Relationship Id="rId5" Type="http://schemas.openxmlformats.org/officeDocument/2006/relationships/hyperlink" Target="http://mastersofmedia.hum.uva.nl/2013/09/10/google-maps-and-fukushima-collective-memory-and-data-visualization/" TargetMode="External"/><Relationship Id="rId6" Type="http://schemas.openxmlformats.org/officeDocument/2006/relationships/hyperlink" Target="http://www.abc.net.au/news/specials/japan-quake-2011/" TargetMode="External"/><Relationship Id="rId7" Type="http://schemas.openxmlformats.org/officeDocument/2006/relationships/hyperlink" Target="https://worldmap.harvard.edu/japanmap/" TargetMode="External"/><Relationship Id="rId8" Type="http://schemas.openxmlformats.org/officeDocument/2006/relationships/hyperlink" Target="http://jciv.iidj.net/map/fukushima/" TargetMode="External"/><Relationship Id="rId1" Type="http://schemas.openxmlformats.org/officeDocument/2006/relationships/slideLayout" Target="../slideLayouts/slideLayout2.xml"/><Relationship Id="rId2" Type="http://schemas.openxmlformats.org/officeDocument/2006/relationships/hyperlink" Target="http://fukushima.nzz.ch/"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pa.go.jp/english/index.htm" TargetMode="External"/><Relationship Id="rId4" Type="http://schemas.openxmlformats.org/officeDocument/2006/relationships/hyperlink" Target="http://earthquake.usgs.gov/earthquakes/map/" TargetMode="External"/><Relationship Id="rId5" Type="http://schemas.openxmlformats.org/officeDocument/2006/relationships/hyperlink" Target="http://data.worldbank.org/" TargetMode="External"/><Relationship Id="rId6" Type="http://schemas.openxmlformats.org/officeDocument/2006/relationships/hyperlink" Target="http://www.ngdc.noaa.gov/hazard/honshu_11mar2011.shtml" TargetMode="External"/><Relationship Id="rId7" Type="http://schemas.openxmlformats.org/officeDocument/2006/relationships/hyperlink" Target="http://www.ngdc.noaa.gov/nndc/struts/results?EQ_0=5413&amp;t=101650&amp;s=9&amp;d=92,283&amp;nd=display" TargetMode="External"/><Relationship Id="rId8" Type="http://schemas.openxmlformats.org/officeDocument/2006/relationships/hyperlink" Target="http://www.fukushimajapan.org" TargetMode="External"/><Relationship Id="rId1" Type="http://schemas.openxmlformats.org/officeDocument/2006/relationships/slideLayout" Target="../slideLayouts/slideLayout2.xml"/><Relationship Id="rId2" Type="http://schemas.openxmlformats.org/officeDocument/2006/relationships/hyperlink" Target="http://www.munichre.com/en/reinsurance/business/non-life/natcatservice/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gdc.noaa.gov/nndc/struts/results?EQ_0=5413&amp;t=101650&amp;s=9&amp;d=92,283&amp;nd=displ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Japan: After the Disasters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latin typeface="Arial Hebrew"/>
                <a:cs typeface="Arial Hebrew"/>
              </a:rPr>
              <a:t>CS171 Final Project</a:t>
            </a:r>
          </a:p>
          <a:p>
            <a:r>
              <a:rPr lang="en-US" dirty="0" smtClean="0">
                <a:latin typeface="Arial Hebrew"/>
                <a:cs typeface="Arial Hebrew"/>
              </a:rPr>
              <a:t>Process Book</a:t>
            </a:r>
          </a:p>
          <a:p>
            <a:r>
              <a:rPr lang="en-US" dirty="0" smtClean="0">
                <a:latin typeface="Arial Hebrew"/>
                <a:cs typeface="Arial Hebrew"/>
              </a:rPr>
              <a:t>Eric </a:t>
            </a:r>
            <a:r>
              <a:rPr lang="en-US" dirty="0" err="1" smtClean="0">
                <a:latin typeface="Arial Hebrew"/>
                <a:cs typeface="Arial Hebrew"/>
              </a:rPr>
              <a:t>Coletti</a:t>
            </a:r>
            <a:r>
              <a:rPr lang="en-US" dirty="0" smtClean="0">
                <a:latin typeface="Arial Hebrew"/>
                <a:cs typeface="Arial Hebrew"/>
              </a:rPr>
              <a:t>, Molly Lloyd, Tony </a:t>
            </a:r>
            <a:r>
              <a:rPr lang="en-US" dirty="0" err="1" smtClean="0">
                <a:latin typeface="Arial Hebrew"/>
                <a:cs typeface="Arial Hebrew"/>
              </a:rPr>
              <a:t>Thul</a:t>
            </a:r>
            <a:endParaRPr lang="en-US" dirty="0">
              <a:latin typeface="Arial Hebrew"/>
              <a:cs typeface="Arial Hebrew"/>
            </a:endParaRPr>
          </a:p>
        </p:txBody>
      </p:sp>
    </p:spTree>
    <p:extLst>
      <p:ext uri="{BB962C8B-B14F-4D97-AF65-F5344CB8AC3E}">
        <p14:creationId xmlns:p14="http://schemas.microsoft.com/office/powerpoint/2010/main" val="31900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884"/>
          </a:xfrm>
        </p:spPr>
        <p:txBody>
          <a:bodyPr/>
          <a:lstStyle/>
          <a:p>
            <a:r>
              <a:rPr lang="en-US" dirty="0" smtClean="0"/>
              <a:t>Munich Re(Insurance)</a:t>
            </a:r>
            <a:endParaRPr lang="en-US" dirty="0"/>
          </a:p>
        </p:txBody>
      </p:sp>
      <p:pic>
        <p:nvPicPr>
          <p:cNvPr id="4" name="Content Placeholder 3" descr="deadliestDisaster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9564" b="12610"/>
          <a:stretch/>
        </p:blipFill>
        <p:spPr>
          <a:xfrm>
            <a:off x="735992" y="1212961"/>
            <a:ext cx="8229600" cy="5041894"/>
          </a:xfrm>
          <a:prstGeom prst="rect">
            <a:avLst/>
          </a:prstGeom>
        </p:spPr>
      </p:pic>
    </p:spTree>
    <p:extLst>
      <p:ext uri="{BB962C8B-B14F-4D97-AF65-F5344CB8AC3E}">
        <p14:creationId xmlns:p14="http://schemas.microsoft.com/office/powerpoint/2010/main" val="325516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884"/>
          </a:xfrm>
        </p:spPr>
        <p:txBody>
          <a:bodyPr/>
          <a:lstStyle/>
          <a:p>
            <a:r>
              <a:rPr lang="en-US" dirty="0" smtClean="0"/>
              <a:t>Munich Re(Insurance)</a:t>
            </a:r>
            <a:endParaRPr lang="en-US" dirty="0"/>
          </a:p>
        </p:txBody>
      </p:sp>
      <p:pic>
        <p:nvPicPr>
          <p:cNvPr id="5" name="Content Placeholder 4" descr="costliestDisaster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7534" b="14641"/>
          <a:stretch/>
        </p:blipFill>
        <p:spPr>
          <a:xfrm>
            <a:off x="457200" y="1037800"/>
            <a:ext cx="8229600" cy="5088363"/>
          </a:xfrm>
        </p:spPr>
      </p:pic>
    </p:spTree>
    <p:extLst>
      <p:ext uri="{BB962C8B-B14F-4D97-AF65-F5344CB8AC3E}">
        <p14:creationId xmlns:p14="http://schemas.microsoft.com/office/powerpoint/2010/main" val="237086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Police Agency of Japan</a:t>
            </a:r>
            <a:endParaRPr lang="en-US" dirty="0"/>
          </a:p>
        </p:txBody>
      </p:sp>
      <p:pic>
        <p:nvPicPr>
          <p:cNvPr id="4" name="Content Placeholder 3" descr="deaths_injuries.pdf"/>
          <p:cNvPicPr>
            <a:picLocks noGrp="1" noChangeAspect="1"/>
          </p:cNvPicPr>
          <p:nvPr>
            <p:ph idx="1"/>
          </p:nvPr>
        </p:nvPicPr>
        <p:blipFill rotWithShape="1">
          <a:blip r:embed="rId2">
            <a:extLst>
              <a:ext uri="{28A0092B-C50C-407E-A947-70E740481C1C}">
                <a14:useLocalDpi xmlns:a14="http://schemas.microsoft.com/office/drawing/2010/main" val="0"/>
              </a:ext>
            </a:extLst>
          </a:blip>
          <a:srcRect b="22174"/>
          <a:stretch/>
        </p:blipFill>
        <p:spPr/>
      </p:pic>
    </p:spTree>
    <p:extLst>
      <p:ext uri="{BB962C8B-B14F-4D97-AF65-F5344CB8AC3E}">
        <p14:creationId xmlns:p14="http://schemas.microsoft.com/office/powerpoint/2010/main" val="137196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5040"/>
          </a:xfrm>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Arial"/>
                <a:cs typeface="Arial"/>
              </a:rPr>
              <a:t>Originally the plan was to make a single map-based visualization that would show, interactively, the three separate disasters. (i.e. buttons for “earthquake”, “tsunami”, and “nuclear meltdown”)</a:t>
            </a:r>
          </a:p>
          <a:p>
            <a:r>
              <a:rPr lang="en-US" dirty="0" smtClean="0">
                <a:latin typeface="Arial"/>
                <a:cs typeface="Arial"/>
              </a:rPr>
              <a:t>After deciding on the animated time-line for the earthquake data, it became clear that a single visualization would be extremely messy, so we moved on to separating out the visualizations of the disasters.</a:t>
            </a:r>
          </a:p>
          <a:p>
            <a:r>
              <a:rPr lang="en-US" dirty="0" smtClean="0">
                <a:latin typeface="Arial"/>
                <a:cs typeface="Arial"/>
              </a:rPr>
              <a:t>Visualizing the tsunami wave height was difficult at first, because the dataset is so huge (over 9000 </a:t>
            </a:r>
            <a:r>
              <a:rPr lang="en-US" dirty="0" err="1" smtClean="0">
                <a:latin typeface="Arial"/>
                <a:cs typeface="Arial"/>
              </a:rPr>
              <a:t>lat</a:t>
            </a:r>
            <a:r>
              <a:rPr lang="en-US" dirty="0" smtClean="0">
                <a:latin typeface="Arial"/>
                <a:cs typeface="Arial"/>
              </a:rPr>
              <a:t>/long points) and point data does not indicate height very well.</a:t>
            </a:r>
          </a:p>
          <a:p>
            <a:r>
              <a:rPr lang="en-US" dirty="0" smtClean="0">
                <a:latin typeface="Arial"/>
                <a:cs typeface="Arial"/>
              </a:rPr>
              <a:t>To accommodate this, we used a heat map with </a:t>
            </a:r>
            <a:r>
              <a:rPr lang="en-US" dirty="0" err="1" smtClean="0">
                <a:latin typeface="Arial"/>
                <a:cs typeface="Arial"/>
              </a:rPr>
              <a:t>hexbins</a:t>
            </a:r>
            <a:r>
              <a:rPr lang="en-US" dirty="0" smtClean="0">
                <a:latin typeface="Arial"/>
                <a:cs typeface="Arial"/>
              </a:rPr>
              <a:t> (a d3.js plugin) to compress the data and extract meaning in a visually digestible manner.</a:t>
            </a:r>
            <a:endParaRPr lang="en-US" dirty="0">
              <a:latin typeface="Arial"/>
              <a:cs typeface="Arial"/>
            </a:endParaRPr>
          </a:p>
        </p:txBody>
      </p:sp>
    </p:spTree>
    <p:extLst>
      <p:ext uri="{BB962C8B-B14F-4D97-AF65-F5344CB8AC3E}">
        <p14:creationId xmlns:p14="http://schemas.microsoft.com/office/powerpoint/2010/main" val="313911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Design Evolution</a:t>
            </a:r>
            <a:endParaRPr lang="en-US" dirty="0"/>
          </a:p>
        </p:txBody>
      </p:sp>
      <p:sp>
        <p:nvSpPr>
          <p:cNvPr id="3" name="Content Placeholder 2"/>
          <p:cNvSpPr>
            <a:spLocks noGrp="1"/>
          </p:cNvSpPr>
          <p:nvPr>
            <p:ph idx="1"/>
          </p:nvPr>
        </p:nvSpPr>
        <p:spPr>
          <a:xfrm>
            <a:off x="457200" y="1117600"/>
            <a:ext cx="8229600" cy="5008563"/>
          </a:xfrm>
        </p:spPr>
        <p:txBody>
          <a:bodyPr/>
          <a:lstStyle/>
          <a:p>
            <a:r>
              <a:rPr lang="en-US" dirty="0" smtClean="0">
                <a:latin typeface="Arial"/>
                <a:cs typeface="Arial"/>
              </a:rPr>
              <a:t>We wanted to showcase the social and economic effects of the disaster, but the data we wanted was not readily available. </a:t>
            </a:r>
          </a:p>
          <a:p>
            <a:r>
              <a:rPr lang="en-US" dirty="0" smtClean="0">
                <a:latin typeface="Arial"/>
                <a:cs typeface="Arial"/>
              </a:rPr>
              <a:t>Much of the data on displacement / evacuation is on the Fukushima Prefecture website (according to citations from other visualizations), but the website is impossible to navigate without some knowledge of Japanese.</a:t>
            </a:r>
          </a:p>
          <a:p>
            <a:r>
              <a:rPr lang="en-US" dirty="0" smtClean="0">
                <a:latin typeface="Arial"/>
                <a:cs typeface="Arial"/>
              </a:rPr>
              <a:t>For the proportional symbols in the global disasters and the earthquake visualizations, we used exponential scales because perceptual science shows that users judge differences in shapes’ area to be the squared difference of the radii. </a:t>
            </a:r>
            <a:endParaRPr lang="en-US" dirty="0">
              <a:latin typeface="Arial"/>
              <a:cs typeface="Arial"/>
            </a:endParaRPr>
          </a:p>
        </p:txBody>
      </p:sp>
    </p:spTree>
    <p:extLst>
      <p:ext uri="{BB962C8B-B14F-4D97-AF65-F5344CB8AC3E}">
        <p14:creationId xmlns:p14="http://schemas.microsoft.com/office/powerpoint/2010/main" val="266949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8800"/>
          </a:xfrm>
        </p:spPr>
        <p:txBody>
          <a:bodyPr/>
          <a:lstStyle/>
          <a:p>
            <a:r>
              <a:rPr lang="en-US" dirty="0" smtClean="0"/>
              <a:t>Early Sketches</a:t>
            </a:r>
            <a:endParaRPr lang="en-US" dirty="0"/>
          </a:p>
        </p:txBody>
      </p:sp>
      <p:pic>
        <p:nvPicPr>
          <p:cNvPr id="4" name="Content Placeholder 3"/>
          <p:cNvPicPr>
            <a:picLocks noGrp="1" noChangeAspect="1"/>
          </p:cNvPicPr>
          <p:nvPr>
            <p:ph idx="1"/>
          </p:nvPr>
        </p:nvPicPr>
        <p:blipFill rotWithShape="1">
          <a:blip r:embed="rId2"/>
          <a:srcRect l="-1" r="-7685" b="3170"/>
          <a:stretch/>
        </p:blipFill>
        <p:spPr>
          <a:xfrm>
            <a:off x="0" y="655320"/>
            <a:ext cx="4521200" cy="5420360"/>
          </a:xfrm>
        </p:spPr>
      </p:pic>
      <p:pic>
        <p:nvPicPr>
          <p:cNvPr id="5" name="Picture 4"/>
          <p:cNvPicPr>
            <a:picLocks noChangeAspect="1"/>
          </p:cNvPicPr>
          <p:nvPr/>
        </p:nvPicPr>
        <p:blipFill>
          <a:blip r:embed="rId3"/>
          <a:stretch>
            <a:fillRect/>
          </a:stretch>
        </p:blipFill>
        <p:spPr>
          <a:xfrm>
            <a:off x="4521200" y="655320"/>
            <a:ext cx="4260693" cy="5588000"/>
          </a:xfrm>
          <a:prstGeom prst="rect">
            <a:avLst/>
          </a:prstGeom>
        </p:spPr>
      </p:pic>
    </p:spTree>
    <p:extLst>
      <p:ext uri="{BB962C8B-B14F-4D97-AF65-F5344CB8AC3E}">
        <p14:creationId xmlns:p14="http://schemas.microsoft.com/office/powerpoint/2010/main" val="69441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sz="3200" dirty="0" smtClean="0"/>
              <a:t>Design Evolution: social data sketch</a:t>
            </a:r>
            <a:endParaRPr lang="en-US" sz="3200" dirty="0"/>
          </a:p>
        </p:txBody>
      </p:sp>
      <p:pic>
        <p:nvPicPr>
          <p:cNvPr id="5" name="image01.png" descr="Screen Shot 2014-04-10 at 9.27.19 PM.png"/>
          <p:cNvPicPr>
            <a:picLocks noGrp="1"/>
          </p:cNvPicPr>
          <p:nvPr>
            <p:ph idx="1"/>
          </p:nvPr>
        </p:nvPicPr>
        <p:blipFill rotWithShape="1">
          <a:blip r:embed="rId2"/>
          <a:srcRect t="315" b="-7668"/>
          <a:stretch/>
        </p:blipFill>
        <p:spPr>
          <a:xfrm>
            <a:off x="457200" y="1452880"/>
            <a:ext cx="8229600" cy="5262880"/>
          </a:xfrm>
          <a:prstGeom prst="rect">
            <a:avLst/>
          </a:prstGeom>
          <a:ln/>
        </p:spPr>
      </p:pic>
    </p:spTree>
    <p:extLst>
      <p:ext uri="{BB962C8B-B14F-4D97-AF65-F5344CB8AC3E}">
        <p14:creationId xmlns:p14="http://schemas.microsoft.com/office/powerpoint/2010/main" val="187616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latin typeface="Arial"/>
                <a:cs typeface="Arial"/>
              </a:rPr>
              <a:t>The goal was to have a one-page website that would go through the stages of the disaster chronologically and build on the data to develop a complete narrative of the event. </a:t>
            </a:r>
          </a:p>
          <a:p>
            <a:r>
              <a:rPr lang="en-US" dirty="0" smtClean="0">
                <a:latin typeface="Arial"/>
                <a:cs typeface="Arial"/>
              </a:rPr>
              <a:t>We also were not able to find the specificity and depth of data we had hoped for, largely due to the language barrier and difficulty navigating Japanese websites.</a:t>
            </a:r>
          </a:p>
          <a:p>
            <a:r>
              <a:rPr lang="en-US" dirty="0" smtClean="0">
                <a:latin typeface="Arial"/>
                <a:cs typeface="Arial"/>
              </a:rPr>
              <a:t>We struggled getting the website perfected as well as responsive to different screen resolutions. It was tested and works well on 1920x1080.</a:t>
            </a:r>
          </a:p>
          <a:p>
            <a:endParaRPr lang="en-US" dirty="0">
              <a:latin typeface="Arial"/>
              <a:cs typeface="Arial"/>
            </a:endParaRPr>
          </a:p>
        </p:txBody>
      </p:sp>
    </p:spTree>
    <p:extLst>
      <p:ext uri="{BB962C8B-B14F-4D97-AF65-F5344CB8AC3E}">
        <p14:creationId xmlns:p14="http://schemas.microsoft.com/office/powerpoint/2010/main" val="131589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3600"/>
          </a:xfrm>
        </p:spPr>
        <p:txBody>
          <a:bodyPr/>
          <a:lstStyle/>
          <a:p>
            <a:r>
              <a:rPr lang="en-US" dirty="0" smtClean="0"/>
              <a:t>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a:cs typeface="Arial"/>
              </a:rPr>
              <a:t>We learned that its very difficult to get detailed data relating to major disaster. This was partly because it was prohibitively time consuming to navigate and procure data from the Japanese government agencies.</a:t>
            </a:r>
          </a:p>
          <a:p>
            <a:r>
              <a:rPr lang="en-US" dirty="0" smtClean="0">
                <a:latin typeface="Arial"/>
                <a:cs typeface="Arial"/>
              </a:rPr>
              <a:t>We also focused heavily on the visualizations, and underestimated the length of time it would take to put it all together and make a functional website– also a product of the impracticality of group projects in an online course. </a:t>
            </a:r>
          </a:p>
          <a:p>
            <a:r>
              <a:rPr lang="en-US" dirty="0" smtClean="0">
                <a:latin typeface="Arial"/>
                <a:cs typeface="Arial"/>
              </a:rPr>
              <a:t>Our individual visualizations work well as distinct pieces, and when taken together, give a well balanced portrait of the reality of the experiences of those affected by the 2011 disasters.</a:t>
            </a:r>
            <a:endParaRPr lang="en-US" dirty="0">
              <a:latin typeface="Arial"/>
              <a:cs typeface="Arial"/>
            </a:endParaRPr>
          </a:p>
        </p:txBody>
      </p:sp>
    </p:spTree>
    <p:extLst>
      <p:ext uri="{BB962C8B-B14F-4D97-AF65-F5344CB8AC3E}">
        <p14:creationId xmlns:p14="http://schemas.microsoft.com/office/powerpoint/2010/main" val="131589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and Motivation</a:t>
            </a:r>
            <a:endParaRPr lang="en-US" dirty="0"/>
          </a:p>
        </p:txBody>
      </p:sp>
      <p:sp>
        <p:nvSpPr>
          <p:cNvPr id="3" name="Content Placeholder 2"/>
          <p:cNvSpPr>
            <a:spLocks noGrp="1"/>
          </p:cNvSpPr>
          <p:nvPr>
            <p:ph idx="1"/>
          </p:nvPr>
        </p:nvSpPr>
        <p:spPr/>
        <p:txBody>
          <a:bodyPr/>
          <a:lstStyle/>
          <a:p>
            <a:r>
              <a:rPr lang="en-US" dirty="0" smtClean="0">
                <a:latin typeface="Arial"/>
                <a:cs typeface="Arial"/>
              </a:rPr>
              <a:t>In 2011, Japan suffered the blow of three major disasters. A massive earthquake led to an even more devastating tsunami. </a:t>
            </a:r>
          </a:p>
          <a:p>
            <a:r>
              <a:rPr lang="en-US" dirty="0" smtClean="0">
                <a:latin typeface="Arial"/>
                <a:cs typeface="Arial"/>
              </a:rPr>
              <a:t>The tsunami reached heights of 40 meters in some areas of Japan, and it overwhelmed the sea-wall protecting the Fukushima-Daiichi nuclear power plant resulting in the meltdown of its reactors.</a:t>
            </a:r>
          </a:p>
          <a:p>
            <a:r>
              <a:rPr lang="en-US" dirty="0" smtClean="0">
                <a:latin typeface="Arial"/>
                <a:cs typeface="Arial"/>
              </a:rPr>
              <a:t>The motivation behind this project is to showcase the myriad effects the disasters had on Japan and its people, and the persistent impact they have on life in Japan today.</a:t>
            </a:r>
          </a:p>
        </p:txBody>
      </p:sp>
    </p:spTree>
    <p:extLst>
      <p:ext uri="{BB962C8B-B14F-4D97-AF65-F5344CB8AC3E}">
        <p14:creationId xmlns:p14="http://schemas.microsoft.com/office/powerpoint/2010/main" val="41723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latin typeface="Arial"/>
                <a:cs typeface="Arial"/>
              </a:rPr>
              <a:t>The objectives of the project were:</a:t>
            </a:r>
          </a:p>
          <a:p>
            <a:r>
              <a:rPr lang="en-US" dirty="0">
                <a:latin typeface="Arial"/>
                <a:cs typeface="Arial"/>
              </a:rPr>
              <a:t>T</a:t>
            </a:r>
            <a:r>
              <a:rPr lang="en-US" dirty="0" smtClean="0">
                <a:latin typeface="Arial"/>
                <a:cs typeface="Arial"/>
              </a:rPr>
              <a:t>o answer questions about the effects of the disasters on the people and environment of Japan, including the lasting effects that persist now, three years after the incident.</a:t>
            </a:r>
          </a:p>
          <a:p>
            <a:r>
              <a:rPr lang="en-US" dirty="0" smtClean="0">
                <a:latin typeface="Arial"/>
                <a:cs typeface="Arial"/>
              </a:rPr>
              <a:t>To illustrate the ideas and opinions that the survivors have surrounding the disaster, its aftermath, and the future of nuclear energy in Japan.</a:t>
            </a:r>
          </a:p>
          <a:p>
            <a:r>
              <a:rPr lang="en-US" dirty="0" smtClean="0">
                <a:latin typeface="Arial"/>
                <a:cs typeface="Arial"/>
              </a:rPr>
              <a:t>How do the Japan disasters relate to similar catastrophes across the globe?</a:t>
            </a:r>
            <a:endParaRPr lang="en-US" dirty="0">
              <a:latin typeface="Arial"/>
              <a:cs typeface="Arial"/>
            </a:endParaRPr>
          </a:p>
        </p:txBody>
      </p:sp>
    </p:spTree>
    <p:extLst>
      <p:ext uri="{BB962C8B-B14F-4D97-AF65-F5344CB8AC3E}">
        <p14:creationId xmlns:p14="http://schemas.microsoft.com/office/powerpoint/2010/main" val="394021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latin typeface="Arial"/>
                <a:cs typeface="Arial"/>
                <a:hlinkClick r:id="rId2"/>
              </a:rPr>
              <a:t>Neue Zurcher Zeitung, </a:t>
            </a:r>
            <a:r>
              <a:rPr lang="en-US" dirty="0" smtClean="0">
                <a:latin typeface="Arial"/>
                <a:cs typeface="Arial"/>
              </a:rPr>
              <a:t>2013: No Time for Anger: four destinies two years after “Fukushima” </a:t>
            </a:r>
            <a:r>
              <a:rPr lang="en-US" dirty="0" smtClean="0">
                <a:latin typeface="Arial"/>
                <a:cs typeface="Arial"/>
                <a:hlinkClick r:id="rId3"/>
              </a:rPr>
              <a:t>(2)</a:t>
            </a:r>
            <a:endParaRPr lang="en-US" dirty="0" smtClean="0">
              <a:latin typeface="Arial"/>
              <a:cs typeface="Arial"/>
            </a:endParaRPr>
          </a:p>
          <a:p>
            <a:r>
              <a:rPr lang="en-US" dirty="0" smtClean="0">
                <a:latin typeface="Arial"/>
                <a:cs typeface="Arial"/>
                <a:hlinkClick r:id="rId4"/>
              </a:rPr>
              <a:t>The Guardian, 2011</a:t>
            </a:r>
            <a:r>
              <a:rPr lang="en-US" dirty="0" smtClean="0">
                <a:latin typeface="Arial"/>
                <a:cs typeface="Arial"/>
              </a:rPr>
              <a:t>: Visualizing radiation leaks from the Fukushima nuclear power plant</a:t>
            </a:r>
          </a:p>
          <a:p>
            <a:r>
              <a:rPr lang="en-US" dirty="0" smtClean="0">
                <a:latin typeface="Arial"/>
                <a:cs typeface="Arial"/>
                <a:hlinkClick r:id="rId5"/>
              </a:rPr>
              <a:t>Google maps and Fukushima: Collective Memory and Data Visualization</a:t>
            </a:r>
            <a:endParaRPr lang="en-US" dirty="0" smtClean="0">
              <a:latin typeface="Arial"/>
              <a:cs typeface="Arial"/>
            </a:endParaRPr>
          </a:p>
          <a:p>
            <a:r>
              <a:rPr lang="en-US" dirty="0" smtClean="0">
                <a:latin typeface="Arial"/>
                <a:cs typeface="Arial"/>
                <a:hlinkClick r:id="rId6"/>
              </a:rPr>
              <a:t>ABC.au News</a:t>
            </a:r>
            <a:r>
              <a:rPr lang="en-US" dirty="0" smtClean="0">
                <a:latin typeface="Arial"/>
                <a:cs typeface="Arial"/>
              </a:rPr>
              <a:t>: Japan Earthquake: before and after</a:t>
            </a:r>
          </a:p>
          <a:p>
            <a:r>
              <a:rPr lang="en-US" dirty="0" smtClean="0">
                <a:latin typeface="Arial"/>
                <a:cs typeface="Arial"/>
                <a:hlinkClick r:id="rId7"/>
              </a:rPr>
              <a:t>Harvard University</a:t>
            </a:r>
            <a:r>
              <a:rPr lang="en-US" dirty="0" smtClean="0">
                <a:latin typeface="Arial"/>
                <a:cs typeface="Arial"/>
              </a:rPr>
              <a:t>: Japan Map</a:t>
            </a:r>
          </a:p>
          <a:p>
            <a:r>
              <a:rPr lang="en-US" dirty="0" smtClean="0">
                <a:latin typeface="Arial"/>
                <a:cs typeface="Arial"/>
                <a:hlinkClick r:id="rId8"/>
              </a:rPr>
              <a:t>Fukushima Radiation Map</a:t>
            </a:r>
            <a:endParaRPr lang="en-US" dirty="0">
              <a:latin typeface="Arial"/>
              <a:cs typeface="Arial"/>
            </a:endParaRPr>
          </a:p>
        </p:txBody>
      </p:sp>
    </p:spTree>
    <p:extLst>
      <p:ext uri="{BB962C8B-B14F-4D97-AF65-F5344CB8AC3E}">
        <p14:creationId xmlns:p14="http://schemas.microsoft.com/office/powerpoint/2010/main" val="80541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rial"/>
                <a:cs typeface="Arial"/>
              </a:rPr>
              <a:t>Costly / Deadly Disasters: </a:t>
            </a:r>
            <a:r>
              <a:rPr lang="en-US" dirty="0" smtClean="0">
                <a:latin typeface="Arial"/>
                <a:cs typeface="Arial"/>
                <a:hlinkClick r:id="rId2"/>
              </a:rPr>
              <a:t>Munich Re NatCatService</a:t>
            </a:r>
            <a:endParaRPr lang="en-US" dirty="0" smtClean="0">
              <a:latin typeface="Arial"/>
              <a:cs typeface="Arial"/>
            </a:endParaRPr>
          </a:p>
          <a:p>
            <a:r>
              <a:rPr lang="en-US" dirty="0" smtClean="0">
                <a:latin typeface="Arial"/>
                <a:cs typeface="Arial"/>
              </a:rPr>
              <a:t>Death and Damages: </a:t>
            </a:r>
            <a:r>
              <a:rPr lang="en-US" dirty="0" smtClean="0">
                <a:latin typeface="Arial"/>
                <a:cs typeface="Arial"/>
                <a:hlinkClick r:id="rId3"/>
              </a:rPr>
              <a:t>National Police Agency of Japan</a:t>
            </a:r>
            <a:endParaRPr lang="en-US" dirty="0" smtClean="0">
              <a:latin typeface="Arial"/>
              <a:cs typeface="Arial"/>
            </a:endParaRPr>
          </a:p>
          <a:p>
            <a:r>
              <a:rPr lang="en-US" dirty="0" smtClean="0">
                <a:latin typeface="Arial"/>
                <a:cs typeface="Arial"/>
              </a:rPr>
              <a:t>Earthquakes: </a:t>
            </a:r>
            <a:r>
              <a:rPr lang="en-US" dirty="0" smtClean="0">
                <a:latin typeface="Arial"/>
                <a:cs typeface="Arial"/>
                <a:hlinkClick r:id="rId4"/>
              </a:rPr>
              <a:t>USGS</a:t>
            </a:r>
            <a:endParaRPr lang="en-US" dirty="0" smtClean="0">
              <a:latin typeface="Arial"/>
              <a:cs typeface="Arial"/>
            </a:endParaRPr>
          </a:p>
          <a:p>
            <a:r>
              <a:rPr lang="en-US" dirty="0" smtClean="0">
                <a:latin typeface="Arial"/>
                <a:cs typeface="Arial"/>
              </a:rPr>
              <a:t>Country GDP / Population: </a:t>
            </a:r>
            <a:r>
              <a:rPr lang="en-US" dirty="0" smtClean="0">
                <a:latin typeface="Arial"/>
                <a:cs typeface="Arial"/>
                <a:hlinkClick r:id="rId5"/>
              </a:rPr>
              <a:t>World Bank</a:t>
            </a:r>
            <a:endParaRPr lang="en-US" dirty="0" smtClean="0">
              <a:latin typeface="Arial"/>
              <a:cs typeface="Arial"/>
            </a:endParaRPr>
          </a:p>
          <a:p>
            <a:r>
              <a:rPr lang="en-US" dirty="0" smtClean="0">
                <a:latin typeface="Arial"/>
                <a:cs typeface="Arial"/>
              </a:rPr>
              <a:t>Tsunami wave height: </a:t>
            </a:r>
            <a:r>
              <a:rPr lang="en-US" dirty="0" smtClean="0">
                <a:latin typeface="Arial"/>
                <a:cs typeface="Arial"/>
                <a:hlinkClick r:id="rId6"/>
              </a:rPr>
              <a:t>National Geophysical Data Center</a:t>
            </a:r>
            <a:r>
              <a:rPr lang="en-US" dirty="0" smtClean="0">
                <a:latin typeface="Arial"/>
                <a:cs typeface="Arial"/>
              </a:rPr>
              <a:t>, </a:t>
            </a:r>
            <a:r>
              <a:rPr lang="en-US" dirty="0" smtClean="0">
                <a:latin typeface="Arial"/>
                <a:cs typeface="Arial"/>
                <a:hlinkClick r:id="rId7"/>
              </a:rPr>
              <a:t>(2)</a:t>
            </a:r>
            <a:endParaRPr lang="en-US" dirty="0" smtClean="0">
              <a:latin typeface="Arial"/>
              <a:cs typeface="Arial"/>
            </a:endParaRPr>
          </a:p>
          <a:p>
            <a:r>
              <a:rPr lang="en-US" dirty="0" smtClean="0">
                <a:latin typeface="Arial"/>
                <a:cs typeface="Arial"/>
              </a:rPr>
              <a:t>Radiation:</a:t>
            </a:r>
          </a:p>
          <a:p>
            <a:r>
              <a:rPr lang="en-US" dirty="0" smtClean="0">
                <a:latin typeface="Arial"/>
                <a:cs typeface="Arial"/>
              </a:rPr>
              <a:t>Survey: We created our own dataset by creating a survey, translating it into Japanese, and publicizing it on social media in Japan. We got a total of 324 responses. The survey can be accessed at </a:t>
            </a:r>
            <a:r>
              <a:rPr lang="en-US" dirty="0" smtClean="0">
                <a:latin typeface="Arial"/>
                <a:cs typeface="Arial"/>
                <a:hlinkClick r:id="rId8"/>
              </a:rPr>
              <a:t>www.fukushimajapan.org</a:t>
            </a:r>
            <a:endParaRPr lang="en-US" dirty="0" smtClean="0">
              <a:latin typeface="Arial"/>
              <a:cs typeface="Arial"/>
            </a:endParaRPr>
          </a:p>
        </p:txBody>
      </p:sp>
    </p:spTree>
    <p:extLst>
      <p:ext uri="{BB962C8B-B14F-4D97-AF65-F5344CB8AC3E}">
        <p14:creationId xmlns:p14="http://schemas.microsoft.com/office/powerpoint/2010/main" val="3714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920"/>
          </a:xfrm>
        </p:spPr>
        <p:txBody>
          <a:bodyPr/>
          <a:lstStyle/>
          <a:p>
            <a:r>
              <a:rPr lang="en-US" dirty="0" smtClean="0"/>
              <a:t>Data </a:t>
            </a:r>
            <a:r>
              <a:rPr lang="en-US" dirty="0" err="1" smtClean="0"/>
              <a:t>Munging</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Arial"/>
                <a:cs typeface="Arial"/>
              </a:rPr>
              <a:t>Some data came easily in .</a:t>
            </a:r>
            <a:r>
              <a:rPr lang="en-US" dirty="0" err="1" smtClean="0">
                <a:latin typeface="Arial"/>
                <a:cs typeface="Arial"/>
              </a:rPr>
              <a:t>csv</a:t>
            </a:r>
            <a:r>
              <a:rPr lang="en-US" dirty="0" smtClean="0">
                <a:latin typeface="Arial"/>
                <a:cs typeface="Arial"/>
              </a:rPr>
              <a:t>, but some had to be scraped from the web (see </a:t>
            </a:r>
            <a:r>
              <a:rPr lang="en-US" dirty="0" smtClean="0">
                <a:latin typeface="Arial"/>
                <a:cs typeface="Arial"/>
                <a:hlinkClick r:id="rId2"/>
              </a:rPr>
              <a:t>wave height data</a:t>
            </a:r>
            <a:r>
              <a:rPr lang="en-US" dirty="0" smtClean="0">
                <a:latin typeface="Arial"/>
                <a:cs typeface="Arial"/>
              </a:rPr>
              <a:t>)</a:t>
            </a:r>
            <a:endParaRPr lang="en-US" dirty="0">
              <a:latin typeface="Arial"/>
              <a:cs typeface="Arial"/>
            </a:endParaRPr>
          </a:p>
          <a:p>
            <a:r>
              <a:rPr lang="en-US" dirty="0" smtClean="0">
                <a:latin typeface="Arial"/>
                <a:cs typeface="Arial"/>
              </a:rPr>
              <a:t>We did have to do some </a:t>
            </a:r>
            <a:r>
              <a:rPr lang="en-US" dirty="0" err="1" smtClean="0">
                <a:latin typeface="Arial"/>
                <a:cs typeface="Arial"/>
              </a:rPr>
              <a:t>munging</a:t>
            </a:r>
            <a:r>
              <a:rPr lang="en-US" dirty="0" smtClean="0">
                <a:latin typeface="Arial"/>
                <a:cs typeface="Arial"/>
              </a:rPr>
              <a:t> in order to manipulate the </a:t>
            </a:r>
            <a:r>
              <a:rPr lang="en-US" dirty="0" err="1" smtClean="0">
                <a:latin typeface="Arial"/>
                <a:cs typeface="Arial"/>
              </a:rPr>
              <a:t>geoJSON</a:t>
            </a:r>
            <a:r>
              <a:rPr lang="en-US" dirty="0" smtClean="0">
                <a:latin typeface="Arial"/>
                <a:cs typeface="Arial"/>
              </a:rPr>
              <a:t> and JSON into </a:t>
            </a:r>
            <a:r>
              <a:rPr lang="en-US" dirty="0" err="1" smtClean="0">
                <a:latin typeface="Arial"/>
                <a:cs typeface="Arial"/>
              </a:rPr>
              <a:t>topoJSON</a:t>
            </a:r>
            <a:r>
              <a:rPr lang="en-US" dirty="0" smtClean="0">
                <a:latin typeface="Arial"/>
                <a:cs typeface="Arial"/>
              </a:rPr>
              <a:t>, and to add our .</a:t>
            </a:r>
            <a:r>
              <a:rPr lang="en-US" dirty="0" err="1" smtClean="0">
                <a:latin typeface="Arial"/>
                <a:cs typeface="Arial"/>
              </a:rPr>
              <a:t>csv</a:t>
            </a:r>
            <a:r>
              <a:rPr lang="en-US" dirty="0" smtClean="0">
                <a:latin typeface="Arial"/>
                <a:cs typeface="Arial"/>
              </a:rPr>
              <a:t> data to the </a:t>
            </a:r>
            <a:r>
              <a:rPr lang="en-US" dirty="0" err="1" smtClean="0">
                <a:latin typeface="Arial"/>
                <a:cs typeface="Arial"/>
              </a:rPr>
              <a:t>topoJSON</a:t>
            </a:r>
            <a:r>
              <a:rPr lang="en-US" dirty="0" smtClean="0">
                <a:latin typeface="Arial"/>
                <a:cs typeface="Arial"/>
              </a:rPr>
              <a:t> files. (see datamunging1.js)</a:t>
            </a:r>
          </a:p>
          <a:p>
            <a:r>
              <a:rPr lang="en-US" dirty="0" smtClean="0">
                <a:latin typeface="Arial"/>
                <a:cs typeface="Arial"/>
              </a:rPr>
              <a:t>The most difficult part [for Molly] was manipulating and understanding the </a:t>
            </a:r>
            <a:r>
              <a:rPr lang="en-US" dirty="0" err="1" smtClean="0">
                <a:latin typeface="Arial"/>
                <a:cs typeface="Arial"/>
              </a:rPr>
              <a:t>topoJSON</a:t>
            </a:r>
            <a:r>
              <a:rPr lang="en-US" dirty="0" smtClean="0">
                <a:latin typeface="Arial"/>
                <a:cs typeface="Arial"/>
              </a:rPr>
              <a:t> data for the various visualizations without much prior programming experience.</a:t>
            </a:r>
          </a:p>
          <a:p>
            <a:r>
              <a:rPr lang="en-US" dirty="0">
                <a:latin typeface="Arial"/>
                <a:cs typeface="Arial"/>
              </a:rPr>
              <a:t>The data for the earthquake needed to be sorted in order of date to display in the correct sequence on the map.</a:t>
            </a:r>
          </a:p>
          <a:p>
            <a:r>
              <a:rPr lang="en-US" dirty="0">
                <a:latin typeface="Arial"/>
                <a:cs typeface="Arial"/>
              </a:rPr>
              <a:t>The radiation data needed to be rolled up to correctly show the reading locations along with the sum and different nuclide.</a:t>
            </a:r>
          </a:p>
          <a:p>
            <a:endParaRPr lang="en-US" dirty="0" smtClean="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17192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5842"/>
          </a:xfrm>
        </p:spPr>
        <p:txBody>
          <a:bodyPr/>
          <a:lstStyle/>
          <a:p>
            <a:r>
              <a:rPr lang="en-US" dirty="0" smtClean="0"/>
              <a:t>Survey</a:t>
            </a:r>
            <a:endParaRPr lang="en-US" dirty="0"/>
          </a:p>
        </p:txBody>
      </p:sp>
      <p:pic>
        <p:nvPicPr>
          <p:cNvPr id="4" name="Content Placeholder 3" descr="Screen Shot 2014-04-30 at 8.16.32 PM.png"/>
          <p:cNvPicPr>
            <a:picLocks noGrp="1" noChangeAspect="1"/>
          </p:cNvPicPr>
          <p:nvPr>
            <p:ph idx="1"/>
          </p:nvPr>
        </p:nvPicPr>
        <p:blipFill>
          <a:blip r:embed="rId2">
            <a:extLst>
              <a:ext uri="{28A0092B-C50C-407E-A947-70E740481C1C}">
                <a14:useLocalDpi xmlns:a14="http://schemas.microsoft.com/office/drawing/2010/main" val="0"/>
              </a:ext>
            </a:extLst>
          </a:blip>
          <a:srcRect l="1417" r="1417"/>
          <a:stretch>
            <a:fillRect/>
          </a:stretch>
        </p:blipFill>
        <p:spPr>
          <a:xfrm>
            <a:off x="457200" y="1223676"/>
            <a:ext cx="8229600" cy="4902488"/>
          </a:xfrm>
        </p:spPr>
      </p:pic>
    </p:spTree>
    <p:extLst>
      <p:ext uri="{BB962C8B-B14F-4D97-AF65-F5344CB8AC3E}">
        <p14:creationId xmlns:p14="http://schemas.microsoft.com/office/powerpoint/2010/main" val="77138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480"/>
          </a:xfrm>
        </p:spPr>
        <p:txBody>
          <a:bodyPr/>
          <a:lstStyle/>
          <a:p>
            <a:r>
              <a:rPr lang="en-US" dirty="0" smtClean="0"/>
              <a:t>Survey Questions</a:t>
            </a:r>
            <a:endParaRPr lang="en-US" dirty="0"/>
          </a:p>
        </p:txBody>
      </p:sp>
      <p:pic>
        <p:nvPicPr>
          <p:cNvPr id="4" name="Content Placeholder 3" descr="Screen Shot 2014-04-30 at 8.18.5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544" t="5636" r="227" b="10671"/>
          <a:stretch/>
        </p:blipFill>
        <p:spPr>
          <a:xfrm>
            <a:off x="1524000" y="792480"/>
            <a:ext cx="5589333" cy="5739602"/>
          </a:xfrm>
        </p:spPr>
      </p:pic>
    </p:spTree>
    <p:extLst>
      <p:ext uri="{BB962C8B-B14F-4D97-AF65-F5344CB8AC3E}">
        <p14:creationId xmlns:p14="http://schemas.microsoft.com/office/powerpoint/2010/main" val="293508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480"/>
          </a:xfrm>
        </p:spPr>
        <p:txBody>
          <a:bodyPr/>
          <a:lstStyle/>
          <a:p>
            <a:r>
              <a:rPr lang="en-US" dirty="0" smtClean="0"/>
              <a:t>Survey Questions</a:t>
            </a:r>
            <a:endParaRPr lang="en-US" dirty="0"/>
          </a:p>
        </p:txBody>
      </p:sp>
      <p:pic>
        <p:nvPicPr>
          <p:cNvPr id="5" name="Content Placeholder 4" descr="Screen Shot 2014-04-30 at 8.19.06 PM.png"/>
          <p:cNvPicPr>
            <a:picLocks noGrp="1" noChangeAspect="1"/>
          </p:cNvPicPr>
          <p:nvPr>
            <p:ph idx="1"/>
          </p:nvPr>
        </p:nvPicPr>
        <p:blipFill>
          <a:blip r:embed="rId2">
            <a:extLst>
              <a:ext uri="{28A0092B-C50C-407E-A947-70E740481C1C}">
                <a14:useLocalDpi xmlns:a14="http://schemas.microsoft.com/office/drawing/2010/main" val="0"/>
              </a:ext>
            </a:extLst>
          </a:blip>
          <a:srcRect t="19682" b="19682"/>
          <a:stretch>
            <a:fillRect/>
          </a:stretch>
        </p:blipFill>
        <p:spPr>
          <a:xfrm>
            <a:off x="833070" y="1483360"/>
            <a:ext cx="7592246" cy="4175443"/>
          </a:xfrm>
        </p:spPr>
      </p:pic>
    </p:spTree>
    <p:extLst>
      <p:ext uri="{BB962C8B-B14F-4D97-AF65-F5344CB8AC3E}">
        <p14:creationId xmlns:p14="http://schemas.microsoft.com/office/powerpoint/2010/main" val="115373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1629</TotalTime>
  <Words>945</Words>
  <Application>Microsoft Macintosh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Japan: After the Disasters</vt:lpstr>
      <vt:lpstr>Overview and Motivation</vt:lpstr>
      <vt:lpstr>Questions?</vt:lpstr>
      <vt:lpstr>Related Work</vt:lpstr>
      <vt:lpstr>Data</vt:lpstr>
      <vt:lpstr>Data Munging</vt:lpstr>
      <vt:lpstr>Survey</vt:lpstr>
      <vt:lpstr>Survey Questions</vt:lpstr>
      <vt:lpstr>Survey Questions</vt:lpstr>
      <vt:lpstr>Munich Re(Insurance)</vt:lpstr>
      <vt:lpstr>Munich Re(Insurance)</vt:lpstr>
      <vt:lpstr>National Police Agency of Japan</vt:lpstr>
      <vt:lpstr>Exploratory Data Analysis</vt:lpstr>
      <vt:lpstr>Design Evolution</vt:lpstr>
      <vt:lpstr>Early Sketches</vt:lpstr>
      <vt:lpstr>Design Evolution: social data sketch</vt:lpstr>
      <vt:lpstr>Implementation</vt:lpstr>
      <vt:lpstr>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After the Disasters</dc:title>
  <dc:creator>Molly Lloyd</dc:creator>
  <cp:lastModifiedBy>Molly Lloyd</cp:lastModifiedBy>
  <cp:revision>16</cp:revision>
  <dcterms:created xsi:type="dcterms:W3CDTF">2014-04-30T23:10:54Z</dcterms:created>
  <dcterms:modified xsi:type="dcterms:W3CDTF">2014-05-02T02:20:17Z</dcterms:modified>
</cp:coreProperties>
</file>