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14"/>
  </p:notesMasterIdLst>
  <p:sldIdLst>
    <p:sldId id="257" r:id="rId3"/>
    <p:sldId id="262" r:id="rId4"/>
    <p:sldId id="269" r:id="rId5"/>
    <p:sldId id="273" r:id="rId6"/>
    <p:sldId id="270" r:id="rId7"/>
    <p:sldId id="265" r:id="rId8"/>
    <p:sldId id="267" r:id="rId9"/>
    <p:sldId id="272" r:id="rId10"/>
    <p:sldId id="266" r:id="rId11"/>
    <p:sldId id="268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0F6A-C8B1-4A89-8624-1778A363FEC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3185-2FDD-4F2A-A3C1-F706A3C8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562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2400" baseline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0457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/>
              <a:t> </a:t>
            </a:r>
            <a:r>
              <a:rPr lang="en-US" dirty="0" smtClean="0"/>
              <a:t>through 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Summary/Conclusions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and significance</a:t>
            </a:r>
          </a:p>
          <a:p>
            <a:pPr lvl="1"/>
            <a:r>
              <a:rPr lang="en-US" dirty="0" smtClean="0"/>
              <a:t>How Matrix Theory is instrumental to this application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Able to replicate results and therefore demonstrate the application</a:t>
            </a:r>
            <a:endParaRPr lang="en-US" dirty="0"/>
          </a:p>
          <a:p>
            <a:r>
              <a:rPr lang="en-US" dirty="0" smtClean="0"/>
              <a:t>Emphasize relevance to real world, can use cheaper cameras, tackle challenging observation environment, restore images that have degraded or were poor quality to begin with</a:t>
            </a:r>
          </a:p>
        </p:txBody>
      </p:sp>
    </p:spTree>
    <p:extLst>
      <p:ext uri="{BB962C8B-B14F-4D97-AF65-F5344CB8AC3E}">
        <p14:creationId xmlns:p14="http://schemas.microsoft.com/office/powerpoint/2010/main" val="339606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dirty="0"/>
              <a:t>Ayers, G. R., and J. C. Dainty. ``Iterative blind </a:t>
            </a:r>
            <a:r>
              <a:rPr lang="en-US" sz="1100" dirty="0" err="1"/>
              <a:t>deconvolution</a:t>
            </a:r>
            <a:r>
              <a:rPr lang="en-US" sz="1100" dirty="0"/>
              <a:t> method and its applications.'' Optics Letters, vol. 13, no. 7, Jan. 1988, p. 547., doi:10.1364/ol.13.000547</a:t>
            </a:r>
          </a:p>
          <a:p>
            <a:pPr>
              <a:lnSpc>
                <a:spcPct val="100000"/>
              </a:lnSpc>
            </a:pPr>
            <a:r>
              <a:rPr lang="en-US" sz="1100" dirty="0" smtClean="0"/>
              <a:t>Holmes </a:t>
            </a:r>
            <a:r>
              <a:rPr lang="en-US" sz="1100" dirty="0"/>
              <a:t>T.J., Biggs D., Abu-</a:t>
            </a:r>
            <a:r>
              <a:rPr lang="en-US" sz="1100" dirty="0" err="1"/>
              <a:t>Tarif</a:t>
            </a:r>
            <a:r>
              <a:rPr lang="en-US" sz="1100" dirty="0"/>
              <a:t> A. (2006) Blind </a:t>
            </a:r>
            <a:r>
              <a:rPr lang="en-US" sz="1100" dirty="0" err="1"/>
              <a:t>Deconvolution</a:t>
            </a:r>
            <a:r>
              <a:rPr lang="en-US" sz="1100" dirty="0"/>
              <a:t>. In: Pawley J. (</a:t>
            </a:r>
            <a:r>
              <a:rPr lang="en-US" sz="1100" dirty="0" err="1"/>
              <a:t>eds</a:t>
            </a:r>
            <a:r>
              <a:rPr lang="en-US" sz="1100" dirty="0"/>
              <a:t>) Handbook Of Biological Confocal Microscopy. Springer, Boston, </a:t>
            </a:r>
            <a:r>
              <a:rPr lang="en-US" sz="1100" dirty="0" smtClean="0"/>
              <a:t>MA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Biggs, David S. C., and Mark Andrews. ``Acceleration of iterative image restoration algorithms.'' Applied Optics, vol. 36, no. 8, Oct. 1997, pp. 1766–1775., doi:10.1364/ao.36.001766</a:t>
            </a:r>
            <a:r>
              <a:rPr lang="en-US" sz="1100" dirty="0" smtClean="0"/>
              <a:t>.</a:t>
            </a:r>
          </a:p>
          <a:p>
            <a:r>
              <a:rPr lang="en-US" sz="1100" dirty="0" err="1"/>
              <a:t>Campisi</a:t>
            </a:r>
            <a:r>
              <a:rPr lang="en-US" sz="1100" dirty="0"/>
              <a:t>, P., and </a:t>
            </a:r>
            <a:r>
              <a:rPr lang="en-US" sz="1100" dirty="0" err="1"/>
              <a:t>Egiazarian</a:t>
            </a:r>
            <a:r>
              <a:rPr lang="en-US" sz="1100" dirty="0"/>
              <a:t>, K., (2001). Blind image </a:t>
            </a:r>
            <a:r>
              <a:rPr lang="en-US" sz="1100" dirty="0" err="1"/>
              <a:t>deconvolution</a:t>
            </a:r>
            <a:r>
              <a:rPr lang="en-US" sz="1100" dirty="0"/>
              <a:t>: theory and applications. Retrieved from </a:t>
            </a:r>
            <a:endParaRPr lang="en-US" sz="1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1465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Introduction</a:t>
            </a:r>
          </a:p>
          <a:p>
            <a:pPr lvl="1"/>
            <a:r>
              <a:rPr lang="en-US" sz="1400" dirty="0" smtClean="0"/>
              <a:t>Motivation</a:t>
            </a:r>
          </a:p>
          <a:p>
            <a:pPr lvl="1"/>
            <a:r>
              <a:rPr lang="en-US" sz="1400" dirty="0" smtClean="0"/>
              <a:t>Image </a:t>
            </a:r>
            <a:r>
              <a:rPr lang="en-US" sz="1400" dirty="0" err="1" smtClean="0"/>
              <a:t>Deblurring</a:t>
            </a:r>
            <a:endParaRPr lang="en-US" sz="1400" dirty="0" smtClean="0"/>
          </a:p>
          <a:p>
            <a:pPr lvl="1"/>
            <a:r>
              <a:rPr lang="en-US" sz="1400" dirty="0" smtClean="0"/>
              <a:t>Blind </a:t>
            </a:r>
            <a:r>
              <a:rPr lang="en-US" sz="1400" dirty="0" err="1" smtClean="0"/>
              <a:t>Deconvolution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800" dirty="0"/>
              <a:t>Model</a:t>
            </a:r>
          </a:p>
          <a:p>
            <a:pPr lvl="1"/>
            <a:r>
              <a:rPr lang="en-US" sz="1400" dirty="0" smtClean="0"/>
              <a:t>Terminology</a:t>
            </a:r>
            <a:endParaRPr lang="en-US" sz="1400" dirty="0"/>
          </a:p>
          <a:p>
            <a:pPr lvl="1"/>
            <a:r>
              <a:rPr lang="en-US" sz="1400" dirty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MATLAB </a:t>
            </a:r>
            <a:r>
              <a:rPr lang="en-US" sz="1400" dirty="0" smtClean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Conclusions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Discuss relevance and significance</a:t>
            </a:r>
          </a:p>
          <a:p>
            <a:pPr lvl="1"/>
            <a:r>
              <a:rPr lang="en-US" dirty="0" smtClean="0"/>
              <a:t>Explain theory and concept</a:t>
            </a:r>
          </a:p>
          <a:p>
            <a:pPr lvl="1"/>
            <a:r>
              <a:rPr lang="en-US" dirty="0" smtClean="0"/>
              <a:t>Demonstrate methods in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Introduction: Image </a:t>
            </a:r>
            <a:r>
              <a:rPr lang="en-US" dirty="0" err="1" smtClean="0"/>
              <a:t>Deblurring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5" y="3724488"/>
            <a:ext cx="6379945" cy="249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8755" y="6240216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</a:t>
            </a:r>
            <a:r>
              <a:rPr lang="en-US" sz="900" dirty="0" smtClean="0"/>
              <a:t>https</a:t>
            </a:r>
            <a:r>
              <a:rPr lang="en-US" sz="900" dirty="0"/>
              <a:t>://www.semanticscholar.org/paper/CNN-for-license-plate-motion-deblurring-Svoboda-Hradis/1a16cae98556f70b10571a8906fe967ee1b1496b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Relevance to Matrix Theory</a:t>
            </a:r>
          </a:p>
          <a:p>
            <a:r>
              <a:rPr lang="en-US" dirty="0" smtClean="0"/>
              <a:t>Goal: Restore </a:t>
            </a:r>
            <a:r>
              <a:rPr lang="en-US" dirty="0"/>
              <a:t>as much information as possible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1" y="712807"/>
            <a:ext cx="8148679" cy="664714"/>
          </a:xfrm>
        </p:spPr>
        <p:txBody>
          <a:bodyPr/>
          <a:lstStyle/>
          <a:p>
            <a:r>
              <a:rPr lang="en-US" dirty="0" smtClean="0"/>
              <a:t>Introduction: 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Deriving </a:t>
            </a:r>
            <a:r>
              <a:rPr lang="en-US" dirty="0"/>
              <a:t>the original sources of signal through the convolution of the two sources </a:t>
            </a:r>
          </a:p>
          <a:p>
            <a:r>
              <a:rPr lang="en-US" dirty="0"/>
              <a:t>In the context of Image </a:t>
            </a:r>
            <a:r>
              <a:rPr lang="en-US" dirty="0" err="1"/>
              <a:t>Deblurring</a:t>
            </a:r>
            <a:r>
              <a:rPr lang="en-US" dirty="0"/>
              <a:t>: Achieving signal from the convolution of signal, background and Poisson noise</a:t>
            </a:r>
          </a:p>
          <a:p>
            <a:r>
              <a:rPr lang="en-US" dirty="0"/>
              <a:t>Process is done by using iterative processes to find the maximum likelihood of </a:t>
            </a:r>
            <a:r>
              <a:rPr lang="en-US" dirty="0" smtClean="0"/>
              <a:t>sources (Holmes, Biggs)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Terminology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276" y="2595919"/>
            <a:ext cx="7464425" cy="2198272"/>
          </a:xfrm>
        </p:spPr>
        <p:txBody>
          <a:bodyPr/>
          <a:lstStyle/>
          <a:p>
            <a:r>
              <a:rPr lang="en-US" dirty="0" smtClean="0"/>
              <a:t>g – convoluted signal (blurred image)</a:t>
            </a:r>
          </a:p>
          <a:p>
            <a:r>
              <a:rPr lang="en-US" dirty="0" smtClean="0"/>
              <a:t>f – image source </a:t>
            </a:r>
            <a:r>
              <a:rPr lang="en-US" dirty="0"/>
              <a:t>(</a:t>
            </a:r>
            <a:r>
              <a:rPr lang="en-US" dirty="0" smtClean="0"/>
              <a:t>image of ideal clarity) </a:t>
            </a:r>
          </a:p>
          <a:p>
            <a:r>
              <a:rPr lang="en-US" dirty="0" smtClean="0"/>
              <a:t>h – Point Spread Function, PSF (blur of image)</a:t>
            </a:r>
          </a:p>
          <a:p>
            <a:r>
              <a:rPr lang="en-US" dirty="0" smtClean="0"/>
              <a:t>n – additional noise</a:t>
            </a:r>
          </a:p>
        </p:txBody>
      </p:sp>
      <p:pic>
        <p:nvPicPr>
          <p:cNvPr id="4" name="Picture 2" descr="generalDeblurProcess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26" y="5051128"/>
            <a:ext cx="47910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835342"/>
            <a:ext cx="20288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31856" y="6275075"/>
            <a:ext cx="8098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Source: *insert*</a:t>
            </a:r>
            <a:endParaRPr 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5845323" y="2033899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Reference(s)?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General: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3292" y="5694023"/>
            <a:ext cx="205537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Source: http</a:t>
            </a:r>
            <a:r>
              <a:rPr lang="en-US" sz="700" dirty="0"/>
              <a:t>://jacobwinick.me/imagedeblurring/</a:t>
            </a:r>
          </a:p>
        </p:txBody>
      </p:sp>
      <p:pic>
        <p:nvPicPr>
          <p:cNvPr id="3074" name="Picture 2" descr="http://jacobwinick.me/imagedeblurring/img_plot/ayers_dai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21" y="1731957"/>
            <a:ext cx="3715877" cy="40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9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 (cont.)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Maximum Likelihood Estimation (Holmes)</a:t>
            </a:r>
            <a:endParaRPr lang="en-US" dirty="0"/>
          </a:p>
          <a:p>
            <a:r>
              <a:rPr lang="en-US" dirty="0" smtClean="0"/>
              <a:t>Richardson-Lucy algorithm (Biggs)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3072700"/>
            <a:ext cx="3190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387019"/>
            <a:ext cx="30861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61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2" y="712807"/>
            <a:ext cx="7200096" cy="664714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Matlab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dirty="0" smtClean="0"/>
              <a:t>*blip of code*</a:t>
            </a:r>
          </a:p>
          <a:p>
            <a:pPr lvl="1"/>
            <a:endParaRPr lang="en-US" dirty="0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*</a:t>
            </a:r>
            <a:r>
              <a:rPr lang="en-US" dirty="0" smtClean="0"/>
              <a:t>image comparison*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8606"/>
      </p:ext>
    </p:extLst>
  </p:cSld>
  <p:clrMapOvr>
    <a:masterClrMapping/>
  </p:clrMapOvr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344</TotalTime>
  <Words>398</Words>
  <Application>Microsoft Office PowerPoint</Application>
  <PresentationFormat>On-screen Show (4:3)</PresentationFormat>
  <Paragraphs>63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JHU_EP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Diederich, Gloria L.</cp:lastModifiedBy>
  <cp:revision>32</cp:revision>
  <dcterms:created xsi:type="dcterms:W3CDTF">2017-11-05T15:28:54Z</dcterms:created>
  <dcterms:modified xsi:type="dcterms:W3CDTF">2017-11-09T15:19:51Z</dcterms:modified>
</cp:coreProperties>
</file>