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13"/>
  </p:notesMasterIdLst>
  <p:sldIdLst>
    <p:sldId id="257" r:id="rId3"/>
    <p:sldId id="262" r:id="rId4"/>
    <p:sldId id="273" r:id="rId5"/>
    <p:sldId id="270" r:id="rId6"/>
    <p:sldId id="265" r:id="rId7"/>
    <p:sldId id="267" r:id="rId8"/>
    <p:sldId id="272" r:id="rId9"/>
    <p:sldId id="266" r:id="rId10"/>
    <p:sldId id="268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4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0F6A-C8B1-4A89-8624-1778A363FEC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3185-2FDD-4F2A-A3C1-F706A3C8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562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0457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ol/abstract.cfm?uri=ol-13-7-547" TargetMode="External"/><Relationship Id="rId7" Type="http://schemas.openxmlformats.org/officeDocument/2006/relationships/hyperlink" Target="http://www.mathworks.com/help/images/ref/deconvblind.html?s_tid=srchtitle&amp;requestedDomain=www.mathworks.com" TargetMode="External"/><Relationship Id="rId2" Type="http://schemas.openxmlformats.org/officeDocument/2006/relationships/hyperlink" Target="http://epubs.siam.org/doi/book/10.1137/1.9780898718874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vpl.ece.northwestern.edu/sites/default/files/Campisi_Egiazarian_BIDmain_FOR_CH1.pdf" TargetMode="External"/><Relationship Id="rId5" Type="http://schemas.openxmlformats.org/officeDocument/2006/relationships/hyperlink" Target="https://www.osapublishing.org/ao/abstract.cfm?uri=ao-36-8-1766" TargetMode="External"/><Relationship Id="rId4" Type="http://schemas.openxmlformats.org/officeDocument/2006/relationships/hyperlink" Target="https://link.springer.com/chapter/10.1007/978-0-387-45524-2_2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osapublishing.org/ao/abstract.cfm?uri=ao-36-8-176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.springer.com/chapter/10.1007/978-0-387-45524-2_24" TargetMode="External"/><Relationship Id="rId5" Type="http://schemas.openxmlformats.org/officeDocument/2006/relationships/hyperlink" Target="https://www.osapublishing.org/ol/abstract.cfm?uri=ol-13-7-547" TargetMode="External"/><Relationship Id="rId4" Type="http://schemas.openxmlformats.org/officeDocument/2006/relationships/hyperlink" Target="http://epubs.siam.org/doi/book/10.1137/1.978089871887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ao/abstract.cfm?uri=ao-36-8-1766" TargetMode="External"/><Relationship Id="rId2" Type="http://schemas.openxmlformats.org/officeDocument/2006/relationships/hyperlink" Target="https://link.springer.com/chapter/10.1007/978-0-387-45524-2_24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deblur-with-the-blind-deconvolution-algorithm.html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mathworks.com/help/images/ref/deconvblind.html?s_tid=srchtitle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/>
              <a:t> </a:t>
            </a:r>
            <a:r>
              <a:rPr lang="en-US" dirty="0" smtClean="0"/>
              <a:t>through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100" dirty="0"/>
              <a:t>Hansen, Per Christian., et al. </a:t>
            </a:r>
            <a:r>
              <a:rPr lang="en-US" sz="1100" dirty="0" err="1"/>
              <a:t>Deblurring</a:t>
            </a:r>
            <a:r>
              <a:rPr lang="en-US" sz="1100" dirty="0"/>
              <a:t> Images: Matrices, Spectra, and Filtering. Society for Industrial and Applied Mathematics, 2006, from 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epubs.siam.org/doi/book/10.1137/1.9780898718874</a:t>
            </a:r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sz="1100" dirty="0" smtClean="0"/>
              <a:t>Ayers</a:t>
            </a:r>
            <a:r>
              <a:rPr lang="en-US" sz="1100" dirty="0"/>
              <a:t>, G. R., and J. C. Dainty. ``Iterative blind </a:t>
            </a:r>
            <a:r>
              <a:rPr lang="en-US" sz="1100" dirty="0" err="1"/>
              <a:t>deconvolution</a:t>
            </a:r>
            <a:r>
              <a:rPr lang="en-US" sz="1100" dirty="0"/>
              <a:t> method and its applications.'' Optics Letters, vol. 13, no. 7, Jan. 1988, p. 547., </a:t>
            </a:r>
            <a:r>
              <a:rPr lang="en-US" sz="1100" dirty="0" smtClean="0"/>
              <a:t>doi:10.1364/ol.13.000547.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www.osapublishing.org/ol/abstract.cfm?uri=ol-13-7-547</a:t>
            </a:r>
            <a:endParaRPr lang="en-US" sz="1100" dirty="0"/>
          </a:p>
          <a:p>
            <a:r>
              <a:rPr lang="en-US" sz="1100" dirty="0" smtClean="0"/>
              <a:t>Holmes </a:t>
            </a:r>
            <a:r>
              <a:rPr lang="en-US" sz="1100" dirty="0"/>
              <a:t>T.J., Biggs D., Abu-</a:t>
            </a:r>
            <a:r>
              <a:rPr lang="en-US" sz="1100" dirty="0" err="1"/>
              <a:t>Tarif</a:t>
            </a:r>
            <a:r>
              <a:rPr lang="en-US" sz="1100" dirty="0"/>
              <a:t> A. (2006) Blind </a:t>
            </a:r>
            <a:r>
              <a:rPr lang="en-US" sz="1100" dirty="0" err="1"/>
              <a:t>Deconvolution</a:t>
            </a:r>
            <a:r>
              <a:rPr lang="en-US" sz="1100" dirty="0"/>
              <a:t>. In: Pawley J. (</a:t>
            </a:r>
            <a:r>
              <a:rPr lang="en-US" sz="1100" dirty="0" err="1"/>
              <a:t>eds</a:t>
            </a:r>
            <a:r>
              <a:rPr lang="en-US" sz="1100" dirty="0"/>
              <a:t>) Handbook Of Biological Confocal Microscopy. Springer, Boston, </a:t>
            </a:r>
            <a:r>
              <a:rPr lang="en-US" sz="1100" dirty="0" smtClean="0"/>
              <a:t>MA. Retrieved from </a:t>
            </a:r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link.springer.com/chapter/10.1007/978-0-387-45524-2_24</a:t>
            </a:r>
            <a:endParaRPr lang="en-US" sz="1100" dirty="0" smtClean="0"/>
          </a:p>
          <a:p>
            <a:r>
              <a:rPr lang="en-US" sz="1100" dirty="0"/>
              <a:t>Biggs, David S. C., and Mark Andrews. ``Acceleration of iterative image restoration algorithms.'' Applied Optics, vol. 36, no. 8, Oct. 1997, pp. 1766–1775., doi:10.1364/ao.36.001766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www.osapublishing.org/ao/abstract.cfm?uri=ao-36-8-1766</a:t>
            </a:r>
            <a:endParaRPr lang="en-US" sz="1100" dirty="0" smtClean="0"/>
          </a:p>
          <a:p>
            <a:r>
              <a:rPr lang="en-US" sz="1100" dirty="0" err="1"/>
              <a:t>Campisi</a:t>
            </a:r>
            <a:r>
              <a:rPr lang="en-US" sz="1100" dirty="0"/>
              <a:t>, P., and </a:t>
            </a:r>
            <a:r>
              <a:rPr lang="en-US" sz="1100" dirty="0" err="1"/>
              <a:t>Egiazarian</a:t>
            </a:r>
            <a:r>
              <a:rPr lang="en-US" sz="1100" dirty="0"/>
              <a:t>, K., (2001). Blind image </a:t>
            </a:r>
            <a:r>
              <a:rPr lang="en-US" sz="1100" dirty="0" err="1"/>
              <a:t>deconvolution</a:t>
            </a:r>
            <a:r>
              <a:rPr lang="en-US" sz="1100" dirty="0"/>
              <a:t>: theory and applications. Retrieved from </a:t>
            </a:r>
            <a:r>
              <a:rPr lang="en-US" sz="1100" dirty="0">
                <a:hlinkClick r:id="rId6"/>
              </a:rPr>
              <a:t>http://</a:t>
            </a:r>
            <a:r>
              <a:rPr lang="en-US" sz="1100" dirty="0" smtClean="0">
                <a:hlinkClick r:id="rId6"/>
              </a:rPr>
              <a:t>ivpl.ece.northwestern.edu/sites/default/files/Campisi_Egiazarian_BIDmain_FOR_CH1.pdf</a:t>
            </a:r>
            <a:endParaRPr lang="en-US" sz="1100" dirty="0" smtClean="0"/>
          </a:p>
          <a:p>
            <a:r>
              <a:rPr lang="en-US" sz="1100" dirty="0" err="1" smtClean="0"/>
              <a:t>Deconvblind</a:t>
            </a:r>
            <a:r>
              <a:rPr lang="en-US" sz="1100" dirty="0" smtClean="0"/>
              <a:t> function documentation, </a:t>
            </a:r>
            <a:r>
              <a:rPr lang="en-US" sz="1100" dirty="0" err="1" smtClean="0"/>
              <a:t>MathWorks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7"/>
              </a:rPr>
              <a:t>http://</a:t>
            </a:r>
            <a:r>
              <a:rPr lang="en-US" sz="1100" dirty="0" smtClean="0">
                <a:hlinkClick r:id="rId7"/>
              </a:rPr>
              <a:t>www.mathworks.com/help/images/ref/deconvblind.html?s_tid=srchtitle&amp;requestedDomain=www.mathworks.com</a:t>
            </a:r>
            <a:r>
              <a:rPr lang="en-US" sz="11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1465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Introduction</a:t>
            </a:r>
            <a:endParaRPr lang="en-US" sz="1400" dirty="0" smtClean="0"/>
          </a:p>
          <a:p>
            <a:pPr lvl="1"/>
            <a:r>
              <a:rPr lang="en-US" sz="1400" dirty="0" smtClean="0"/>
              <a:t>Image </a:t>
            </a:r>
            <a:r>
              <a:rPr lang="en-US" sz="1400" dirty="0" err="1" smtClean="0"/>
              <a:t>Deblurring</a:t>
            </a:r>
            <a:endParaRPr lang="en-US" sz="1400" dirty="0" smtClean="0"/>
          </a:p>
          <a:p>
            <a:pPr lvl="1"/>
            <a:r>
              <a:rPr lang="en-US" sz="1400" dirty="0" smtClean="0"/>
              <a:t>Blind </a:t>
            </a:r>
            <a:r>
              <a:rPr lang="en-US" sz="1400" dirty="0" err="1" smtClean="0"/>
              <a:t>Deconvolution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800" dirty="0"/>
              <a:t>Model</a:t>
            </a:r>
          </a:p>
          <a:p>
            <a:pPr lvl="1"/>
            <a:r>
              <a:rPr lang="en-US" sz="1400" dirty="0" smtClean="0"/>
              <a:t>Terminology</a:t>
            </a:r>
            <a:endParaRPr lang="en-US" sz="1400" dirty="0"/>
          </a:p>
          <a:p>
            <a:pPr lvl="1"/>
            <a:r>
              <a:rPr lang="en-US" sz="1400" dirty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MATLAB </a:t>
            </a:r>
            <a:r>
              <a:rPr lang="en-US" sz="1400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Conclusions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Introduction: Image </a:t>
            </a:r>
            <a:r>
              <a:rPr lang="en-US" dirty="0" err="1" smtClean="0"/>
              <a:t>Deblurring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5" y="3724488"/>
            <a:ext cx="6379945" cy="249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8755" y="6240216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Source: https</a:t>
            </a:r>
            <a:r>
              <a:rPr lang="en-US" sz="900" dirty="0">
                <a:solidFill>
                  <a:schemeClr val="accent1"/>
                </a:solidFill>
              </a:rPr>
              <a:t>://www.semanticscholar.org/paper/CNN-for-license-plate-motion-deblurring-Svoboda-Hradis/1a16cae98556f70b10571a8906fe967ee1b1496b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Relevance to Matrix Theory</a:t>
            </a:r>
          </a:p>
          <a:p>
            <a:r>
              <a:rPr lang="en-US" dirty="0" smtClean="0"/>
              <a:t>Goal: Restore </a:t>
            </a:r>
            <a:r>
              <a:rPr lang="en-US" dirty="0"/>
              <a:t>as much information as possible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1" y="712807"/>
            <a:ext cx="8148679" cy="664714"/>
          </a:xfrm>
        </p:spPr>
        <p:txBody>
          <a:bodyPr/>
          <a:lstStyle/>
          <a:p>
            <a:r>
              <a:rPr lang="en-US" dirty="0" smtClean="0"/>
              <a:t>Introduction: 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Deriving </a:t>
            </a:r>
            <a:r>
              <a:rPr lang="en-US" dirty="0"/>
              <a:t>the original sources of signal through the convolution of the two sources </a:t>
            </a:r>
          </a:p>
          <a:p>
            <a:r>
              <a:rPr lang="en-US" dirty="0"/>
              <a:t>In the context of Image </a:t>
            </a:r>
            <a:r>
              <a:rPr lang="en-US" dirty="0" err="1"/>
              <a:t>Deblurring</a:t>
            </a:r>
            <a:r>
              <a:rPr lang="en-US" dirty="0"/>
              <a:t>: Achieving signal from the convolution of signal, background and Poisson noise</a:t>
            </a:r>
          </a:p>
          <a:p>
            <a:r>
              <a:rPr lang="en-US" dirty="0"/>
              <a:t>Process is done by using iterative processes to find the maximum likelihood of </a:t>
            </a:r>
            <a:r>
              <a:rPr lang="en-US" dirty="0" smtClean="0"/>
              <a:t>sources (Holmes, Biggs)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Terminology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276" y="2595919"/>
            <a:ext cx="7464425" cy="2198272"/>
          </a:xfrm>
        </p:spPr>
        <p:txBody>
          <a:bodyPr/>
          <a:lstStyle/>
          <a:p>
            <a:r>
              <a:rPr lang="en-US" dirty="0" smtClean="0"/>
              <a:t>g – convoluted signal (blurred image)</a:t>
            </a:r>
          </a:p>
          <a:p>
            <a:r>
              <a:rPr lang="en-US" dirty="0" smtClean="0"/>
              <a:t>f – image source </a:t>
            </a:r>
            <a:r>
              <a:rPr lang="en-US" dirty="0"/>
              <a:t>(</a:t>
            </a:r>
            <a:r>
              <a:rPr lang="en-US" dirty="0" smtClean="0"/>
              <a:t>image of ideal clarity) </a:t>
            </a:r>
          </a:p>
          <a:p>
            <a:r>
              <a:rPr lang="en-US" dirty="0" smtClean="0"/>
              <a:t>h – Point Spread Function, PSF (blur of image)</a:t>
            </a:r>
          </a:p>
          <a:p>
            <a:r>
              <a:rPr lang="en-US" dirty="0" smtClean="0"/>
              <a:t>n – additional noise</a:t>
            </a:r>
          </a:p>
        </p:txBody>
      </p:sp>
      <p:pic>
        <p:nvPicPr>
          <p:cNvPr id="4" name="Picture 2" descr="generalDeblurProcess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6" y="5051128"/>
            <a:ext cx="47910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835342"/>
            <a:ext cx="20288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31856" y="6275075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900" dirty="0" smtClean="0">
                <a:solidFill>
                  <a:schemeClr val="accent1"/>
                </a:solidFill>
                <a:hlinkClick r:id="rId4"/>
              </a:rPr>
              <a:t>Hansen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7588" y="4177186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hlinkClick r:id="rId5"/>
              </a:rPr>
              <a:t>Ayers</a:t>
            </a:r>
            <a:r>
              <a:rPr lang="en-US" dirty="0" smtClean="0"/>
              <a:t>,</a:t>
            </a:r>
            <a:r>
              <a:rPr lang="en-US" dirty="0">
                <a:hlinkClick r:id="rId6"/>
              </a:rPr>
              <a:t> </a:t>
            </a:r>
            <a:r>
              <a:rPr lang="en-US" dirty="0">
                <a:hlinkClick r:id="rId7"/>
              </a:rPr>
              <a:t>Biggs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3717" y="2366125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5"/>
              </a:rPr>
              <a:t>Ayers</a:t>
            </a:r>
            <a:r>
              <a:rPr lang="en-US" sz="800" dirty="0"/>
              <a:t>,</a:t>
            </a:r>
            <a:r>
              <a:rPr lang="en-US" sz="800" dirty="0">
                <a:hlinkClick r:id="rId6"/>
              </a:rPr>
              <a:t> </a:t>
            </a:r>
            <a:r>
              <a:rPr lang="en-US" sz="800" dirty="0">
                <a:hlinkClick r:id="rId7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General: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3292" y="5694023"/>
            <a:ext cx="25763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Source: </a:t>
            </a:r>
            <a:r>
              <a:rPr lang="en-US" sz="900" dirty="0">
                <a:solidFill>
                  <a:schemeClr val="accent1"/>
                </a:solidFill>
              </a:rPr>
              <a:t>http://jacobwinick.me/imagedeblurring/</a:t>
            </a:r>
          </a:p>
        </p:txBody>
      </p:sp>
      <p:pic>
        <p:nvPicPr>
          <p:cNvPr id="3074" name="Picture 2" descr="http://jacobwinick.me/imagedeblurring/img_plot/ayers_dai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1" y="1731957"/>
            <a:ext cx="3715877" cy="40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 (cont.)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Maximum Likelihood Estimation (</a:t>
            </a:r>
            <a:r>
              <a:rPr lang="en-US" dirty="0" smtClean="0">
                <a:hlinkClick r:id="rId2"/>
              </a:rPr>
              <a:t>Holmes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Richardson-Lucy algorithm (</a:t>
            </a:r>
            <a:r>
              <a:rPr lang="en-US" dirty="0" smtClean="0">
                <a:hlinkClick r:id="rId3"/>
              </a:rPr>
              <a:t>Biggs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3072700"/>
            <a:ext cx="319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387019"/>
            <a:ext cx="3086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37710" y="5022962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3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2" y="712807"/>
            <a:ext cx="7200096" cy="664714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Matlab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632178"/>
            <a:ext cx="7464425" cy="3121554"/>
          </a:xfrm>
        </p:spPr>
        <p:txBody>
          <a:bodyPr/>
          <a:lstStyle/>
          <a:p>
            <a:pPr lvl="1"/>
            <a:r>
              <a:rPr lang="en-US" sz="1600" dirty="0" err="1">
                <a:hlinkClick r:id="rId2"/>
              </a:rPr>
              <a:t>d</a:t>
            </a:r>
            <a:r>
              <a:rPr lang="en-US" sz="1600" dirty="0" err="1" smtClean="0">
                <a:hlinkClick r:id="rId2"/>
              </a:rPr>
              <a:t>econvblind</a:t>
            </a:r>
            <a:r>
              <a:rPr lang="en-US" sz="1600" dirty="0" smtClean="0">
                <a:hlinkClick r:id="rId2"/>
              </a:rPr>
              <a:t> </a:t>
            </a:r>
            <a:r>
              <a:rPr lang="en-US" sz="1600" dirty="0" smtClean="0">
                <a:hlinkClick r:id="rId2"/>
              </a:rPr>
              <a:t>documentation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[</a:t>
            </a:r>
            <a:r>
              <a:rPr lang="en-US" sz="1600" dirty="0"/>
              <a:t>J, P] = </a:t>
            </a:r>
            <a:r>
              <a:rPr lang="en-US" sz="1600" dirty="0" err="1"/>
              <a:t>deconvblind</a:t>
            </a:r>
            <a:r>
              <a:rPr lang="en-US" sz="1600" dirty="0"/>
              <a:t>(blurred(:,:,1),INITPSF,20,[],WEIGHT);</a:t>
            </a:r>
          </a:p>
          <a:p>
            <a:pPr marL="287337" lvl="1" indent="0">
              <a:buNone/>
            </a:pPr>
            <a:endParaRPr lang="en-US" sz="1600" dirty="0" smtClean="0"/>
          </a:p>
          <a:p>
            <a:pPr marL="287337" lvl="1" indent="0">
              <a:buNone/>
            </a:pPr>
            <a:endParaRPr lang="en-US" dirty="0"/>
          </a:p>
          <a:p>
            <a:pPr marL="287337" lvl="1" indent="0">
              <a:buNone/>
            </a:pPr>
            <a:endParaRPr lang="en-US" dirty="0"/>
          </a:p>
          <a:p>
            <a:pPr marL="287337" lvl="1" indent="0">
              <a:buNone/>
            </a:pPr>
            <a:endParaRPr lang="en-US" dirty="0"/>
          </a:p>
          <a:p>
            <a:pPr marL="28733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600" dirty="0" smtClean="0"/>
              <a:t>Do it yourself: </a:t>
            </a:r>
            <a:r>
              <a:rPr lang="en-US" sz="1600" dirty="0" smtClean="0">
                <a:hlinkClick r:id="rId3"/>
              </a:rPr>
              <a:t>How to </a:t>
            </a:r>
            <a:r>
              <a:rPr lang="en-US" sz="1600" dirty="0" err="1" smtClean="0">
                <a:hlinkClick r:id="rId3"/>
              </a:rPr>
              <a:t>deblur</a:t>
            </a:r>
            <a:r>
              <a:rPr lang="en-US" sz="1600" dirty="0" smtClean="0">
                <a:hlinkClick r:id="rId3"/>
              </a:rPr>
              <a:t> using </a:t>
            </a:r>
            <a:r>
              <a:rPr lang="en-US" sz="1600" dirty="0" smtClean="0">
                <a:hlinkClick r:id="rId3"/>
              </a:rPr>
              <a:t>the </a:t>
            </a:r>
            <a:r>
              <a:rPr lang="en-US" sz="1600" dirty="0" err="1" smtClean="0">
                <a:hlinkClick r:id="rId3"/>
              </a:rPr>
              <a:t>deconvblind</a:t>
            </a:r>
            <a:r>
              <a:rPr lang="en-US" sz="1600" dirty="0" smtClean="0">
                <a:hlinkClick r:id="rId3"/>
              </a:rPr>
              <a:t> algorithm in </a:t>
            </a:r>
            <a:r>
              <a:rPr lang="en-US" sz="1600" dirty="0" err="1" smtClean="0">
                <a:hlinkClick r:id="rId3"/>
              </a:rPr>
              <a:t>matlab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7" t="12689" r="26681" b="30410"/>
          <a:stretch/>
        </p:blipFill>
        <p:spPr>
          <a:xfrm>
            <a:off x="24041" y="2785679"/>
            <a:ext cx="2285410" cy="2457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1" t="8847" r="28046" b="26202"/>
          <a:stretch/>
        </p:blipFill>
        <p:spPr>
          <a:xfrm>
            <a:off x="4603025" y="2844176"/>
            <a:ext cx="2305570" cy="2438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5" t="12974" r="26651" b="30420"/>
          <a:stretch/>
        </p:blipFill>
        <p:spPr>
          <a:xfrm>
            <a:off x="6903800" y="2883651"/>
            <a:ext cx="2223872" cy="2359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5" t="13153" r="26681" b="30448"/>
          <a:stretch/>
        </p:blipFill>
        <p:spPr>
          <a:xfrm>
            <a:off x="2309451" y="2823725"/>
            <a:ext cx="2285410" cy="24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significance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 smtClean="0"/>
          </a:p>
          <a:p>
            <a:r>
              <a:rPr lang="en-US" dirty="0" smtClean="0"/>
              <a:t>Relevance to Matrix Theory</a:t>
            </a:r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444</TotalTime>
  <Words>431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Grassi, Alyson R.</cp:lastModifiedBy>
  <cp:revision>40</cp:revision>
  <dcterms:created xsi:type="dcterms:W3CDTF">2017-11-05T15:28:54Z</dcterms:created>
  <dcterms:modified xsi:type="dcterms:W3CDTF">2017-11-09T23:41:22Z</dcterms:modified>
</cp:coreProperties>
</file>