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notesMasterIdLst>
    <p:notesMasterId r:id="rId14"/>
  </p:notesMasterIdLst>
  <p:sldIdLst>
    <p:sldId id="257" r:id="rId3"/>
    <p:sldId id="262" r:id="rId4"/>
    <p:sldId id="269" r:id="rId5"/>
    <p:sldId id="273" r:id="rId6"/>
    <p:sldId id="270" r:id="rId7"/>
    <p:sldId id="265" r:id="rId8"/>
    <p:sldId id="267" r:id="rId9"/>
    <p:sldId id="272" r:id="rId10"/>
    <p:sldId id="266" r:id="rId11"/>
    <p:sldId id="268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10F6A-C8B1-4A89-8624-1778A363FEC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93185-2FDD-4F2A-A3C1-F706A3C8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93185-2FDD-4F2A-A3C1-F706A3C8E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93185-2FDD-4F2A-A3C1-F706A3C8E5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2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562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2400" baseline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0457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3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apublishing.org/ol/abstract.cfm?uri=ol-13-7-547" TargetMode="External"/><Relationship Id="rId7" Type="http://schemas.openxmlformats.org/officeDocument/2006/relationships/hyperlink" Target="http://www.mathworks.com/help/images/ref/deconvblind.html?s_tid=srchtitle&amp;requestedDomain=www.mathworks.com" TargetMode="External"/><Relationship Id="rId2" Type="http://schemas.openxmlformats.org/officeDocument/2006/relationships/hyperlink" Target="http://epubs.siam.org/doi/book/10.1137/1.9780898718874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ivpl.ece.northwestern.edu/sites/default/files/Campisi_Egiazarian_BIDmain_FOR_CH1.pdf" TargetMode="External"/><Relationship Id="rId5" Type="http://schemas.openxmlformats.org/officeDocument/2006/relationships/hyperlink" Target="https://www.osapublishing.org/ao/abstract.cfm?uri=ao-36-8-1766" TargetMode="External"/><Relationship Id="rId4" Type="http://schemas.openxmlformats.org/officeDocument/2006/relationships/hyperlink" Target="https://link.springer.com/chapter/10.1007/978-0-387-45524-2_2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osapublishing.org/ao/abstract.cfm?uri=ao-36-8-176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nk.springer.com/chapter/10.1007/978-0-387-45524-2_24" TargetMode="External"/><Relationship Id="rId5" Type="http://schemas.openxmlformats.org/officeDocument/2006/relationships/hyperlink" Target="https://www.osapublishing.org/ol/abstract.cfm?uri=ol-13-7-547" TargetMode="External"/><Relationship Id="rId4" Type="http://schemas.openxmlformats.org/officeDocument/2006/relationships/hyperlink" Target="http://epubs.siam.org/doi/book/10.1137/1.978089871887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apublishing.org/ao/abstract.cfm?uri=ao-36-8-1766" TargetMode="External"/><Relationship Id="rId2" Type="http://schemas.openxmlformats.org/officeDocument/2006/relationships/hyperlink" Target="https://link.springer.com/chapter/10.1007/978-0-387-45524-2_24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images/deblur-with-the-blind-deconvolution-algorithm.html" TargetMode="External"/><Relationship Id="rId2" Type="http://schemas.openxmlformats.org/officeDocument/2006/relationships/hyperlink" Target="http://www.mathworks.com/help/images/ref/deconvblind.html?s_tid=srchtitle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/>
              <a:t> </a:t>
            </a:r>
            <a:r>
              <a:rPr lang="en-US" dirty="0" smtClean="0"/>
              <a:t>through 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10, 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5610078"/>
            <a:ext cx="8229600" cy="1247922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ts val="600"/>
              </a:spcBef>
              <a:buFontTx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60375" indent="-173038" algn="l" defTabSz="457200" rtl="0" eaLnBrk="1" latinLnBrk="0" hangingPunct="1">
              <a:spcBef>
                <a:spcPts val="100"/>
              </a:spcBef>
              <a:spcAft>
                <a:spcPts val="300"/>
              </a:spcAft>
              <a:buFont typeface="Wingdings" charset="2"/>
              <a:buChar char="§"/>
              <a:defRPr sz="22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2pPr>
            <a:lvl3pPr marL="458788" indent="0" algn="l" defTabSz="457200" rtl="0" eaLnBrk="1" latinLnBrk="0" hangingPunct="1">
              <a:spcBef>
                <a:spcPts val="1500"/>
              </a:spcBef>
              <a:buFont typeface="Wingdings" charset="2"/>
              <a:buNone/>
              <a:tabLst/>
              <a:defRPr sz="1800" i="1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18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Gloria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Diederich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Alyson Grassi</a:t>
            </a: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Molina Nichols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Summary/Conclusions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 and significance</a:t>
            </a:r>
          </a:p>
          <a:p>
            <a:pPr lvl="1"/>
            <a:r>
              <a:rPr lang="en-US" dirty="0" smtClean="0"/>
              <a:t>How Matrix Theory is instrumental to this application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Able to replicate results and therefore demonstrate the application</a:t>
            </a:r>
            <a:endParaRPr lang="en-US" dirty="0"/>
          </a:p>
          <a:p>
            <a:r>
              <a:rPr lang="en-US" dirty="0" smtClean="0"/>
              <a:t>Emphasize relevance to real world, can use cheaper cameras, tackle challenging observation environment, restore images that have degraded or were poor quality to begin with</a:t>
            </a:r>
          </a:p>
        </p:txBody>
      </p:sp>
    </p:spTree>
    <p:extLst>
      <p:ext uri="{BB962C8B-B14F-4D97-AF65-F5344CB8AC3E}">
        <p14:creationId xmlns:p14="http://schemas.microsoft.com/office/powerpoint/2010/main" val="339606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100" dirty="0"/>
              <a:t>Hansen, Per Christian., et al. </a:t>
            </a:r>
            <a:r>
              <a:rPr lang="en-US" sz="1100" dirty="0" err="1"/>
              <a:t>Deblurring</a:t>
            </a:r>
            <a:r>
              <a:rPr lang="en-US" sz="1100" dirty="0"/>
              <a:t> Images: Matrices, Spectra, and Filtering. Society for Industrial and Applied Mathematics, 2006, from </a:t>
            </a:r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epubs.siam.org/doi/book/10.1137/1.9780898718874</a:t>
            </a:r>
            <a:r>
              <a:rPr lang="en-US" sz="1100" dirty="0" smtClean="0"/>
              <a:t> </a:t>
            </a:r>
            <a:endParaRPr lang="en-US" sz="1100" dirty="0"/>
          </a:p>
          <a:p>
            <a:r>
              <a:rPr lang="en-US" sz="1100" dirty="0" smtClean="0"/>
              <a:t>Ayers</a:t>
            </a:r>
            <a:r>
              <a:rPr lang="en-US" sz="1100" dirty="0"/>
              <a:t>, G. R., and J. C. Dainty. ``Iterative blind </a:t>
            </a:r>
            <a:r>
              <a:rPr lang="en-US" sz="1100" dirty="0" err="1"/>
              <a:t>deconvolution</a:t>
            </a:r>
            <a:r>
              <a:rPr lang="en-US" sz="1100" dirty="0"/>
              <a:t> method and its applications.'' Optics Letters, vol. 13, no. 7, Jan. 1988, p. 547., </a:t>
            </a:r>
            <a:r>
              <a:rPr lang="en-US" sz="1100" dirty="0" smtClean="0"/>
              <a:t>doi:10.1364/ol.13.000547.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www.osapublishing.org/ol/abstract.cfm?uri=ol-13-7-547</a:t>
            </a:r>
            <a:endParaRPr lang="en-US" sz="1100" dirty="0"/>
          </a:p>
          <a:p>
            <a:r>
              <a:rPr lang="en-US" sz="1100" dirty="0" smtClean="0"/>
              <a:t>Holmes </a:t>
            </a:r>
            <a:r>
              <a:rPr lang="en-US" sz="1100" dirty="0"/>
              <a:t>T.J., Biggs D., Abu-</a:t>
            </a:r>
            <a:r>
              <a:rPr lang="en-US" sz="1100" dirty="0" err="1"/>
              <a:t>Tarif</a:t>
            </a:r>
            <a:r>
              <a:rPr lang="en-US" sz="1100" dirty="0"/>
              <a:t> A. (2006) Blind </a:t>
            </a:r>
            <a:r>
              <a:rPr lang="en-US" sz="1100" dirty="0" err="1"/>
              <a:t>Deconvolution</a:t>
            </a:r>
            <a:r>
              <a:rPr lang="en-US" sz="1100" dirty="0"/>
              <a:t>. In: Pawley J. (</a:t>
            </a:r>
            <a:r>
              <a:rPr lang="en-US" sz="1100" dirty="0" err="1"/>
              <a:t>eds</a:t>
            </a:r>
            <a:r>
              <a:rPr lang="en-US" sz="1100" dirty="0"/>
              <a:t>) Handbook Of Biological Confocal Microscopy. Springer, Boston, </a:t>
            </a:r>
            <a:r>
              <a:rPr lang="en-US" sz="1100" dirty="0" smtClean="0"/>
              <a:t>MA. Retrieved from </a:t>
            </a:r>
            <a:r>
              <a:rPr lang="en-US" sz="1100" dirty="0" smtClean="0">
                <a:hlinkClick r:id="rId4"/>
              </a:rPr>
              <a:t>https</a:t>
            </a:r>
            <a:r>
              <a:rPr lang="en-US" sz="1100" dirty="0">
                <a:hlinkClick r:id="rId4"/>
              </a:rPr>
              <a:t>://</a:t>
            </a:r>
            <a:r>
              <a:rPr lang="en-US" sz="1100" dirty="0" smtClean="0">
                <a:hlinkClick r:id="rId4"/>
              </a:rPr>
              <a:t>link.springer.com/chapter/10.1007/978-0-387-45524-2_24</a:t>
            </a:r>
            <a:endParaRPr lang="en-US" sz="1100" dirty="0" smtClean="0"/>
          </a:p>
          <a:p>
            <a:r>
              <a:rPr lang="en-US" sz="1100" dirty="0"/>
              <a:t>Biggs, David S. C., and Mark Andrews. ``Acceleration of iterative image restoration algorithms.'' Applied Optics, vol. 36, no. 8, Oct. 1997, pp. 1766–1775., doi:10.1364/ao.36.001766</a:t>
            </a:r>
            <a:r>
              <a:rPr lang="en-US" sz="1100" dirty="0" smtClean="0"/>
              <a:t>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www.osapublishing.org/ao/abstract.cfm?uri=ao-36-8-1766</a:t>
            </a:r>
            <a:endParaRPr lang="en-US" sz="1100" dirty="0" smtClean="0"/>
          </a:p>
          <a:p>
            <a:r>
              <a:rPr lang="en-US" sz="1100" dirty="0" err="1"/>
              <a:t>Campisi</a:t>
            </a:r>
            <a:r>
              <a:rPr lang="en-US" sz="1100" dirty="0"/>
              <a:t>, P., and </a:t>
            </a:r>
            <a:r>
              <a:rPr lang="en-US" sz="1100" dirty="0" err="1"/>
              <a:t>Egiazarian</a:t>
            </a:r>
            <a:r>
              <a:rPr lang="en-US" sz="1100" dirty="0"/>
              <a:t>, K., (2001). Blind image </a:t>
            </a:r>
            <a:r>
              <a:rPr lang="en-US" sz="1100" dirty="0" err="1"/>
              <a:t>deconvolution</a:t>
            </a:r>
            <a:r>
              <a:rPr lang="en-US" sz="1100" dirty="0"/>
              <a:t>: theory and applications. Retrieved from </a:t>
            </a:r>
            <a:r>
              <a:rPr lang="en-US" sz="1100" dirty="0">
                <a:hlinkClick r:id="rId6"/>
              </a:rPr>
              <a:t>http://</a:t>
            </a:r>
            <a:r>
              <a:rPr lang="en-US" sz="1100" dirty="0" smtClean="0">
                <a:hlinkClick r:id="rId6"/>
              </a:rPr>
              <a:t>ivpl.ece.northwestern.edu/sites/default/files/Campisi_Egiazarian_BIDmain_FOR_CH1.pdf</a:t>
            </a:r>
            <a:endParaRPr lang="en-US" sz="1100" dirty="0" smtClean="0"/>
          </a:p>
          <a:p>
            <a:r>
              <a:rPr lang="en-US" sz="1100" dirty="0" err="1" smtClean="0"/>
              <a:t>Deconvblind</a:t>
            </a:r>
            <a:r>
              <a:rPr lang="en-US" sz="1100" dirty="0" smtClean="0"/>
              <a:t> function documentation, </a:t>
            </a:r>
            <a:r>
              <a:rPr lang="en-US" sz="1100" dirty="0" err="1" smtClean="0"/>
              <a:t>MathWorks</a:t>
            </a:r>
            <a:r>
              <a:rPr lang="en-US" sz="1100" dirty="0" smtClean="0"/>
              <a:t>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>
                <a:hlinkClick r:id="rId7"/>
              </a:rPr>
              <a:t>http://</a:t>
            </a:r>
            <a:r>
              <a:rPr lang="en-US" sz="1100" dirty="0" smtClean="0">
                <a:hlinkClick r:id="rId7"/>
              </a:rPr>
              <a:t>www.mathworks.com/help/images/ref/deconvblind.html?s_tid=srchtitle&amp;requestedDomain=www.mathworks.com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8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1465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Introduction</a:t>
            </a:r>
          </a:p>
          <a:p>
            <a:pPr lvl="1"/>
            <a:r>
              <a:rPr lang="en-US" sz="1400" dirty="0" smtClean="0"/>
              <a:t>Motivation</a:t>
            </a:r>
          </a:p>
          <a:p>
            <a:pPr lvl="1"/>
            <a:r>
              <a:rPr lang="en-US" sz="1400" dirty="0" smtClean="0"/>
              <a:t>Image </a:t>
            </a:r>
            <a:r>
              <a:rPr lang="en-US" sz="1400" dirty="0" err="1" smtClean="0"/>
              <a:t>Deblurring</a:t>
            </a:r>
            <a:endParaRPr lang="en-US" sz="1400" dirty="0" smtClean="0"/>
          </a:p>
          <a:p>
            <a:pPr lvl="1"/>
            <a:r>
              <a:rPr lang="en-US" sz="1400" dirty="0" smtClean="0"/>
              <a:t>Blind </a:t>
            </a:r>
            <a:r>
              <a:rPr lang="en-US" sz="1400" dirty="0" err="1" smtClean="0"/>
              <a:t>Deconvolution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800" dirty="0"/>
              <a:t>Model</a:t>
            </a:r>
          </a:p>
          <a:p>
            <a:pPr lvl="1"/>
            <a:r>
              <a:rPr lang="en-US" sz="1400" dirty="0" smtClean="0"/>
              <a:t>Terminology</a:t>
            </a:r>
            <a:endParaRPr lang="en-US" sz="1400" dirty="0"/>
          </a:p>
          <a:p>
            <a:pPr lvl="1"/>
            <a:r>
              <a:rPr lang="en-US" sz="1400" dirty="0"/>
              <a:t>Algorithms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Results</a:t>
            </a:r>
          </a:p>
          <a:p>
            <a:pPr lvl="1"/>
            <a:r>
              <a:rPr lang="en-US" sz="1400" dirty="0"/>
              <a:t>MATLAB </a:t>
            </a:r>
            <a:r>
              <a:rPr lang="en-US" sz="1400" dirty="0" smtClean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Conclusions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01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Discuss relevance and significance</a:t>
            </a:r>
          </a:p>
          <a:p>
            <a:pPr lvl="1"/>
            <a:r>
              <a:rPr lang="en-US" dirty="0" smtClean="0"/>
              <a:t>Explain theory and concept</a:t>
            </a:r>
          </a:p>
          <a:p>
            <a:pPr lvl="1"/>
            <a:r>
              <a:rPr lang="en-US" dirty="0" smtClean="0"/>
              <a:t>Demonstrate methods in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Introduction: Image </a:t>
            </a:r>
            <a:r>
              <a:rPr lang="en-US" dirty="0" err="1" smtClean="0"/>
              <a:t>Deblurring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5" y="3724488"/>
            <a:ext cx="6379945" cy="2499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8755" y="6240216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Source: https</a:t>
            </a:r>
            <a:r>
              <a:rPr lang="en-US" sz="900" dirty="0">
                <a:solidFill>
                  <a:schemeClr val="accent1"/>
                </a:solidFill>
              </a:rPr>
              <a:t>://www.semanticscholar.org/paper/CNN-for-license-plate-motion-deblurring-Svoboda-Hradis/1a16cae98556f70b10571a8906fe967ee1b1496b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</a:p>
          <a:p>
            <a:r>
              <a:rPr lang="en-US" dirty="0" smtClean="0"/>
              <a:t>Relevance to Matrix Theory</a:t>
            </a:r>
          </a:p>
          <a:p>
            <a:r>
              <a:rPr lang="en-US" dirty="0" smtClean="0"/>
              <a:t>Goal: Restore </a:t>
            </a:r>
            <a:r>
              <a:rPr lang="en-US" dirty="0"/>
              <a:t>as much information as possible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1" y="712807"/>
            <a:ext cx="8148679" cy="664714"/>
          </a:xfrm>
        </p:spPr>
        <p:txBody>
          <a:bodyPr/>
          <a:lstStyle/>
          <a:p>
            <a:r>
              <a:rPr lang="en-US" dirty="0" smtClean="0"/>
              <a:t>Introduction: 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Deriving </a:t>
            </a:r>
            <a:r>
              <a:rPr lang="en-US" dirty="0"/>
              <a:t>the original sources of signal through the convolution of the two sources </a:t>
            </a:r>
          </a:p>
          <a:p>
            <a:r>
              <a:rPr lang="en-US" dirty="0"/>
              <a:t>In the context of Image </a:t>
            </a:r>
            <a:r>
              <a:rPr lang="en-US" dirty="0" err="1"/>
              <a:t>Deblurring</a:t>
            </a:r>
            <a:r>
              <a:rPr lang="en-US" dirty="0"/>
              <a:t>: Achieving signal from the convolution of signal, background and Poisson noise</a:t>
            </a:r>
          </a:p>
          <a:p>
            <a:r>
              <a:rPr lang="en-US" dirty="0"/>
              <a:t>Process is done by using iterative processes to find the maximum likelihood of </a:t>
            </a:r>
            <a:r>
              <a:rPr lang="en-US" dirty="0" smtClean="0"/>
              <a:t>sources (Holmes, Biggs)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Terminology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276" y="2595919"/>
            <a:ext cx="7464425" cy="2198272"/>
          </a:xfrm>
        </p:spPr>
        <p:txBody>
          <a:bodyPr/>
          <a:lstStyle/>
          <a:p>
            <a:r>
              <a:rPr lang="en-US" dirty="0" smtClean="0"/>
              <a:t>g – convoluted signal (blurred image)</a:t>
            </a:r>
          </a:p>
          <a:p>
            <a:r>
              <a:rPr lang="en-US" dirty="0" smtClean="0"/>
              <a:t>f – image source </a:t>
            </a:r>
            <a:r>
              <a:rPr lang="en-US" dirty="0"/>
              <a:t>(</a:t>
            </a:r>
            <a:r>
              <a:rPr lang="en-US" dirty="0" smtClean="0"/>
              <a:t>image of ideal clarity) </a:t>
            </a:r>
          </a:p>
          <a:p>
            <a:r>
              <a:rPr lang="en-US" dirty="0" smtClean="0"/>
              <a:t>h – Point Spread Function, PSF (blur of image)</a:t>
            </a:r>
          </a:p>
          <a:p>
            <a:r>
              <a:rPr lang="en-US" dirty="0" smtClean="0"/>
              <a:t>n – additional noise</a:t>
            </a:r>
          </a:p>
        </p:txBody>
      </p:sp>
      <p:pic>
        <p:nvPicPr>
          <p:cNvPr id="4" name="Picture 2" descr="generalDeblurProcess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26" y="5051128"/>
            <a:ext cx="47910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1835342"/>
            <a:ext cx="20288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31856" y="6275075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900" dirty="0" smtClean="0">
                <a:solidFill>
                  <a:schemeClr val="accent1"/>
                </a:solidFill>
                <a:hlinkClick r:id="rId4"/>
              </a:rPr>
              <a:t>Hansen</a:t>
            </a:r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7588" y="4177186"/>
            <a:ext cx="22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hlinkClick r:id="rId5"/>
              </a:rPr>
              <a:t>Ayers</a:t>
            </a:r>
            <a:r>
              <a:rPr lang="en-US" dirty="0" smtClean="0"/>
              <a:t>,</a:t>
            </a:r>
            <a:r>
              <a:rPr lang="en-US" dirty="0">
                <a:hlinkClick r:id="rId6"/>
              </a:rPr>
              <a:t> </a:t>
            </a:r>
            <a:r>
              <a:rPr lang="en-US" dirty="0">
                <a:hlinkClick r:id="rId7"/>
              </a:rPr>
              <a:t>Biggs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3717" y="2366125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800" dirty="0">
                <a:hlinkClick r:id="rId5"/>
              </a:rPr>
              <a:t>Ayers</a:t>
            </a:r>
            <a:r>
              <a:rPr lang="en-US" sz="800" dirty="0"/>
              <a:t>,</a:t>
            </a:r>
            <a:r>
              <a:rPr lang="en-US" sz="800" dirty="0">
                <a:hlinkClick r:id="rId6"/>
              </a:rPr>
              <a:t> </a:t>
            </a:r>
            <a:r>
              <a:rPr lang="en-US" sz="800" dirty="0">
                <a:hlinkClick r:id="rId7"/>
              </a:rPr>
              <a:t>Biggs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General: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3292" y="5694023"/>
            <a:ext cx="25763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900" dirty="0" smtClean="0">
                <a:solidFill>
                  <a:schemeClr val="accent1"/>
                </a:solidFill>
              </a:rPr>
              <a:t>: </a:t>
            </a:r>
            <a:r>
              <a:rPr lang="en-US" sz="900" dirty="0">
                <a:solidFill>
                  <a:schemeClr val="accent1"/>
                </a:solidFill>
              </a:rPr>
              <a:t>http://jacobwinick.me/imagedeblurring/</a:t>
            </a:r>
          </a:p>
        </p:txBody>
      </p:sp>
      <p:pic>
        <p:nvPicPr>
          <p:cNvPr id="3074" name="Picture 2" descr="http://jacobwinick.me/imagedeblurring/img_plot/ayers_dai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21" y="1731957"/>
            <a:ext cx="3715877" cy="40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89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Algorithms (cont.)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Maximum Likelihood Estimation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Holmes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Richardson-Lucy algorithm (</a:t>
            </a:r>
            <a:r>
              <a:rPr lang="en-US" dirty="0" smtClean="0">
                <a:hlinkClick r:id="rId3"/>
              </a:rPr>
              <a:t>Biggs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3072700"/>
            <a:ext cx="3190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387019"/>
            <a:ext cx="30861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37710" y="5022962"/>
            <a:ext cx="8595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800" dirty="0">
                <a:hlinkClick r:id="rId3"/>
              </a:rPr>
              <a:t>Biggs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1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2" y="712807"/>
            <a:ext cx="7200096" cy="664714"/>
          </a:xfrm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Matlab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dirty="0" err="1">
                <a:hlinkClick r:id="rId2"/>
              </a:rPr>
              <a:t>d</a:t>
            </a:r>
            <a:r>
              <a:rPr lang="en-US" dirty="0" err="1" smtClean="0">
                <a:hlinkClick r:id="rId2"/>
              </a:rPr>
              <a:t>econvblind</a:t>
            </a:r>
            <a:r>
              <a:rPr lang="en-US" dirty="0" smtClean="0">
                <a:hlinkClick r:id="rId2"/>
              </a:rPr>
              <a:t> documentation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*</a:t>
            </a:r>
            <a:r>
              <a:rPr lang="en-US" dirty="0" smtClean="0"/>
              <a:t>blip of code</a:t>
            </a:r>
            <a:r>
              <a:rPr lang="en-US" dirty="0" smtClean="0"/>
              <a:t>*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*image comparison</a:t>
            </a:r>
            <a:r>
              <a:rPr lang="en-US" dirty="0" smtClean="0"/>
              <a:t>*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Do it yourself: </a:t>
            </a:r>
            <a:r>
              <a:rPr lang="en-US" dirty="0" smtClean="0">
                <a:hlinkClick r:id="rId3"/>
              </a:rPr>
              <a:t>How to </a:t>
            </a:r>
            <a:r>
              <a:rPr lang="en-US" dirty="0" err="1" smtClean="0">
                <a:hlinkClick r:id="rId3"/>
              </a:rPr>
              <a:t>deblur</a:t>
            </a:r>
            <a:r>
              <a:rPr lang="en-US" dirty="0" smtClean="0">
                <a:hlinkClick r:id="rId3"/>
              </a:rPr>
              <a:t> using the blind </a:t>
            </a:r>
            <a:r>
              <a:rPr lang="en-US" dirty="0" err="1" smtClean="0">
                <a:hlinkClick r:id="rId3"/>
              </a:rPr>
              <a:t>econvolution</a:t>
            </a:r>
            <a:r>
              <a:rPr lang="en-US" dirty="0" smtClean="0">
                <a:hlinkClick r:id="rId3"/>
              </a:rPr>
              <a:t> algorithm in </a:t>
            </a:r>
            <a:r>
              <a:rPr lang="en-US" dirty="0" err="1" smtClean="0">
                <a:hlinkClick r:id="rId3"/>
              </a:rPr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08606"/>
      </p:ext>
    </p:extLst>
  </p:cSld>
  <p:clrMapOvr>
    <a:masterClrMapping/>
  </p:clrMapOvr>
</p:sld>
</file>

<file path=ppt/theme/theme1.xml><?xml version="1.0" encoding="utf-8"?>
<a:theme xmlns:a="http://schemas.openxmlformats.org/drawingml/2006/main" name="JHU_EP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JHU_EP.thmx</Template>
  <TotalTime>365</TotalTime>
  <Words>485</Words>
  <Application>Microsoft Office PowerPoint</Application>
  <PresentationFormat>On-screen Show (4:3)</PresentationFormat>
  <Paragraphs>74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JHU_EP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Grassi</dc:creator>
  <cp:lastModifiedBy>Diederich, Gloria L.</cp:lastModifiedBy>
  <cp:revision>35</cp:revision>
  <dcterms:created xsi:type="dcterms:W3CDTF">2017-11-05T15:28:54Z</dcterms:created>
  <dcterms:modified xsi:type="dcterms:W3CDTF">2017-11-09T18:26:58Z</dcterms:modified>
</cp:coreProperties>
</file>