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1" r:id="rId2"/>
  </p:sldMasterIdLst>
  <p:notesMasterIdLst>
    <p:notesMasterId r:id="rId12"/>
  </p:notesMasterIdLst>
  <p:sldIdLst>
    <p:sldId id="257" r:id="rId3"/>
    <p:sldId id="262" r:id="rId4"/>
    <p:sldId id="273" r:id="rId5"/>
    <p:sldId id="270" r:id="rId6"/>
    <p:sldId id="265" r:id="rId7"/>
    <p:sldId id="272" r:id="rId8"/>
    <p:sldId id="266" r:id="rId9"/>
    <p:sldId id="268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94" autoAdjust="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8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10F6A-C8B1-4A89-8624-1778A363FEC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93185-2FDD-4F2A-A3C1-F706A3C8E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41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93185-2FDD-4F2A-A3C1-F706A3C8E5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ing.large.vertica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54" y="5303540"/>
            <a:ext cx="2322546" cy="155446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51415"/>
            <a:ext cx="8229600" cy="914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4000" b="1">
                <a:solidFill>
                  <a:srgbClr val="313131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1209524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4A84"/>
                </a:solidFill>
                <a:latin typeface="Arial"/>
                <a:cs typeface="Arial"/>
              </a:rPr>
              <a:t>Johns Hopkins </a:t>
            </a:r>
            <a:br>
              <a:rPr lang="en-US" sz="4000" dirty="0" smtClean="0">
                <a:solidFill>
                  <a:srgbClr val="004A84"/>
                </a:solidFill>
                <a:latin typeface="Arial"/>
                <a:cs typeface="Arial"/>
              </a:rPr>
            </a:br>
            <a:r>
              <a:rPr lang="en-US" sz="4000" dirty="0" smtClean="0">
                <a:solidFill>
                  <a:srgbClr val="004A84"/>
                </a:solidFill>
                <a:latin typeface="Arial"/>
                <a:cs typeface="Arial"/>
              </a:rPr>
              <a:t>Engineering for Professionals</a:t>
            </a:r>
            <a:endParaRPr lang="en-US" sz="4000" dirty="0">
              <a:solidFill>
                <a:srgbClr val="004A84"/>
              </a:solidFill>
              <a:latin typeface="Arial"/>
              <a:cs typeface="Arial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484570"/>
            <a:ext cx="8229600" cy="47425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Day,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91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Bullets-pg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60438" y="1377950"/>
            <a:ext cx="7388225" cy="4210050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700"/>
              </a:spcBef>
              <a:spcAft>
                <a:spcPts val="400"/>
              </a:spcAft>
              <a:buClr>
                <a:schemeClr val="accent1"/>
              </a:buClr>
              <a:defRPr sz="2800">
                <a:solidFill>
                  <a:schemeClr val="accent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5512" y="6320286"/>
            <a:ext cx="63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47299B9-C1A7-9D48-8AE8-8B9C8FA5578A}" type="slidenum">
              <a:rPr lang="en-US" sz="1400" smtClean="0">
                <a:solidFill>
                  <a:srgbClr val="053886"/>
                </a:solidFill>
                <a:latin typeface="Arial"/>
                <a:cs typeface="Arial"/>
              </a:rPr>
              <a:pPr algn="ctr"/>
              <a:t>‹#›</a:t>
            </a:fld>
            <a:endParaRPr lang="en-US" sz="14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1859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Paragraph-pg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60783" y="1409340"/>
            <a:ext cx="7388087" cy="4222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32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pretium</a:t>
            </a:r>
            <a:r>
              <a:rPr lang="en-US" dirty="0" smtClean="0"/>
              <a:t>, </a:t>
            </a:r>
            <a:r>
              <a:rPr lang="en-US" dirty="0" err="1" smtClean="0"/>
              <a:t>massa</a:t>
            </a:r>
            <a:r>
              <a:rPr lang="en-US" dirty="0" smtClean="0"/>
              <a:t> at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 nisi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sem. </a:t>
            </a:r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orci</a:t>
            </a:r>
            <a:r>
              <a:rPr lang="en-US" dirty="0" smtClean="0"/>
              <a:t> id </a:t>
            </a:r>
            <a:r>
              <a:rPr lang="en-US" dirty="0" err="1" smtClean="0"/>
              <a:t>pretium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,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,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interdum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ante.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5512" y="6320286"/>
            <a:ext cx="63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47299B9-C1A7-9D48-8AE8-8B9C8FA5578A}" type="slidenum">
              <a:rPr lang="en-US" sz="1400" smtClean="0">
                <a:solidFill>
                  <a:srgbClr val="053886"/>
                </a:solidFill>
                <a:latin typeface="Arial"/>
                <a:cs typeface="Arial"/>
              </a:rPr>
              <a:pPr algn="ctr"/>
              <a:t>‹#›</a:t>
            </a:fld>
            <a:endParaRPr lang="en-US" sz="14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7542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92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09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36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6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12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81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321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5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952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32494" y="1537269"/>
            <a:ext cx="7308983" cy="2299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5400" b="1">
                <a:solidFill>
                  <a:srgbClr val="FFFFFE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54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01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379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9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048"/>
            <a:ext cx="9144000" cy="6858000"/>
          </a:xfrm>
          <a:prstGeom prst="rect">
            <a:avLst/>
          </a:prstGeom>
          <a:solidFill>
            <a:srgbClr val="0952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888989"/>
            <a:ext cx="8229600" cy="727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4010" y="1825487"/>
            <a:ext cx="6451208" cy="3048000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 sz="2800">
                <a:solidFill>
                  <a:schemeClr val="bg1"/>
                </a:solidFill>
              </a:defRPr>
            </a:lvl1pPr>
          </a:lstStyle>
          <a:p>
            <a: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3200" i="0" dirty="0" smtClean="0">
                <a:solidFill>
                  <a:srgbClr val="FFFFFE"/>
                </a:solidFill>
                <a:latin typeface="Arial"/>
                <a:cs typeface="Arial"/>
              </a:rPr>
              <a:t>First Item</a:t>
            </a:r>
          </a:p>
          <a:p>
            <a: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3200" i="0" dirty="0" smtClean="0">
                <a:solidFill>
                  <a:srgbClr val="FFFFFE"/>
                </a:solidFill>
                <a:latin typeface="Arial"/>
                <a:cs typeface="Arial"/>
              </a:rPr>
              <a:t>Second</a:t>
            </a:r>
            <a:r>
              <a:rPr lang="en-US" sz="3200" i="0" baseline="0" dirty="0" smtClean="0">
                <a:solidFill>
                  <a:srgbClr val="FFFFFE"/>
                </a:solidFill>
                <a:latin typeface="Arial"/>
                <a:cs typeface="Arial"/>
              </a:rPr>
              <a:t> Item</a:t>
            </a:r>
          </a:p>
          <a:p>
            <a: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3200" i="0" baseline="0" dirty="0" smtClean="0">
                <a:solidFill>
                  <a:srgbClr val="FFFFFE"/>
                </a:solidFill>
                <a:latin typeface="Arial"/>
                <a:cs typeface="Arial"/>
              </a:rPr>
              <a:t>Third Item</a:t>
            </a:r>
            <a:endParaRPr lang="en-US" sz="3200" i="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70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952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32494" y="1537269"/>
            <a:ext cx="7308983" cy="2299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ts val="4000"/>
              </a:lnSpc>
              <a:defRPr sz="3200" b="0" i="1" baseline="0">
                <a:solidFill>
                  <a:srgbClr val="FFFFFE"/>
                </a:solidFill>
              </a:defRPr>
            </a:lvl1pPr>
          </a:lstStyle>
          <a:p>
            <a:r>
              <a:rPr lang="en-US" dirty="0" smtClean="0"/>
              <a:t>Use this area for pull </a:t>
            </a:r>
            <a:br>
              <a:rPr lang="en-US" dirty="0" smtClean="0"/>
            </a:br>
            <a:r>
              <a:rPr lang="en-US" dirty="0" smtClean="0"/>
              <a:t>quotes/statistics/noteworthy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8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4144"/>
            <a:ext cx="7113603" cy="1154470"/>
          </a:xfrm>
          <a:prstGeom prst="rect">
            <a:avLst/>
          </a:prstGeom>
          <a:solidFill>
            <a:srgbClr val="0952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00562" y="712807"/>
            <a:ext cx="6500612" cy="664714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3600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3075" y="1852614"/>
            <a:ext cx="7464425" cy="3121554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defRPr sz="2400" baseline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1200"/>
              </a:spcBef>
              <a:defRPr sz="1400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dirty="0" smtClean="0"/>
              <a:t>First Item</a:t>
            </a:r>
          </a:p>
          <a:p>
            <a:pPr lvl="1"/>
            <a:r>
              <a:rPr lang="en-US" dirty="0" smtClean="0"/>
              <a:t>Second Item</a:t>
            </a:r>
          </a:p>
          <a:p>
            <a:pPr lvl="2"/>
            <a:r>
              <a:rPr lang="en-US" dirty="0" smtClean="0"/>
              <a:t>Third Item</a:t>
            </a:r>
          </a:p>
        </p:txBody>
      </p:sp>
      <p:pic>
        <p:nvPicPr>
          <p:cNvPr id="12" name="Picture 11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176204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Johns Hopkins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</a:t>
            </a:r>
            <a:b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</a:br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Engineering for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Professionals</a:t>
            </a:r>
            <a:endParaRPr lang="en-US" sz="12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534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6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176204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Johns Hopkins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</a:t>
            </a:r>
            <a:b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</a:br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Engineering for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Professionals</a:t>
            </a:r>
            <a:endParaRPr lang="en-US" sz="1200" dirty="0">
              <a:solidFill>
                <a:srgbClr val="053886"/>
              </a:solidFill>
              <a:latin typeface="Arial"/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60438" y="1377950"/>
            <a:ext cx="7388225" cy="4210050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700"/>
              </a:spcBef>
              <a:spcAft>
                <a:spcPts val="400"/>
              </a:spcAft>
              <a:buClr>
                <a:schemeClr val="accent1"/>
              </a:buClr>
              <a:defRPr sz="2800">
                <a:solidFill>
                  <a:schemeClr val="accent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8165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60783" y="1409340"/>
            <a:ext cx="7388087" cy="4222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32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pretium</a:t>
            </a:r>
            <a:r>
              <a:rPr lang="en-US" dirty="0" smtClean="0"/>
              <a:t>, </a:t>
            </a:r>
            <a:r>
              <a:rPr lang="en-US" dirty="0" err="1" smtClean="0"/>
              <a:t>massa</a:t>
            </a:r>
            <a:r>
              <a:rPr lang="en-US" dirty="0" smtClean="0"/>
              <a:t> at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 nisi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sem. </a:t>
            </a:r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orci</a:t>
            </a:r>
            <a:r>
              <a:rPr lang="en-US" dirty="0" smtClean="0"/>
              <a:t> id </a:t>
            </a:r>
            <a:r>
              <a:rPr lang="en-US" dirty="0" err="1" smtClean="0"/>
              <a:t>pretium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,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,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interdum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ante.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176204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Johns Hopkins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</a:t>
            </a:r>
            <a:b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</a:br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Engineering for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Professionals</a:t>
            </a:r>
            <a:endParaRPr lang="en-US" sz="12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2460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-Bullets-pg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4144"/>
            <a:ext cx="7113603" cy="1154470"/>
          </a:xfrm>
          <a:prstGeom prst="rect">
            <a:avLst/>
          </a:prstGeom>
          <a:solidFill>
            <a:srgbClr val="0952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60457" y="712807"/>
            <a:ext cx="6500612" cy="664714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3600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3075" y="1852614"/>
            <a:ext cx="7464425" cy="3121554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First Item</a:t>
            </a:r>
          </a:p>
          <a:p>
            <a:pPr lvl="0"/>
            <a:r>
              <a:rPr lang="en-US" dirty="0" smtClean="0"/>
              <a:t>Secon</a:t>
            </a:r>
            <a:r>
              <a:rPr lang="en-US" sz="26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1_Highlight-Bullets</a:t>
            </a:r>
            <a:r>
              <a:rPr lang="en-US" dirty="0" smtClean="0"/>
              <a:t>d Item</a:t>
            </a:r>
          </a:p>
          <a:p>
            <a:pPr lvl="0"/>
            <a:r>
              <a:rPr lang="en-US" dirty="0" smtClean="0"/>
              <a:t>Third Item</a:t>
            </a:r>
          </a:p>
        </p:txBody>
      </p:sp>
      <p:pic>
        <p:nvPicPr>
          <p:cNvPr id="12" name="Picture 11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5512" y="6320286"/>
            <a:ext cx="63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47299B9-C1A7-9D48-8AE8-8B9C8FA5578A}" type="slidenum">
              <a:rPr lang="en-US" sz="1400" smtClean="0">
                <a:solidFill>
                  <a:srgbClr val="053886"/>
                </a:solidFill>
                <a:latin typeface="Arial"/>
                <a:cs typeface="Arial"/>
              </a:rPr>
              <a:pPr algn="ctr"/>
              <a:t>‹#›</a:t>
            </a:fld>
            <a:endParaRPr lang="en-US" sz="14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761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8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83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baseline="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28600" indent="-228600" algn="l" defTabSz="457200" rtl="0" eaLnBrk="1" latinLnBrk="0" hangingPunct="1">
        <a:spcBef>
          <a:spcPts val="600"/>
        </a:spcBef>
        <a:buFont typeface="Wingdings" charset="2"/>
        <a:buChar char="§"/>
        <a:defRPr sz="2600" kern="1200">
          <a:solidFill>
            <a:schemeClr val="accent4"/>
          </a:solidFill>
          <a:latin typeface="Arial"/>
          <a:ea typeface="+mn-ea"/>
          <a:cs typeface="Arial"/>
        </a:defRPr>
      </a:lvl1pPr>
      <a:lvl2pPr marL="460375" indent="-173038" algn="l" defTabSz="457200" rtl="0" eaLnBrk="1" latinLnBrk="0" hangingPunct="1">
        <a:spcBef>
          <a:spcPts val="100"/>
        </a:spcBef>
        <a:spcAft>
          <a:spcPts val="300"/>
        </a:spcAft>
        <a:buFont typeface="Wingdings" charset="2"/>
        <a:buChar char="§"/>
        <a:defRPr sz="2200" kern="1200">
          <a:solidFill>
            <a:schemeClr val="accent4"/>
          </a:solidFill>
          <a:latin typeface="Arial"/>
          <a:ea typeface="+mn-ea"/>
          <a:cs typeface="Arial"/>
        </a:defRPr>
      </a:lvl2pPr>
      <a:lvl3pPr marL="458788" indent="0" algn="l" defTabSz="457200" rtl="0" eaLnBrk="1" latinLnBrk="0" hangingPunct="1">
        <a:spcBef>
          <a:spcPts val="1500"/>
        </a:spcBef>
        <a:buFont typeface="Wingdings" charset="2"/>
        <a:buNone/>
        <a:tabLst/>
        <a:defRPr sz="1800" i="1" kern="1200">
          <a:solidFill>
            <a:schemeClr val="accent4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Courier New"/>
        <a:buChar char="o"/>
        <a:defRPr sz="2000" kern="1200">
          <a:solidFill>
            <a:schemeClr val="accent4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Courier New"/>
        <a:buChar char="o"/>
        <a:defRPr sz="1800" kern="1200">
          <a:solidFill>
            <a:schemeClr val="accent4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1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www.osapublishing.org/ao/abstract.cfm?uri=ao-36-8-1766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ink.springer.com/chapter/10.1007/978-0-387-45524-2_24" TargetMode="External"/><Relationship Id="rId5" Type="http://schemas.openxmlformats.org/officeDocument/2006/relationships/hyperlink" Target="https://www.osapublishing.org/ol/abstract.cfm?uri=ol-13-7-547" TargetMode="External"/><Relationship Id="rId4" Type="http://schemas.openxmlformats.org/officeDocument/2006/relationships/hyperlink" Target="http://epubs.siam.org/doi/book/10.1137/1.978089871887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/978-0-387-45524-2_24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www.osapublishing.org/ao/abstract.cfm?uri=ao-36-8-1766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sapublishing.org/ao/abstract.cfm?uri=ao-36-8-1766" TargetMode="External"/><Relationship Id="rId3" Type="http://schemas.openxmlformats.org/officeDocument/2006/relationships/hyperlink" Target="https://www.mathworks.com/help/images/deblur-with-the-blind-deconvolution-algorithm.html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://www.mathworks.com/help/images/ref/deconvblind.html?s_tid=srchtitle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sapublishing.org/ol/abstract.cfm?uri=ol-13-7-547" TargetMode="External"/><Relationship Id="rId7" Type="http://schemas.openxmlformats.org/officeDocument/2006/relationships/hyperlink" Target="http://www.mathworks.com/help/images/ref/deconvblind.html?s_tid=srchtitle&amp;requestedDomain=www.mathworks.com" TargetMode="External"/><Relationship Id="rId2" Type="http://schemas.openxmlformats.org/officeDocument/2006/relationships/hyperlink" Target="http://epubs.siam.org/doi/book/10.1137/1.9780898718874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ivpl.ece.northwestern.edu/sites/default/files/Campisi_Egiazarian_BIDmain_FOR_CH1.pdf" TargetMode="External"/><Relationship Id="rId5" Type="http://schemas.openxmlformats.org/officeDocument/2006/relationships/hyperlink" Target="https://www.osapublishing.org/ao/abstract.cfm?uri=ao-36-8-1766" TargetMode="External"/><Relationship Id="rId4" Type="http://schemas.openxmlformats.org/officeDocument/2006/relationships/hyperlink" Target="https://link.springer.com/chapter/10.1007/978-0-387-45524-2_2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 err="1" smtClean="0"/>
              <a:t>Deblurring</a:t>
            </a:r>
            <a:r>
              <a:rPr lang="en-US" dirty="0"/>
              <a:t> </a:t>
            </a:r>
            <a:r>
              <a:rPr lang="en-US" dirty="0" smtClean="0"/>
              <a:t>through </a:t>
            </a:r>
          </a:p>
          <a:p>
            <a:r>
              <a:rPr lang="en-US" dirty="0" smtClean="0"/>
              <a:t>Blind </a:t>
            </a:r>
            <a:r>
              <a:rPr lang="en-US" dirty="0" err="1" smtClean="0"/>
              <a:t>Deconvolution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November 10, 2017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5610078"/>
            <a:ext cx="8229600" cy="1247922"/>
          </a:xfrm>
          <a:prstGeom prst="rect">
            <a:avLst/>
          </a:prstGeom>
        </p:spPr>
        <p:txBody>
          <a:bodyPr vert="horz"/>
          <a:lstStyle>
            <a:lvl1pPr marL="0" indent="0" algn="ctr" defTabSz="457200" rtl="0" eaLnBrk="1" latinLnBrk="0" hangingPunct="1">
              <a:spcBef>
                <a:spcPts val="600"/>
              </a:spcBef>
              <a:buFontTx/>
              <a:buNone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60375" indent="-173038" algn="l" defTabSz="457200" rtl="0" eaLnBrk="1" latinLnBrk="0" hangingPunct="1">
              <a:spcBef>
                <a:spcPts val="100"/>
              </a:spcBef>
              <a:spcAft>
                <a:spcPts val="300"/>
              </a:spcAft>
              <a:buFont typeface="Wingdings" charset="2"/>
              <a:buChar char="§"/>
              <a:defRPr sz="2200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2pPr>
            <a:lvl3pPr marL="458788" indent="0" algn="l" defTabSz="457200" rtl="0" eaLnBrk="1" latinLnBrk="0" hangingPunct="1">
              <a:spcBef>
                <a:spcPts val="1500"/>
              </a:spcBef>
              <a:buFont typeface="Wingdings" charset="2"/>
              <a:buNone/>
              <a:tabLst/>
              <a:defRPr sz="1800" i="1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2000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1800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Gloria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Diederich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l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Alyson Grassi</a:t>
            </a:r>
          </a:p>
          <a:p>
            <a:pPr algn="l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Molina Nichols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9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3075" y="1852614"/>
            <a:ext cx="7464425" cy="414653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 smtClean="0"/>
              <a:t>Introduction</a:t>
            </a:r>
            <a:endParaRPr lang="en-US" sz="1400" dirty="0" smtClean="0"/>
          </a:p>
          <a:p>
            <a:pPr lvl="1"/>
            <a:r>
              <a:rPr lang="en-US" sz="1400" dirty="0" smtClean="0"/>
              <a:t>Image </a:t>
            </a:r>
            <a:r>
              <a:rPr lang="en-US" sz="1400" dirty="0" err="1" smtClean="0"/>
              <a:t>Deblurring</a:t>
            </a:r>
            <a:endParaRPr lang="en-US" sz="1400" dirty="0" smtClean="0"/>
          </a:p>
          <a:p>
            <a:pPr lvl="1"/>
            <a:r>
              <a:rPr lang="en-US" sz="1400" dirty="0" smtClean="0"/>
              <a:t>Blind </a:t>
            </a:r>
            <a:r>
              <a:rPr lang="en-US" sz="1400" dirty="0" err="1" smtClean="0"/>
              <a:t>Deconvolution</a:t>
            </a: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800" dirty="0"/>
              <a:t>Model</a:t>
            </a:r>
          </a:p>
          <a:p>
            <a:pPr lvl="1"/>
            <a:r>
              <a:rPr lang="en-US" sz="1400" dirty="0" smtClean="0"/>
              <a:t>Terminology</a:t>
            </a:r>
            <a:endParaRPr lang="en-US" sz="1400" dirty="0"/>
          </a:p>
          <a:p>
            <a:pPr lvl="1"/>
            <a:r>
              <a:rPr lang="en-US" sz="1400" dirty="0"/>
              <a:t>Algorithms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Results</a:t>
            </a:r>
          </a:p>
          <a:p>
            <a:pPr lvl="1"/>
            <a:r>
              <a:rPr lang="en-US" sz="1400" dirty="0"/>
              <a:t>MATLAB </a:t>
            </a:r>
            <a:r>
              <a:rPr lang="en-US" sz="1400" dirty="0" smtClean="0"/>
              <a:t>Implementation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Summary</a:t>
            </a: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3019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Introduction: Image </a:t>
            </a:r>
            <a:r>
              <a:rPr lang="en-US" dirty="0" err="1" smtClean="0"/>
              <a:t>Deblurring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95" y="3131821"/>
            <a:ext cx="6379945" cy="2499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43977" y="5706795"/>
            <a:ext cx="517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1"/>
                </a:solidFill>
              </a:rPr>
              <a:t>Source: https</a:t>
            </a:r>
            <a:r>
              <a:rPr lang="en-US" sz="900" dirty="0">
                <a:solidFill>
                  <a:schemeClr val="accent1"/>
                </a:solidFill>
              </a:rPr>
              <a:t>://www.semanticscholar.org/paper/CNN-for-license-plate-motion-deblurring-Svoboda-Hradis/1a16cae98556f70b10571a8906fe967ee1b1496b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1100" dirty="0" smtClean="0"/>
          </a:p>
          <a:p>
            <a:r>
              <a:rPr lang="en-US" dirty="0" smtClean="0"/>
              <a:t>Goal</a:t>
            </a:r>
            <a:r>
              <a:rPr lang="en-US" dirty="0" smtClean="0"/>
              <a:t>: Restore </a:t>
            </a:r>
            <a:r>
              <a:rPr lang="en-US" dirty="0"/>
              <a:t>as much information as possible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1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0561" y="712807"/>
            <a:ext cx="8148679" cy="664714"/>
          </a:xfrm>
        </p:spPr>
        <p:txBody>
          <a:bodyPr/>
          <a:lstStyle/>
          <a:p>
            <a:r>
              <a:rPr lang="en-US" dirty="0" smtClean="0"/>
              <a:t>Introduction: Blind </a:t>
            </a:r>
            <a:r>
              <a:rPr lang="en-US" dirty="0" err="1" smtClean="0"/>
              <a:t>Deconvolution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3075" y="1852614"/>
            <a:ext cx="7464425" cy="3735386"/>
          </a:xfrm>
        </p:spPr>
        <p:txBody>
          <a:bodyPr/>
          <a:lstStyle/>
          <a:p>
            <a:r>
              <a:rPr lang="en-US" dirty="0" smtClean="0"/>
              <a:t>Blind </a:t>
            </a:r>
            <a:r>
              <a:rPr lang="en-US" dirty="0" err="1" smtClean="0"/>
              <a:t>Deconvolution</a:t>
            </a:r>
            <a:r>
              <a:rPr lang="en-US" dirty="0" smtClean="0"/>
              <a:t>: Recovering information of unknown sources using the convolution of the sources</a:t>
            </a:r>
          </a:p>
          <a:p>
            <a:endParaRPr lang="en-US" dirty="0"/>
          </a:p>
          <a:p>
            <a:r>
              <a:rPr lang="en-US" dirty="0" smtClean="0"/>
              <a:t>Blind Image </a:t>
            </a:r>
            <a:r>
              <a:rPr lang="en-US" dirty="0" err="1" smtClean="0"/>
              <a:t>Deconvolution</a:t>
            </a:r>
            <a:r>
              <a:rPr lang="en-US" dirty="0" smtClean="0"/>
              <a:t>: Determining ideal </a:t>
            </a:r>
            <a:r>
              <a:rPr lang="en-US" dirty="0" smtClean="0"/>
              <a:t>image without knowledge of the degradation</a:t>
            </a:r>
          </a:p>
          <a:p>
            <a:endParaRPr lang="en-US" dirty="0" smtClean="0"/>
          </a:p>
          <a:p>
            <a:r>
              <a:rPr lang="en-US" dirty="0" smtClean="0"/>
              <a:t>Process </a:t>
            </a:r>
            <a:r>
              <a:rPr lang="en-US" dirty="0"/>
              <a:t>is done by using iterative </a:t>
            </a:r>
            <a:r>
              <a:rPr lang="en-US" dirty="0" smtClean="0"/>
              <a:t>algorithms to </a:t>
            </a:r>
            <a:r>
              <a:rPr lang="en-US" dirty="0"/>
              <a:t>find the maximum likelihood of </a:t>
            </a:r>
            <a:r>
              <a:rPr lang="en-US" dirty="0" smtClean="0"/>
              <a:t>sources (Holmes, Biggs)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12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Model: Terminology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3276" y="2595919"/>
            <a:ext cx="7464425" cy="2198272"/>
          </a:xfrm>
        </p:spPr>
        <p:txBody>
          <a:bodyPr/>
          <a:lstStyle/>
          <a:p>
            <a:r>
              <a:rPr lang="en-US" dirty="0" smtClean="0"/>
              <a:t>g – convoluted signal (blurred image)</a:t>
            </a:r>
          </a:p>
          <a:p>
            <a:r>
              <a:rPr lang="en-US" dirty="0" smtClean="0"/>
              <a:t>f – image source </a:t>
            </a:r>
            <a:r>
              <a:rPr lang="en-US" dirty="0"/>
              <a:t>(</a:t>
            </a:r>
            <a:r>
              <a:rPr lang="en-US" dirty="0" smtClean="0"/>
              <a:t>image of ideal clarity) </a:t>
            </a:r>
          </a:p>
          <a:p>
            <a:r>
              <a:rPr lang="en-US" dirty="0" smtClean="0"/>
              <a:t>h – Point Spread Function, PSF (blur of image)</a:t>
            </a:r>
          </a:p>
          <a:p>
            <a:r>
              <a:rPr lang="en-US" dirty="0" smtClean="0"/>
              <a:t>n – additional noise</a:t>
            </a:r>
          </a:p>
        </p:txBody>
      </p:sp>
      <p:pic>
        <p:nvPicPr>
          <p:cNvPr id="4" name="Picture 2" descr="generalDeblurProcessRepres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626" y="5051128"/>
            <a:ext cx="47910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8" y="1835342"/>
            <a:ext cx="202882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5131856" y="6275075"/>
            <a:ext cx="9989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accent1"/>
                </a:solidFill>
              </a:rPr>
              <a:t>Source</a:t>
            </a:r>
            <a:r>
              <a:rPr lang="en-US" sz="700" dirty="0" smtClean="0">
                <a:solidFill>
                  <a:schemeClr val="accent1"/>
                </a:solidFill>
              </a:rPr>
              <a:t>: </a:t>
            </a:r>
            <a:r>
              <a:rPr lang="en-US" sz="900" dirty="0" smtClean="0">
                <a:solidFill>
                  <a:schemeClr val="accent1"/>
                </a:solidFill>
                <a:hlinkClick r:id="rId4"/>
              </a:rPr>
              <a:t>Hansen</a:t>
            </a:r>
            <a:endParaRPr lang="en-US" sz="7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57588" y="4177186"/>
            <a:ext cx="224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smtClean="0">
                <a:hlinkClick r:id="rId5"/>
              </a:rPr>
              <a:t>Ayers</a:t>
            </a:r>
            <a:r>
              <a:rPr lang="en-US" dirty="0" smtClean="0"/>
              <a:t>,</a:t>
            </a:r>
            <a:r>
              <a:rPr lang="en-US" dirty="0">
                <a:hlinkClick r:id="rId6"/>
              </a:rPr>
              <a:t> </a:t>
            </a:r>
            <a:r>
              <a:rPr lang="en-US" dirty="0">
                <a:hlinkClick r:id="rId7"/>
              </a:rPr>
              <a:t>Biggs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63717" y="2366125"/>
            <a:ext cx="11801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accent1"/>
                </a:solidFill>
              </a:rPr>
              <a:t>Source</a:t>
            </a:r>
            <a:r>
              <a:rPr lang="en-US" sz="700" dirty="0" smtClean="0">
                <a:solidFill>
                  <a:schemeClr val="accent1"/>
                </a:solidFill>
              </a:rPr>
              <a:t>: </a:t>
            </a:r>
            <a:r>
              <a:rPr lang="en-US" sz="800" dirty="0">
                <a:hlinkClick r:id="rId5"/>
              </a:rPr>
              <a:t>Ayers</a:t>
            </a:r>
            <a:r>
              <a:rPr lang="en-US" sz="800" dirty="0"/>
              <a:t>,</a:t>
            </a:r>
            <a:r>
              <a:rPr lang="en-US" sz="800" dirty="0">
                <a:hlinkClick r:id="rId6"/>
              </a:rPr>
              <a:t> </a:t>
            </a:r>
            <a:r>
              <a:rPr lang="en-US" sz="800" dirty="0">
                <a:hlinkClick r:id="rId7"/>
              </a:rPr>
              <a:t>Biggs</a:t>
            </a:r>
            <a:endParaRPr lang="en-US" sz="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6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jacobwinick.me/imagedeblurring/img_plot/ayers_dain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265" y="2714154"/>
            <a:ext cx="3451445" cy="371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Model: Algorithms (cont.)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Expectation-Maximization Algorithm (</a:t>
            </a:r>
            <a:r>
              <a:rPr lang="en-US" dirty="0" smtClean="0">
                <a:hlinkClick r:id="rId3"/>
              </a:rPr>
              <a:t>Holmes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Richardson-Lucy algorithm (</a:t>
            </a:r>
            <a:r>
              <a:rPr lang="en-US" dirty="0" smtClean="0">
                <a:hlinkClick r:id="rId4"/>
              </a:rPr>
              <a:t>Biggs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3364611"/>
            <a:ext cx="31908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4678930"/>
            <a:ext cx="30861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686623" y="5314873"/>
            <a:ext cx="8595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accent1"/>
                </a:solidFill>
              </a:rPr>
              <a:t>Source</a:t>
            </a:r>
            <a:r>
              <a:rPr lang="en-US" sz="700" dirty="0" smtClean="0">
                <a:solidFill>
                  <a:schemeClr val="accent1"/>
                </a:solidFill>
              </a:rPr>
              <a:t>: </a:t>
            </a:r>
            <a:r>
              <a:rPr lang="en-US" sz="800" dirty="0">
                <a:hlinkClick r:id="rId4"/>
              </a:rPr>
              <a:t>Biggs</a:t>
            </a:r>
            <a:endParaRPr lang="en-US" sz="700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59814" y="6431613"/>
            <a:ext cx="25763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accent1"/>
                </a:solidFill>
              </a:rPr>
              <a:t>Source: </a:t>
            </a:r>
            <a:r>
              <a:rPr lang="en-US" sz="900" dirty="0">
                <a:solidFill>
                  <a:schemeClr val="accent1"/>
                </a:solidFill>
              </a:rPr>
              <a:t>http://jacobwinick.me/imagedeblurring/</a:t>
            </a:r>
          </a:p>
        </p:txBody>
      </p:sp>
    </p:spTree>
    <p:extLst>
      <p:ext uri="{BB962C8B-B14F-4D97-AF65-F5344CB8AC3E}">
        <p14:creationId xmlns:p14="http://schemas.microsoft.com/office/powerpoint/2010/main" val="351161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0562" y="712807"/>
            <a:ext cx="7200096" cy="664714"/>
          </a:xfrm>
        </p:spPr>
        <p:txBody>
          <a:bodyPr/>
          <a:lstStyle/>
          <a:p>
            <a:r>
              <a:rPr lang="en-US" dirty="0" smtClean="0"/>
              <a:t>Results: </a:t>
            </a:r>
            <a:r>
              <a:rPr lang="en-US" dirty="0" err="1" smtClean="0"/>
              <a:t>Matlab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3075" y="1632178"/>
            <a:ext cx="7464425" cy="3121554"/>
          </a:xfrm>
        </p:spPr>
        <p:txBody>
          <a:bodyPr/>
          <a:lstStyle/>
          <a:p>
            <a:pPr lvl="1"/>
            <a:r>
              <a:rPr lang="en-US" sz="1600" dirty="0" err="1">
                <a:hlinkClick r:id="rId2"/>
              </a:rPr>
              <a:t>d</a:t>
            </a:r>
            <a:r>
              <a:rPr lang="en-US" sz="1600" dirty="0" err="1" smtClean="0">
                <a:hlinkClick r:id="rId2"/>
              </a:rPr>
              <a:t>econvblind</a:t>
            </a:r>
            <a:r>
              <a:rPr lang="en-US" sz="1600" dirty="0" smtClean="0">
                <a:hlinkClick r:id="rId2"/>
              </a:rPr>
              <a:t> documentation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[</a:t>
            </a:r>
            <a:r>
              <a:rPr lang="en-US" sz="1600" dirty="0"/>
              <a:t>J, P] = </a:t>
            </a:r>
            <a:r>
              <a:rPr lang="en-US" sz="1600" dirty="0" err="1"/>
              <a:t>deconvblind</a:t>
            </a:r>
            <a:r>
              <a:rPr lang="en-US" sz="1600" dirty="0"/>
              <a:t>(blurred(:,:,1),INITPSF,20,[],WEIGHT);</a:t>
            </a:r>
          </a:p>
          <a:p>
            <a:pPr marL="287337" lvl="1" indent="0">
              <a:buNone/>
            </a:pPr>
            <a:endParaRPr lang="en-US" sz="1600" dirty="0" smtClean="0"/>
          </a:p>
          <a:p>
            <a:pPr marL="287337" lvl="1" indent="0">
              <a:buNone/>
            </a:pPr>
            <a:endParaRPr lang="en-US" dirty="0"/>
          </a:p>
          <a:p>
            <a:pPr marL="287337" lvl="1" indent="0">
              <a:buNone/>
            </a:pPr>
            <a:endParaRPr lang="en-US" dirty="0"/>
          </a:p>
          <a:p>
            <a:pPr marL="287337" lvl="1" indent="0">
              <a:buNone/>
            </a:pPr>
            <a:endParaRPr lang="en-US" dirty="0"/>
          </a:p>
          <a:p>
            <a:pPr marL="287337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87337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sz="1600" dirty="0" smtClean="0"/>
              <a:t>Do it yourself: </a:t>
            </a:r>
            <a:r>
              <a:rPr lang="en-US" sz="1600" dirty="0" smtClean="0">
                <a:hlinkClick r:id="rId3"/>
              </a:rPr>
              <a:t>How to </a:t>
            </a:r>
            <a:r>
              <a:rPr lang="en-US" sz="1600" dirty="0" err="1" smtClean="0">
                <a:hlinkClick r:id="rId3"/>
              </a:rPr>
              <a:t>deblur</a:t>
            </a:r>
            <a:r>
              <a:rPr lang="en-US" sz="1600" dirty="0" smtClean="0">
                <a:hlinkClick r:id="rId3"/>
              </a:rPr>
              <a:t> using the </a:t>
            </a:r>
            <a:r>
              <a:rPr lang="en-US" sz="1600" dirty="0" err="1" smtClean="0">
                <a:hlinkClick r:id="rId3"/>
              </a:rPr>
              <a:t>deconvblind</a:t>
            </a:r>
            <a:r>
              <a:rPr lang="en-US" sz="1600" dirty="0" smtClean="0">
                <a:hlinkClick r:id="rId3"/>
              </a:rPr>
              <a:t> algorithm in </a:t>
            </a:r>
            <a:r>
              <a:rPr lang="en-US" sz="1600" dirty="0" err="1" smtClean="0">
                <a:hlinkClick r:id="rId3"/>
              </a:rPr>
              <a:t>matlab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7" t="12689" r="26681" b="30410"/>
          <a:stretch/>
        </p:blipFill>
        <p:spPr>
          <a:xfrm>
            <a:off x="24041" y="2785679"/>
            <a:ext cx="2285410" cy="24578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71" t="8847" r="28046" b="26202"/>
          <a:stretch/>
        </p:blipFill>
        <p:spPr>
          <a:xfrm>
            <a:off x="4603025" y="2844176"/>
            <a:ext cx="2305570" cy="24388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5" t="12974" r="26651" b="30420"/>
          <a:stretch/>
        </p:blipFill>
        <p:spPr>
          <a:xfrm>
            <a:off x="6903800" y="2883651"/>
            <a:ext cx="2223872" cy="23599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5" t="13153" r="26681" b="30448"/>
          <a:stretch/>
        </p:blipFill>
        <p:spPr>
          <a:xfrm>
            <a:off x="2309451" y="2823725"/>
            <a:ext cx="2285410" cy="24198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3537" y="5243572"/>
            <a:ext cx="6864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>
                <a:hlinkClick r:id="rId8"/>
              </a:rPr>
              <a:t>Biggs</a:t>
            </a:r>
            <a:r>
              <a:rPr lang="en-US" sz="1200" dirty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360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 err="1" smtClean="0"/>
              <a:t>deblurring</a:t>
            </a:r>
            <a:r>
              <a:rPr lang="en-US" dirty="0" smtClean="0"/>
              <a:t> significance</a:t>
            </a:r>
          </a:p>
          <a:p>
            <a:r>
              <a:rPr lang="en-US" dirty="0" smtClean="0"/>
              <a:t>Blind </a:t>
            </a:r>
            <a:r>
              <a:rPr lang="en-US" dirty="0" err="1" smtClean="0"/>
              <a:t>deconvolution</a:t>
            </a:r>
            <a:endParaRPr lang="en-US" dirty="0" smtClean="0"/>
          </a:p>
          <a:p>
            <a:r>
              <a:rPr lang="en-US" dirty="0" smtClean="0"/>
              <a:t>Relevance to Matrix Theory</a:t>
            </a:r>
          </a:p>
        </p:txBody>
      </p:sp>
    </p:spTree>
    <p:extLst>
      <p:ext uri="{BB962C8B-B14F-4D97-AF65-F5344CB8AC3E}">
        <p14:creationId xmlns:p14="http://schemas.microsoft.com/office/powerpoint/2010/main" val="339606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100" dirty="0"/>
              <a:t>Hansen, Per Christian., et al. </a:t>
            </a:r>
            <a:r>
              <a:rPr lang="en-US" sz="1100" dirty="0" err="1"/>
              <a:t>Deblurring</a:t>
            </a:r>
            <a:r>
              <a:rPr lang="en-US" sz="1100" dirty="0"/>
              <a:t> Images: Matrices, Spectra, and Filtering. Society for Industrial and Applied Mathematics, 2006, from </a:t>
            </a:r>
            <a:r>
              <a:rPr lang="en-US" sz="1100" dirty="0">
                <a:hlinkClick r:id="rId2"/>
              </a:rPr>
              <a:t>http://</a:t>
            </a:r>
            <a:r>
              <a:rPr lang="en-US" sz="1100" dirty="0" smtClean="0">
                <a:hlinkClick r:id="rId2"/>
              </a:rPr>
              <a:t>epubs.siam.org/doi/book/10.1137/1.9780898718874</a:t>
            </a:r>
            <a:r>
              <a:rPr lang="en-US" sz="1100" dirty="0" smtClean="0"/>
              <a:t> </a:t>
            </a:r>
            <a:endParaRPr lang="en-US" sz="1100" dirty="0"/>
          </a:p>
          <a:p>
            <a:r>
              <a:rPr lang="en-US" sz="1100" dirty="0" smtClean="0"/>
              <a:t>Ayers</a:t>
            </a:r>
            <a:r>
              <a:rPr lang="en-US" sz="1100" dirty="0"/>
              <a:t>, G. R., and J. C. Dainty. ``Iterative blind </a:t>
            </a:r>
            <a:r>
              <a:rPr lang="en-US" sz="1100" dirty="0" err="1"/>
              <a:t>deconvolution</a:t>
            </a:r>
            <a:r>
              <a:rPr lang="en-US" sz="1100" dirty="0"/>
              <a:t> method and its applications.'' Optics Letters, vol. 13, no. 7, Jan. 1988, p. 547., </a:t>
            </a:r>
            <a:r>
              <a:rPr lang="en-US" sz="1100" dirty="0" smtClean="0"/>
              <a:t>doi:10.1364/ol.13.000547. </a:t>
            </a:r>
            <a:r>
              <a:rPr lang="en-US" sz="1100" dirty="0"/>
              <a:t>Retrieved </a:t>
            </a:r>
            <a:r>
              <a:rPr lang="en-US" sz="1100" dirty="0" smtClean="0"/>
              <a:t>from </a:t>
            </a:r>
            <a:r>
              <a:rPr lang="en-US" sz="1100" dirty="0" smtClean="0">
                <a:hlinkClick r:id="rId3"/>
              </a:rPr>
              <a:t>https</a:t>
            </a:r>
            <a:r>
              <a:rPr lang="en-US" sz="1100" dirty="0">
                <a:hlinkClick r:id="rId3"/>
              </a:rPr>
              <a:t>://</a:t>
            </a:r>
            <a:r>
              <a:rPr lang="en-US" sz="1100" dirty="0" smtClean="0">
                <a:hlinkClick r:id="rId3"/>
              </a:rPr>
              <a:t>www.osapublishing.org/ol/abstract.cfm?uri=ol-13-7-547</a:t>
            </a:r>
            <a:endParaRPr lang="en-US" sz="1100" dirty="0"/>
          </a:p>
          <a:p>
            <a:r>
              <a:rPr lang="en-US" sz="1100" dirty="0" smtClean="0"/>
              <a:t>Holmes </a:t>
            </a:r>
            <a:r>
              <a:rPr lang="en-US" sz="1100" dirty="0"/>
              <a:t>T.J., Biggs D., Abu-</a:t>
            </a:r>
            <a:r>
              <a:rPr lang="en-US" sz="1100" dirty="0" err="1"/>
              <a:t>Tarif</a:t>
            </a:r>
            <a:r>
              <a:rPr lang="en-US" sz="1100" dirty="0"/>
              <a:t> A. (2006) Blind </a:t>
            </a:r>
            <a:r>
              <a:rPr lang="en-US" sz="1100" dirty="0" err="1"/>
              <a:t>Deconvolution</a:t>
            </a:r>
            <a:r>
              <a:rPr lang="en-US" sz="1100" dirty="0"/>
              <a:t>. In: Pawley J. (</a:t>
            </a:r>
            <a:r>
              <a:rPr lang="en-US" sz="1100" dirty="0" err="1"/>
              <a:t>eds</a:t>
            </a:r>
            <a:r>
              <a:rPr lang="en-US" sz="1100" dirty="0"/>
              <a:t>) Handbook Of Biological Confocal Microscopy. Springer, Boston, </a:t>
            </a:r>
            <a:r>
              <a:rPr lang="en-US" sz="1100" dirty="0" smtClean="0"/>
              <a:t>MA. Retrieved from </a:t>
            </a:r>
            <a:r>
              <a:rPr lang="en-US" sz="1100" dirty="0" smtClean="0">
                <a:hlinkClick r:id="rId4"/>
              </a:rPr>
              <a:t>https</a:t>
            </a:r>
            <a:r>
              <a:rPr lang="en-US" sz="1100" dirty="0">
                <a:hlinkClick r:id="rId4"/>
              </a:rPr>
              <a:t>://</a:t>
            </a:r>
            <a:r>
              <a:rPr lang="en-US" sz="1100" dirty="0" smtClean="0">
                <a:hlinkClick r:id="rId4"/>
              </a:rPr>
              <a:t>link.springer.com/chapter/10.1007/978-0-387-45524-2_24</a:t>
            </a:r>
            <a:endParaRPr lang="en-US" sz="1100" dirty="0" smtClean="0"/>
          </a:p>
          <a:p>
            <a:r>
              <a:rPr lang="en-US" sz="1100" dirty="0"/>
              <a:t>Biggs, David S. C., and Mark Andrews. ``Acceleration of iterative image restoration algorithms.'' Applied Optics, vol. 36, no. 8, Oct. 1997, pp. 1766–1775., doi:10.1364/ao.36.001766</a:t>
            </a:r>
            <a:r>
              <a:rPr lang="en-US" sz="1100" dirty="0" smtClean="0"/>
              <a:t>. </a:t>
            </a:r>
            <a:r>
              <a:rPr lang="en-US" sz="1100" dirty="0"/>
              <a:t>Retrieved </a:t>
            </a:r>
            <a:r>
              <a:rPr lang="en-US" sz="1100" dirty="0" smtClean="0"/>
              <a:t>from </a:t>
            </a:r>
            <a:r>
              <a:rPr lang="en-US" sz="1100" dirty="0">
                <a:hlinkClick r:id="rId5"/>
              </a:rPr>
              <a:t>https://</a:t>
            </a:r>
            <a:r>
              <a:rPr lang="en-US" sz="1100" dirty="0" smtClean="0">
                <a:hlinkClick r:id="rId5"/>
              </a:rPr>
              <a:t>www.osapublishing.org/ao/abstract.cfm?uri=ao-36-8-1766</a:t>
            </a:r>
            <a:endParaRPr lang="en-US" sz="1100" dirty="0" smtClean="0"/>
          </a:p>
          <a:p>
            <a:r>
              <a:rPr lang="en-US" sz="1100" dirty="0" err="1"/>
              <a:t>Campisi</a:t>
            </a:r>
            <a:r>
              <a:rPr lang="en-US" sz="1100" dirty="0"/>
              <a:t>, P., and </a:t>
            </a:r>
            <a:r>
              <a:rPr lang="en-US" sz="1100" dirty="0" err="1"/>
              <a:t>Egiazarian</a:t>
            </a:r>
            <a:r>
              <a:rPr lang="en-US" sz="1100" dirty="0"/>
              <a:t>, K., (2001). Blind image </a:t>
            </a:r>
            <a:r>
              <a:rPr lang="en-US" sz="1100" dirty="0" err="1"/>
              <a:t>deconvolution</a:t>
            </a:r>
            <a:r>
              <a:rPr lang="en-US" sz="1100" dirty="0"/>
              <a:t>: theory and applications. Retrieved from </a:t>
            </a:r>
            <a:r>
              <a:rPr lang="en-US" sz="1100" dirty="0">
                <a:hlinkClick r:id="rId6"/>
              </a:rPr>
              <a:t>http://</a:t>
            </a:r>
            <a:r>
              <a:rPr lang="en-US" sz="1100" dirty="0" smtClean="0">
                <a:hlinkClick r:id="rId6"/>
              </a:rPr>
              <a:t>ivpl.ece.northwestern.edu/sites/default/files/Campisi_Egiazarian_BIDmain_FOR_CH1.pdf</a:t>
            </a:r>
            <a:endParaRPr lang="en-US" sz="1100" dirty="0" smtClean="0"/>
          </a:p>
          <a:p>
            <a:r>
              <a:rPr lang="en-US" sz="1100" dirty="0" err="1" smtClean="0"/>
              <a:t>Deconvblind</a:t>
            </a:r>
            <a:r>
              <a:rPr lang="en-US" sz="1100" dirty="0" smtClean="0"/>
              <a:t> function documentation, </a:t>
            </a:r>
            <a:r>
              <a:rPr lang="en-US" sz="1100" dirty="0" err="1" smtClean="0"/>
              <a:t>MathWorks</a:t>
            </a:r>
            <a:r>
              <a:rPr lang="en-US" sz="1100" dirty="0" smtClean="0"/>
              <a:t>. </a:t>
            </a:r>
            <a:r>
              <a:rPr lang="en-US" sz="1100" dirty="0"/>
              <a:t>Retrieved </a:t>
            </a:r>
            <a:r>
              <a:rPr lang="en-US" sz="1100" dirty="0" smtClean="0"/>
              <a:t>from </a:t>
            </a:r>
            <a:r>
              <a:rPr lang="en-US" sz="1100" dirty="0">
                <a:hlinkClick r:id="rId7"/>
              </a:rPr>
              <a:t>http://</a:t>
            </a:r>
            <a:r>
              <a:rPr lang="en-US" sz="1100" dirty="0" smtClean="0">
                <a:hlinkClick r:id="rId7"/>
              </a:rPr>
              <a:t>www.mathworks.com/help/images/ref/deconvblind.html?s_tid=srchtitle&amp;requestedDomain=www.mathworks.com</a:t>
            </a:r>
            <a:r>
              <a:rPr lang="en-US" sz="1100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HU_EP">
  <a:themeElements>
    <a:clrScheme name="JHEP Color Palette">
      <a:dk1>
        <a:srgbClr val="004A84"/>
      </a:dk1>
      <a:lt1>
        <a:srgbClr val="FFFFFE"/>
      </a:lt1>
      <a:dk2>
        <a:srgbClr val="004A84"/>
      </a:dk2>
      <a:lt2>
        <a:srgbClr val="FFFFFE"/>
      </a:lt2>
      <a:accent1>
        <a:srgbClr val="272727"/>
      </a:accent1>
      <a:accent2>
        <a:srgbClr val="192145"/>
      </a:accent2>
      <a:accent3>
        <a:srgbClr val="545B5E"/>
      </a:accent3>
      <a:accent4>
        <a:srgbClr val="E57C23"/>
      </a:accent4>
      <a:accent5>
        <a:srgbClr val="99AB21"/>
      </a:accent5>
      <a:accent6>
        <a:srgbClr val="99AB21"/>
      </a:accent6>
      <a:hlink>
        <a:srgbClr val="E57C23"/>
      </a:hlink>
      <a:folHlink>
        <a:srgbClr val="19214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JHU_EP.thmx</Template>
  <TotalTime>520</TotalTime>
  <Words>417</Words>
  <Application>Microsoft Office PowerPoint</Application>
  <PresentationFormat>On-screen Show (4:3)</PresentationFormat>
  <Paragraphs>66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JHU_EP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Delaware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Alyson Grassi</dc:creator>
  <cp:lastModifiedBy>Grassi, Alyson R.</cp:lastModifiedBy>
  <cp:revision>49</cp:revision>
  <dcterms:created xsi:type="dcterms:W3CDTF">2017-11-05T15:28:54Z</dcterms:created>
  <dcterms:modified xsi:type="dcterms:W3CDTF">2017-11-10T01:10:28Z</dcterms:modified>
</cp:coreProperties>
</file>