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a Vargas" userId="8de2bd761bfa8d4b" providerId="LiveId" clId="{0ACF32F6-E551-4211-8710-9196B4DD3DAC}"/>
    <pc:docChg chg="undo custSel addSld modSld">
      <pc:chgData name="Vana Vargas" userId="8de2bd761bfa8d4b" providerId="LiveId" clId="{0ACF32F6-E551-4211-8710-9196B4DD3DAC}" dt="2021-02-24T01:03:02.587" v="105" actId="680"/>
      <pc:docMkLst>
        <pc:docMk/>
      </pc:docMkLst>
      <pc:sldChg chg="addSp delSp mod">
        <pc:chgData name="Vana Vargas" userId="8de2bd761bfa8d4b" providerId="LiveId" clId="{0ACF32F6-E551-4211-8710-9196B4DD3DAC}" dt="2021-02-24T00:59:45.025" v="1" actId="22"/>
        <pc:sldMkLst>
          <pc:docMk/>
          <pc:sldMk cId="3346630528" sldId="258"/>
        </pc:sldMkLst>
        <pc:spChg chg="add del">
          <ac:chgData name="Vana Vargas" userId="8de2bd761bfa8d4b" providerId="LiveId" clId="{0ACF32F6-E551-4211-8710-9196B4DD3DAC}" dt="2021-02-24T00:59:45.025" v="1" actId="22"/>
          <ac:spMkLst>
            <pc:docMk/>
            <pc:sldMk cId="3346630528" sldId="258"/>
            <ac:spMk id="6" creationId="{65A2D6DE-8AA1-404C-9458-F10FA53989CC}"/>
          </ac:spMkLst>
        </pc:spChg>
      </pc:sldChg>
      <pc:sldChg chg="addSp modSp new mod">
        <pc:chgData name="Vana Vargas" userId="8de2bd761bfa8d4b" providerId="LiveId" clId="{0ACF32F6-E551-4211-8710-9196B4DD3DAC}" dt="2021-02-24T01:02:58.215" v="104" actId="1076"/>
        <pc:sldMkLst>
          <pc:docMk/>
          <pc:sldMk cId="4018451600" sldId="259"/>
        </pc:sldMkLst>
        <pc:spChg chg="mod">
          <ac:chgData name="Vana Vargas" userId="8de2bd761bfa8d4b" providerId="LiveId" clId="{0ACF32F6-E551-4211-8710-9196B4DD3DAC}" dt="2021-02-24T00:59:58.904" v="21" actId="20577"/>
          <ac:spMkLst>
            <pc:docMk/>
            <pc:sldMk cId="4018451600" sldId="259"/>
            <ac:spMk id="2" creationId="{0D2F8B5F-C0E7-4A7C-80FF-B3817B0B21EB}"/>
          </ac:spMkLst>
        </pc:spChg>
        <pc:spChg chg="mod">
          <ac:chgData name="Vana Vargas" userId="8de2bd761bfa8d4b" providerId="LiveId" clId="{0ACF32F6-E551-4211-8710-9196B4DD3DAC}" dt="2021-02-24T01:02:35.199" v="100" actId="6549"/>
          <ac:spMkLst>
            <pc:docMk/>
            <pc:sldMk cId="4018451600" sldId="259"/>
            <ac:spMk id="3" creationId="{C29E8EB8-1E90-4114-B891-279559BC6211}"/>
          </ac:spMkLst>
        </pc:spChg>
        <pc:picChg chg="add mod">
          <ac:chgData name="Vana Vargas" userId="8de2bd761bfa8d4b" providerId="LiveId" clId="{0ACF32F6-E551-4211-8710-9196B4DD3DAC}" dt="2021-02-24T01:02:58.215" v="104" actId="1076"/>
          <ac:picMkLst>
            <pc:docMk/>
            <pc:sldMk cId="4018451600" sldId="259"/>
            <ac:picMk id="4" creationId="{9EA280D0-E144-4D3A-AC83-F596FA2A9B71}"/>
          </ac:picMkLst>
        </pc:picChg>
      </pc:sldChg>
      <pc:sldChg chg="new">
        <pc:chgData name="Vana Vargas" userId="8de2bd761bfa8d4b" providerId="LiveId" clId="{0ACF32F6-E551-4211-8710-9196B4DD3DAC}" dt="2021-02-24T01:03:02.587" v="105" actId="680"/>
        <pc:sldMkLst>
          <pc:docMk/>
          <pc:sldMk cId="179990038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6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4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84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72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1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1F65-0A8A-4BA2-A67F-720919584638}" type="datetimeFigureOut">
              <a:rPr lang="es-PE" smtClean="0"/>
              <a:t>14/03/2021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8129E0-629C-414F-BE6B-1F1D51E1E3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5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geocode/j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tech.com/biz/Google-Maps-Restricts-its-API-Government-Collectively-Shrug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pe.com/docs" TargetMode="External"/><Relationship Id="rId2" Type="http://schemas.openxmlformats.org/officeDocument/2006/relationships/hyperlink" Target="https://docs.mapbox.com/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link.io/docs/sdk/getting-started/overview" TargetMode="External"/><Relationship Id="rId5" Type="http://schemas.openxmlformats.org/officeDocument/2006/relationships/hyperlink" Target="https://carto.com/developers/" TargetMode="External"/><Relationship Id="rId4" Type="http://schemas.openxmlformats.org/officeDocument/2006/relationships/hyperlink" Target="https://developer.marvel.com/do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6FA0-1275-4D80-BDC2-4A7CB3005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API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78074-A47B-4154-AB3C-68110DE22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7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1CB2C-92EE-4833-A780-D248D0E7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Sobre la documentación de la api</a:t>
            </a:r>
            <a:endParaRPr lang="es-PE" dirty="0"/>
          </a:p>
        </p:txBody>
      </p:sp>
      <p:sp>
        <p:nvSpPr>
          <p:cNvPr id="4" name="Google Shape;565;p89">
            <a:extLst>
              <a:ext uri="{FF2B5EF4-FFF2-40B4-BE49-F238E27FC236}">
                <a16:creationId xmlns:a16="http://schemas.microsoft.com/office/drawing/2014/main" id="{CA7BF45D-0A7C-406A-BA00-E7AC4B7680B3}"/>
              </a:ext>
            </a:extLst>
          </p:cNvPr>
          <p:cNvSpPr txBox="1">
            <a:spLocks/>
          </p:cNvSpPr>
          <p:nvPr/>
        </p:nvSpPr>
        <p:spPr>
          <a:xfrm>
            <a:off x="1197128" y="1853754"/>
            <a:ext cx="9603275" cy="39374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sz="2400" dirty="0"/>
              <a:t>Las API normalmente tienen amplia documentación: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000" dirty="0"/>
              <a:t>No obstante, suele estar escrita para desarrolladores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/>
              <a:t>A veces cuesta entenderla en un lenguaje más “amigable”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000" dirty="0"/>
              <a:t>Qué debemos buscar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 err="1"/>
              <a:t>Endpoints</a:t>
            </a:r>
            <a:r>
              <a:rPr lang="es-ES" sz="1800" dirty="0"/>
              <a:t> → </a:t>
            </a:r>
            <a:r>
              <a:rPr lang="es-ES" sz="1800" dirty="0" err="1"/>
              <a:t>URLs</a:t>
            </a:r>
            <a:r>
              <a:rPr lang="es-ES" sz="1800" dirty="0"/>
              <a:t> sobre las que lanzar la consulta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/>
              <a:t>Parámetros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000" dirty="0"/>
              <a:t>La gran mayoría de </a:t>
            </a:r>
            <a:r>
              <a:rPr lang="es-ES" sz="2000" dirty="0" err="1"/>
              <a:t>APIs</a:t>
            </a:r>
            <a:r>
              <a:rPr lang="es-ES" sz="2000" dirty="0"/>
              <a:t> están limitadas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/>
              <a:t>Restricción en el número de llamadas que se pueden hacer desde una misma IP o usuario en un periodo de tiempo dado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/>
              <a:t>Las API comerciales (cada vez más, por el auge de los data </a:t>
            </a:r>
            <a:r>
              <a:rPr lang="es-ES" sz="1800" dirty="0" err="1"/>
              <a:t>brokers</a:t>
            </a:r>
            <a:r>
              <a:rPr lang="es-ES" sz="1800" dirty="0"/>
              <a:t>) suelen pedir una tarifa mensual para poder hacer uso de los datos (como si fuera un servicio mensual)</a:t>
            </a:r>
          </a:p>
        </p:txBody>
      </p:sp>
    </p:spTree>
    <p:extLst>
      <p:ext uri="{BB962C8B-B14F-4D97-AF65-F5344CB8AC3E}">
        <p14:creationId xmlns:p14="http://schemas.microsoft.com/office/powerpoint/2010/main" val="2345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58CCA-AD53-4E4E-86F2-F971D9AF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debemos tener en cuenta?</a:t>
            </a:r>
            <a:endParaRPr lang="es-PE" dirty="0"/>
          </a:p>
        </p:txBody>
      </p:sp>
      <p:sp>
        <p:nvSpPr>
          <p:cNvPr id="4" name="Google Shape;572;p90">
            <a:extLst>
              <a:ext uri="{FF2B5EF4-FFF2-40B4-BE49-F238E27FC236}">
                <a16:creationId xmlns:a16="http://schemas.microsoft.com/office/drawing/2014/main" id="{74E6BBEA-CF54-4F18-9CA2-A4DB942A66B8}"/>
              </a:ext>
            </a:extLst>
          </p:cNvPr>
          <p:cNvSpPr txBox="1">
            <a:spLocks/>
          </p:cNvSpPr>
          <p:nvPr/>
        </p:nvSpPr>
        <p:spPr>
          <a:xfrm>
            <a:off x="680293" y="1853754"/>
            <a:ext cx="11736993" cy="44070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b="1" dirty="0"/>
              <a:t>Construcción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i="1" dirty="0" err="1"/>
              <a:t>Baseline</a:t>
            </a:r>
            <a:r>
              <a:rPr lang="es-ES" i="1" dirty="0"/>
              <a:t> URL</a:t>
            </a:r>
            <a:r>
              <a:rPr lang="es-ES" dirty="0"/>
              <a:t>: </a:t>
            </a:r>
            <a:r>
              <a:rPr lang="es-ES" u="sng" dirty="0">
                <a:solidFill>
                  <a:schemeClr val="hlink"/>
                </a:solidFill>
                <a:hlinkClick r:id="rId2"/>
              </a:rPr>
              <a:t>https://maps.googleapis.com/maps/api/geocode/json</a:t>
            </a:r>
            <a:endParaRPr lang="es-ES" dirty="0"/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i="1" dirty="0"/>
              <a:t>Parámetros</a:t>
            </a:r>
            <a:r>
              <a:rPr lang="es-ES" dirty="0"/>
              <a:t>: ?</a:t>
            </a:r>
            <a:r>
              <a:rPr lang="es-ES" dirty="0" err="1"/>
              <a:t>address</a:t>
            </a:r>
            <a:r>
              <a:rPr lang="es-ES" dirty="0"/>
              <a:t>=</a:t>
            </a:r>
            <a:r>
              <a:rPr lang="es-ES" dirty="0" err="1"/>
              <a:t>barcelona</a:t>
            </a:r>
            <a:endParaRPr lang="es-ES" dirty="0"/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i="1" dirty="0"/>
              <a:t>Token de autenticación</a:t>
            </a:r>
            <a:r>
              <a:rPr lang="es-ES" dirty="0"/>
              <a:t>: &amp;</a:t>
            </a:r>
            <a:r>
              <a:rPr lang="es-ES" dirty="0" err="1"/>
              <a:t>key</a:t>
            </a:r>
            <a:r>
              <a:rPr lang="es-ES" dirty="0"/>
              <a:t>=XXXXX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dirty="0"/>
              <a:t>La respuesta suele estar en formato JSON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b="1" dirty="0"/>
              <a:t>Autenticación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La mayoría de las </a:t>
            </a:r>
            <a:r>
              <a:rPr lang="es-ES" dirty="0" err="1"/>
              <a:t>APIs</a:t>
            </a:r>
            <a:r>
              <a:rPr lang="es-ES" dirty="0"/>
              <a:t> requieren de un acceso vía clave (</a:t>
            </a:r>
            <a:r>
              <a:rPr lang="es-ES" dirty="0" err="1"/>
              <a:t>key</a:t>
            </a:r>
            <a:r>
              <a:rPr lang="es-ES" dirty="0"/>
              <a:t>) o token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En las conexiones no se comparte el nombre de usuario y contraseña, sino que esa clave o token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b="1" dirty="0"/>
              <a:t>Respuestas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200 → respuesta satisfactoria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4xx → errores del lado del cliente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5xx → errores del lado del servidor</a:t>
            </a:r>
          </a:p>
        </p:txBody>
      </p:sp>
    </p:spTree>
    <p:extLst>
      <p:ext uri="{BB962C8B-B14F-4D97-AF65-F5344CB8AC3E}">
        <p14:creationId xmlns:p14="http://schemas.microsoft.com/office/powerpoint/2010/main" val="179005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2646D-0768-4704-BB3E-43BE6609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respuestas de </a:t>
            </a:r>
            <a:r>
              <a:rPr lang="es-ES" dirty="0" err="1"/>
              <a:t>apis</a:t>
            </a:r>
            <a:endParaRPr lang="es-PE" dirty="0"/>
          </a:p>
        </p:txBody>
      </p:sp>
      <p:sp>
        <p:nvSpPr>
          <p:cNvPr id="4" name="Google Shape;586;p92">
            <a:extLst>
              <a:ext uri="{FF2B5EF4-FFF2-40B4-BE49-F238E27FC236}">
                <a16:creationId xmlns:a16="http://schemas.microsoft.com/office/drawing/2014/main" id="{DAF99DD3-A1D4-41ED-96E5-4137DF5B5E9D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441708" cy="37386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sz="2400" dirty="0"/>
              <a:t>La respuesta suele ser un formato JSON como el que acabamos de ver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000" dirty="0"/>
              <a:t>Tipo: </a:t>
            </a:r>
            <a:r>
              <a:rPr lang="es-ES" sz="2000" dirty="0" err="1"/>
              <a:t>content</a:t>
            </a:r>
            <a:r>
              <a:rPr lang="es-ES" sz="2000" dirty="0"/>
              <a:t>(r, "</a:t>
            </a:r>
            <a:r>
              <a:rPr lang="es-ES" sz="2000" dirty="0" err="1"/>
              <a:t>text</a:t>
            </a:r>
            <a:r>
              <a:rPr lang="es-ES" sz="2000" dirty="0"/>
              <a:t>")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000" dirty="0"/>
              <a:t>Los datos están almacenados en claves </a:t>
            </a:r>
            <a:r>
              <a:rPr lang="es-ES" sz="2000" dirty="0" err="1"/>
              <a:t>key-value</a:t>
            </a:r>
            <a:endParaRPr lang="es-ES" sz="2000" dirty="0"/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/>
              <a:t>¿Por qué? Esto lo hace ágil y eficiente, en comparación a los formatos de tabla más tradicionales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/>
              <a:t>Los {} encierran objetos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1800" dirty="0"/>
              <a:t>Los [] encierran </a:t>
            </a:r>
            <a:r>
              <a:rPr lang="es-ES" sz="1800" dirty="0" err="1"/>
              <a:t>arrays</a:t>
            </a:r>
            <a:r>
              <a:rPr lang="es-ES" sz="1800" dirty="0"/>
              <a:t> (listas)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000" dirty="0"/>
              <a:t>La librería JSON en Python permite leer datos en ese formato.</a:t>
            </a:r>
          </a:p>
        </p:txBody>
      </p:sp>
    </p:spTree>
    <p:extLst>
      <p:ext uri="{BB962C8B-B14F-4D97-AF65-F5344CB8AC3E}">
        <p14:creationId xmlns:p14="http://schemas.microsoft.com/office/powerpoint/2010/main" val="2407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41342-4F12-4D4F-884D-A01F6C7C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00211"/>
          </a:xfrm>
        </p:spPr>
        <p:txBody>
          <a:bodyPr/>
          <a:lstStyle/>
          <a:p>
            <a:pPr algn="ctr"/>
            <a:r>
              <a:rPr lang="es-ES" dirty="0"/>
              <a:t>API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89A088-E66F-4A0C-9A3B-FA1550FF92CC}"/>
              </a:ext>
            </a:extLst>
          </p:cNvPr>
          <p:cNvSpPr txBox="1"/>
          <p:nvPr/>
        </p:nvSpPr>
        <p:spPr>
          <a:xfrm>
            <a:off x="1222514" y="1910041"/>
            <a:ext cx="98323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800" dirty="0"/>
              <a:t>Una </a:t>
            </a:r>
            <a:r>
              <a:rPr lang="es-ES" sz="2800" b="1" dirty="0"/>
              <a:t>API </a:t>
            </a:r>
            <a:r>
              <a:rPr lang="es-ES" sz="2800" dirty="0"/>
              <a:t>(</a:t>
            </a:r>
            <a:r>
              <a:rPr lang="es-ES" sz="2800" i="1" dirty="0" err="1"/>
              <a:t>Application</a:t>
            </a:r>
            <a:r>
              <a:rPr lang="es-ES" sz="2800" i="1" dirty="0"/>
              <a:t> </a:t>
            </a:r>
            <a:r>
              <a:rPr lang="es-ES" sz="2800" i="1" dirty="0" err="1"/>
              <a:t>Programming</a:t>
            </a:r>
            <a:r>
              <a:rPr lang="es-ES" sz="2800" i="1" dirty="0"/>
              <a:t> Interface</a:t>
            </a:r>
            <a:r>
              <a:rPr lang="es-ES" sz="2800" dirty="0"/>
              <a:t>, en castellano, interfaz de programación de aplicaciones) es una herramienta que nos permite intercambiar datos entre varias webs.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800" dirty="0"/>
              <a:t>Permite integrar herramientas que se conecten a otros sistemas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800" dirty="0"/>
              <a:t>Es más frecuente encontrarse con API que ofrecen servicios que permiten ser usados</a:t>
            </a:r>
          </a:p>
        </p:txBody>
      </p:sp>
    </p:spTree>
    <p:extLst>
      <p:ext uri="{BB962C8B-B14F-4D97-AF65-F5344CB8AC3E}">
        <p14:creationId xmlns:p14="http://schemas.microsoft.com/office/powerpoint/2010/main" val="7474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43A9-7AF5-4040-ABC6-E4A56348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API</a:t>
            </a:r>
            <a:endParaRPr lang="es-PE" dirty="0"/>
          </a:p>
        </p:txBody>
      </p:sp>
      <p:sp>
        <p:nvSpPr>
          <p:cNvPr id="5" name="Google Shape;514;p82">
            <a:extLst>
              <a:ext uri="{FF2B5EF4-FFF2-40B4-BE49-F238E27FC236}">
                <a16:creationId xmlns:a16="http://schemas.microsoft.com/office/drawing/2014/main" id="{6ABF302C-30C6-4F49-B59A-B5A687760C79}"/>
              </a:ext>
            </a:extLst>
          </p:cNvPr>
          <p:cNvSpPr txBox="1">
            <a:spLocks/>
          </p:cNvSpPr>
          <p:nvPr/>
        </p:nvSpPr>
        <p:spPr>
          <a:xfrm>
            <a:off x="1289894" y="1853754"/>
            <a:ext cx="8848500" cy="357494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" indent="0" algn="just">
              <a:spcBef>
                <a:spcPts val="0"/>
              </a:spcBef>
              <a:buSzPts val="2400"/>
              <a:buNone/>
            </a:pPr>
            <a:r>
              <a:rPr lang="es-ES" dirty="0"/>
              <a:t>Para usar una API, se requiere tener en cuenta: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dirty="0"/>
              <a:t>La documentación que ofrece, la que debería tener: 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Introducciones, guías, tutoriales, ejemplos, documentación del propio API, FAQ, tags en </a:t>
            </a:r>
            <a:r>
              <a:rPr lang="es-ES" dirty="0" err="1"/>
              <a:t>stackoverflow</a:t>
            </a:r>
            <a:r>
              <a:rPr lang="es-ES" dirty="0"/>
              <a:t>, listas de correo, grupos de </a:t>
            </a:r>
            <a:r>
              <a:rPr lang="es-ES" dirty="0" err="1"/>
              <a:t>google</a:t>
            </a:r>
            <a:r>
              <a:rPr lang="es-ES" dirty="0"/>
              <a:t>, etc. 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dirty="0" err="1"/>
              <a:t>Authentification</a:t>
            </a:r>
            <a:endParaRPr lang="es-ES" dirty="0"/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Es necesario pasar por al menos un paso previo para obtener una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Ejemplo: API de </a:t>
            </a:r>
            <a:r>
              <a:rPr lang="es-ES" dirty="0" err="1"/>
              <a:t>google</a:t>
            </a:r>
            <a:r>
              <a:rPr lang="es-ES" dirty="0"/>
              <a:t> </a:t>
            </a:r>
            <a:r>
              <a:rPr lang="es-ES" dirty="0" err="1"/>
              <a:t>maps</a:t>
            </a:r>
            <a:r>
              <a:rPr lang="es-ES" dirty="0"/>
              <a:t> que al principio </a:t>
            </a:r>
            <a:r>
              <a:rPr lang="es-ES" u="sng" dirty="0">
                <a:solidFill>
                  <a:schemeClr val="hlink"/>
                </a:solidFill>
                <a:hlinkClick r:id="rId2"/>
              </a:rPr>
              <a:t>no necesitaba ningún API </a:t>
            </a:r>
            <a:r>
              <a:rPr lang="es-ES" u="sng" dirty="0" err="1">
                <a:solidFill>
                  <a:schemeClr val="hlink"/>
                </a:solidFill>
                <a:hlinkClick r:id="rId2"/>
              </a:rPr>
              <a:t>key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3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F8B5F-C0E7-4A7C-80FF-B3817B0B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Tipos de API</a:t>
            </a:r>
            <a:endParaRPr lang="es-PE" dirty="0"/>
          </a:p>
        </p:txBody>
      </p:sp>
      <p:sp>
        <p:nvSpPr>
          <p:cNvPr id="7" name="Google Shape;521;p83">
            <a:extLst>
              <a:ext uri="{FF2B5EF4-FFF2-40B4-BE49-F238E27FC236}">
                <a16:creationId xmlns:a16="http://schemas.microsoft.com/office/drawing/2014/main" id="{EE2FE6E3-1CA5-4394-98C0-D5D020CDA6E2}"/>
              </a:ext>
            </a:extLst>
          </p:cNvPr>
          <p:cNvSpPr txBox="1">
            <a:spLocks/>
          </p:cNvSpPr>
          <p:nvPr/>
        </p:nvSpPr>
        <p:spPr>
          <a:xfrm>
            <a:off x="545555" y="2017676"/>
            <a:ext cx="11100889" cy="38746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400" b="1" dirty="0" err="1"/>
              <a:t>RESTful</a:t>
            </a:r>
            <a:r>
              <a:rPr lang="es-ES" sz="2400" b="1" dirty="0"/>
              <a:t> </a:t>
            </a:r>
            <a:r>
              <a:rPr lang="es-ES" sz="2400" b="1" dirty="0" err="1"/>
              <a:t>APIs</a:t>
            </a:r>
            <a:endParaRPr lang="es-ES" sz="2400" b="1" dirty="0"/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2000" dirty="0"/>
              <a:t>Consultas para obtener datos estáticos en el momento actual (perfiles de usuarios, comentarios, etc.)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400" b="1" dirty="0" err="1"/>
              <a:t>Streaming</a:t>
            </a:r>
            <a:r>
              <a:rPr lang="es-ES" sz="2400" b="1" dirty="0"/>
              <a:t> </a:t>
            </a:r>
            <a:r>
              <a:rPr lang="es-ES" sz="2400" b="1" dirty="0" err="1"/>
              <a:t>APIs</a:t>
            </a:r>
            <a:endParaRPr lang="es-ES" sz="2400" b="1" dirty="0"/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sz="2000" dirty="0"/>
              <a:t>Cambios en los datos de usuarios en tiempo real (nuevos tweets, nuevos comentarios en Facebook, etc.)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400" dirty="0"/>
              <a:t>La mayoría están limitadas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sz="2400" dirty="0"/>
              <a:t>Llamadas a la API por usuario/dirección IP en un periodo de tiempo</a:t>
            </a:r>
          </a:p>
        </p:txBody>
      </p:sp>
    </p:spTree>
    <p:extLst>
      <p:ext uri="{BB962C8B-B14F-4D97-AF65-F5344CB8AC3E}">
        <p14:creationId xmlns:p14="http://schemas.microsoft.com/office/powerpoint/2010/main" val="40184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E0D0-FDA6-4590-B40C-893A5351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retrievel</a:t>
            </a:r>
            <a:br>
              <a:rPr lang="es-ES" dirty="0"/>
            </a:br>
            <a:r>
              <a:rPr lang="es-ES" dirty="0"/>
              <a:t>(Recuperación de información)</a:t>
            </a:r>
            <a:endParaRPr lang="es-PE" dirty="0"/>
          </a:p>
        </p:txBody>
      </p:sp>
      <p:sp>
        <p:nvSpPr>
          <p:cNvPr id="15" name="Google Shape;529;p84">
            <a:extLst>
              <a:ext uri="{FF2B5EF4-FFF2-40B4-BE49-F238E27FC236}">
                <a16:creationId xmlns:a16="http://schemas.microsoft.com/office/drawing/2014/main" id="{A87792E9-CAE5-4F87-BDEF-6D085AB67C14}"/>
              </a:ext>
            </a:extLst>
          </p:cNvPr>
          <p:cNvSpPr txBox="1">
            <a:spLocks/>
          </p:cNvSpPr>
          <p:nvPr/>
        </p:nvSpPr>
        <p:spPr>
          <a:xfrm>
            <a:off x="1303146" y="2199861"/>
            <a:ext cx="8848500" cy="345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dirty="0"/>
              <a:t>Es más frecuente REST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dirty="0">
                <a:solidFill>
                  <a:schemeClr val="dk1"/>
                </a:solidFill>
              </a:rPr>
              <a:t>Algunas </a:t>
            </a:r>
            <a:r>
              <a:rPr lang="es-ES" dirty="0" err="1">
                <a:solidFill>
                  <a:schemeClr val="dk1"/>
                </a:solidFill>
              </a:rPr>
              <a:t>APIs</a:t>
            </a:r>
            <a:r>
              <a:rPr lang="es-ES" dirty="0">
                <a:solidFill>
                  <a:schemeClr val="dk1"/>
                </a:solidFill>
              </a:rPr>
              <a:t> interesantes: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u="sng" dirty="0" err="1">
                <a:solidFill>
                  <a:schemeClr val="hlink"/>
                </a:solidFill>
                <a:hlinkClick r:id="rId2"/>
              </a:rPr>
              <a:t>M</a:t>
            </a:r>
            <a:r>
              <a:rPr lang="es-ES" u="sng" dirty="0" err="1">
                <a:solidFill>
                  <a:schemeClr val="hlink"/>
                </a:solidFill>
                <a:hlinkClick r:id="rId2"/>
              </a:rPr>
              <a:t>apbox</a:t>
            </a:r>
            <a:r>
              <a:rPr lang="es-ES" dirty="0">
                <a:solidFill>
                  <a:schemeClr val="dk1"/>
                </a:solidFill>
              </a:rPr>
              <a:t>,</a:t>
            </a:r>
            <a:r>
              <a:rPr lang="es-ES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s-ES" u="sng" dirty="0" err="1">
                <a:solidFill>
                  <a:schemeClr val="hlink"/>
                </a:solidFill>
                <a:hlinkClick r:id="rId3"/>
              </a:rPr>
              <a:t>Stripe</a:t>
            </a:r>
            <a:r>
              <a:rPr lang="es-ES" dirty="0">
                <a:solidFill>
                  <a:schemeClr val="dk1"/>
                </a:solidFill>
              </a:rPr>
              <a:t>,</a:t>
            </a:r>
            <a:r>
              <a:rPr lang="es-ES" dirty="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s-ES" u="sng" dirty="0">
                <a:solidFill>
                  <a:schemeClr val="hlink"/>
                </a:solidFill>
                <a:hlinkClick r:id="rId4"/>
              </a:rPr>
              <a:t>Marvel</a:t>
            </a:r>
            <a:r>
              <a:rPr lang="es-ES" dirty="0">
                <a:solidFill>
                  <a:schemeClr val="dk1"/>
                </a:solidFill>
              </a:rPr>
              <a:t>,</a:t>
            </a:r>
            <a:r>
              <a:rPr lang="es-ES" dirty="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s-ES" u="sng" dirty="0" err="1">
                <a:solidFill>
                  <a:schemeClr val="hlink"/>
                </a:solidFill>
                <a:hlinkClick r:id="rId5"/>
              </a:rPr>
              <a:t>Carto</a:t>
            </a:r>
            <a:r>
              <a:rPr lang="es-ES" dirty="0">
                <a:solidFill>
                  <a:schemeClr val="dk1"/>
                </a:solidFill>
              </a:rPr>
              <a:t>,</a:t>
            </a:r>
            <a:r>
              <a:rPr lang="es-ES" dirty="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s-ES" u="sng" dirty="0" err="1">
                <a:solidFill>
                  <a:schemeClr val="hlink"/>
                </a:solidFill>
                <a:hlinkClick r:id="rId6"/>
              </a:rPr>
              <a:t>Microlink</a:t>
            </a:r>
            <a:r>
              <a:rPr lang="es-ES" dirty="0">
                <a:solidFill>
                  <a:schemeClr val="dk1"/>
                </a:solidFill>
              </a:rPr>
              <a:t>, etc.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b="1" dirty="0"/>
              <a:t>API = </a:t>
            </a:r>
            <a:r>
              <a:rPr lang="es-ES" b="1" dirty="0" err="1"/>
              <a:t>Application</a:t>
            </a:r>
            <a:r>
              <a:rPr lang="es-ES" b="1" dirty="0"/>
              <a:t> </a:t>
            </a:r>
            <a:r>
              <a:rPr lang="es-ES" b="1" dirty="0" err="1"/>
              <a:t>Programming</a:t>
            </a:r>
            <a:r>
              <a:rPr lang="es-ES" b="1" dirty="0"/>
              <a:t> Interface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Se trata de un conjunto de peticiones http estructuradas que devuelven datos en un formato ágil y eficiente</a:t>
            </a:r>
          </a:p>
          <a:p>
            <a:pPr marL="457200" indent="-381000" algn="just"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es-ES" b="1" dirty="0"/>
              <a:t>HTTP = </a:t>
            </a:r>
            <a:r>
              <a:rPr lang="es-ES" b="1" dirty="0" err="1"/>
              <a:t>Hypertext</a:t>
            </a:r>
            <a:r>
              <a:rPr lang="es-ES" b="1" dirty="0"/>
              <a:t> Transfer </a:t>
            </a:r>
            <a:r>
              <a:rPr lang="es-ES" b="1" dirty="0" err="1"/>
              <a:t>Protocol</a:t>
            </a:r>
            <a:endParaRPr lang="es-ES" b="1" dirty="0"/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dirty="0"/>
              <a:t>Cómo los navegadores y los clientes de emails se comunican con los servidores</a:t>
            </a:r>
          </a:p>
        </p:txBody>
      </p:sp>
    </p:spTree>
    <p:extLst>
      <p:ext uri="{BB962C8B-B14F-4D97-AF65-F5344CB8AC3E}">
        <p14:creationId xmlns:p14="http://schemas.microsoft.com/office/powerpoint/2010/main" val="5882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C3267-7F5E-43B7-843B-AAF7266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</a:t>
            </a:r>
            <a:br>
              <a:rPr lang="es-ES" dirty="0"/>
            </a:br>
            <a:r>
              <a:rPr lang="es-ES" dirty="0" err="1"/>
              <a:t>proveedoR</a:t>
            </a:r>
            <a:r>
              <a:rPr lang="es-ES" dirty="0"/>
              <a:t> - usuario</a:t>
            </a:r>
            <a:endParaRPr lang="es-PE" dirty="0"/>
          </a:p>
        </p:txBody>
      </p:sp>
      <p:pic>
        <p:nvPicPr>
          <p:cNvPr id="4" name="Google Shape;536;p85">
            <a:extLst>
              <a:ext uri="{FF2B5EF4-FFF2-40B4-BE49-F238E27FC236}">
                <a16:creationId xmlns:a16="http://schemas.microsoft.com/office/drawing/2014/main" id="{74617F03-50EA-47D5-944F-262A7B15AF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1808" y="1948070"/>
            <a:ext cx="8791007" cy="4105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74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FAB60-C66F-43F6-A831-DC1545F0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Tipos de </a:t>
            </a:r>
            <a:r>
              <a:rPr lang="es-ES" b="1" dirty="0" err="1"/>
              <a:t>Request</a:t>
            </a:r>
            <a:r>
              <a:rPr lang="es-ES" b="1" dirty="0"/>
              <a:t> (peticiones)</a:t>
            </a:r>
            <a:endParaRPr lang="es-PE" b="1" dirty="0"/>
          </a:p>
        </p:txBody>
      </p:sp>
      <p:sp>
        <p:nvSpPr>
          <p:cNvPr id="4" name="Google Shape;543;p86">
            <a:extLst>
              <a:ext uri="{FF2B5EF4-FFF2-40B4-BE49-F238E27FC236}">
                <a16:creationId xmlns:a16="http://schemas.microsoft.com/office/drawing/2014/main" id="{6176FABA-0701-4EA4-A530-41DFF320F386}"/>
              </a:ext>
            </a:extLst>
          </p:cNvPr>
          <p:cNvSpPr txBox="1">
            <a:spLocks/>
          </p:cNvSpPr>
          <p:nvPr/>
        </p:nvSpPr>
        <p:spPr>
          <a:xfrm>
            <a:off x="1137146" y="2014330"/>
            <a:ext cx="8848500" cy="38696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b="1" dirty="0"/>
              <a:t>(1) GET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dirty="0"/>
              <a:t>Permite extraer datos del sistema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i="1" dirty="0"/>
              <a:t>Ejemplo</a:t>
            </a:r>
            <a:r>
              <a:rPr lang="es-ES" dirty="0"/>
              <a:t>: extraer la posición de todos los aviones en circulación en este momento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b="1" dirty="0"/>
              <a:t>(2) POST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dirty="0"/>
              <a:t>Permite añadir datos al sistema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i="1" dirty="0"/>
              <a:t>Ejemplo</a:t>
            </a:r>
            <a:r>
              <a:rPr lang="es-ES" dirty="0"/>
              <a:t>: dar de alta un nuevo avión en nuestro sistema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b="1" dirty="0"/>
              <a:t>(3) PUT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dirty="0"/>
              <a:t>Permite actualizar datos del sistema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i="1" dirty="0"/>
              <a:t>Ejemplo</a:t>
            </a:r>
            <a:r>
              <a:rPr lang="es-ES" dirty="0"/>
              <a:t>: actualizar la posición (latitud y longitud) de un avión en el aire</a:t>
            </a:r>
          </a:p>
          <a:p>
            <a:pPr marL="914400" lvl="1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○"/>
            </a:pPr>
            <a:r>
              <a:rPr lang="es-ES" b="1" dirty="0"/>
              <a:t>(4) DELETE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dirty="0"/>
              <a:t>Permite eliminar datos del sistema</a:t>
            </a:r>
          </a:p>
          <a:p>
            <a:pPr marL="1371600" lvl="2" indent="-342900" algn="just">
              <a:spcBef>
                <a:spcPts val="0"/>
              </a:spcBef>
              <a:buSzPts val="1800"/>
              <a:buFont typeface="Arial" panose="020B0604020202020204" pitchFamily="34" charset="0"/>
              <a:buChar char="■"/>
            </a:pPr>
            <a:r>
              <a:rPr lang="es-ES" i="1" dirty="0"/>
              <a:t>Ejemplo</a:t>
            </a:r>
            <a:r>
              <a:rPr lang="es-ES" dirty="0"/>
              <a:t>: eliminar un avión existente de nuestro sistema</a:t>
            </a:r>
          </a:p>
        </p:txBody>
      </p:sp>
    </p:spTree>
    <p:extLst>
      <p:ext uri="{BB962C8B-B14F-4D97-AF65-F5344CB8AC3E}">
        <p14:creationId xmlns:p14="http://schemas.microsoft.com/office/powerpoint/2010/main" val="35522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5D432-61E6-4054-AF5D-A37C7244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API ¿para qué sirven?</a:t>
            </a:r>
            <a:endParaRPr lang="es-PE" dirty="0"/>
          </a:p>
        </p:txBody>
      </p:sp>
      <p:pic>
        <p:nvPicPr>
          <p:cNvPr id="4" name="Google Shape;551;p87">
            <a:extLst>
              <a:ext uri="{FF2B5EF4-FFF2-40B4-BE49-F238E27FC236}">
                <a16:creationId xmlns:a16="http://schemas.microsoft.com/office/drawing/2014/main" id="{5437973A-C960-4E7B-84C8-49E1F7E60E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1216" y="2029238"/>
            <a:ext cx="9144000" cy="387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05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A739-8F00-432A-A323-312EBB8A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¿dónde encontrar </a:t>
            </a:r>
            <a:r>
              <a:rPr lang="es-ES" dirty="0" err="1"/>
              <a:t>apis</a:t>
            </a:r>
            <a:r>
              <a:rPr lang="es-E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F7182-8801-4854-BC78-8662937D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any-api.com</a:t>
            </a: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 err="1"/>
              <a:t>Github</a:t>
            </a:r>
            <a:r>
              <a:rPr lang="en-US" sz="2400" dirty="0"/>
              <a:t> Public APIs: </a:t>
            </a:r>
            <a:r>
              <a:rPr lang="en-US" sz="2400" u="sng" dirty="0">
                <a:solidFill>
                  <a:schemeClr val="hlink"/>
                </a:solidFill>
                <a:hlinkClick r:id="rId2"/>
              </a:rPr>
              <a:t>https://github.com/public-apis/public-apis</a:t>
            </a:r>
            <a:endParaRPr lang="en-US" sz="2400" dirty="0"/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 dirty="0"/>
              <a:t>rapidapi.com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647661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441</TotalTime>
  <Words>677</Words>
  <Application>Microsoft Office PowerPoint</Application>
  <PresentationFormat>Panorámica</PresentationFormat>
  <Paragraphs>77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Galería</vt:lpstr>
      <vt:lpstr>API</vt:lpstr>
      <vt:lpstr>API</vt:lpstr>
      <vt:lpstr>API</vt:lpstr>
      <vt:lpstr>Tipos de API</vt:lpstr>
      <vt:lpstr>Information retrievel (Recuperación de información)</vt:lpstr>
      <vt:lpstr>API  proveedoR - usuario</vt:lpstr>
      <vt:lpstr>Tipos de Request (peticiones)</vt:lpstr>
      <vt:lpstr>API ¿para qué sirven?</vt:lpstr>
      <vt:lpstr>¿dónde encontrar apis?</vt:lpstr>
      <vt:lpstr>Sobre la documentación de la api</vt:lpstr>
      <vt:lpstr>¿qué debemos tener en cuenta?</vt:lpstr>
      <vt:lpstr>Sobre respuestas de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model Object (DOM)</dc:title>
  <dc:creator>Vana Vargas</dc:creator>
  <cp:lastModifiedBy>Vana Vargas</cp:lastModifiedBy>
  <cp:revision>25</cp:revision>
  <dcterms:created xsi:type="dcterms:W3CDTF">2021-02-23T21:25:26Z</dcterms:created>
  <dcterms:modified xsi:type="dcterms:W3CDTF">2021-03-15T01:51:21Z</dcterms:modified>
</cp:coreProperties>
</file>