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024" r:id="rId1"/>
  </p:sldMasterIdLst>
  <p:notesMasterIdLst>
    <p:notesMasterId r:id="rId9"/>
  </p:notesMasterIdLst>
  <p:sldIdLst>
    <p:sldId id="289" r:id="rId2"/>
    <p:sldId id="258" r:id="rId3"/>
    <p:sldId id="261" r:id="rId4"/>
    <p:sldId id="262" r:id="rId5"/>
    <p:sldId id="266" r:id="rId6"/>
    <p:sldId id="267" r:id="rId7"/>
    <p:sldId id="278"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746765f7a1_0_2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746765f7a1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081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32d63c0d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32d63c0d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46765f7a1_0_2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46765f7a1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46765f7a1_0_2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46765f7a1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46765f7a1_0_2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46765f7a1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46765f7a1_0_2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46765f7a1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746765f7a1_0_2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746765f7a1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2/22/2021</a:t>
            </a:fld>
            <a:endParaRPr lang="en-US" dirty="0"/>
          </a:p>
        </p:txBody>
      </p:sp>
      <p:sp>
        <p:nvSpPr>
          <p:cNvPr id="5" name="Footer Placeholder 4"/>
          <p:cNvSpPr>
            <a:spLocks noGrp="1"/>
          </p:cNvSpPr>
          <p:nvPr>
            <p:ph type="ftr" sz="quarter" idx="11"/>
          </p:nvPr>
        </p:nvSpPr>
        <p:spPr>
          <a:xfrm>
            <a:off x="2396319" y="329308"/>
            <a:ext cx="3086292" cy="309201"/>
          </a:xfrm>
        </p:spPr>
        <p:txBody>
          <a:bodyPr/>
          <a:lstStyle/>
          <a:p>
            <a:endParaRPr lang="en-US" dirty="0"/>
          </a:p>
        </p:txBody>
      </p:sp>
      <p:sp>
        <p:nvSpPr>
          <p:cNvPr id="6" name="Slide Number Placeholder 5"/>
          <p:cNvSpPr>
            <a:spLocks noGrp="1"/>
          </p:cNvSpPr>
          <p:nvPr>
            <p:ph type="sldNum" sz="quarter" idx="12"/>
          </p:nvPr>
        </p:nvSpPr>
        <p:spPr>
          <a:xfrm>
            <a:off x="1434703" y="798973"/>
            <a:ext cx="802005" cy="503578"/>
          </a:xfrm>
        </p:spPr>
        <p:txBody>
          <a:bodyPr/>
          <a:lstStyle/>
          <a:p>
            <a:pPr marL="0" lvl="0" indent="0" algn="r" rtl="0">
              <a:spcBef>
                <a:spcPts val="0"/>
              </a:spcBef>
              <a:spcAft>
                <a:spcPts val="0"/>
              </a:spcAft>
              <a:buNone/>
            </a:pPr>
            <a:fld id="{00000000-1234-1234-1234-123412341234}" type="slidenum">
              <a:rPr lang="es-PE" smtClean="0"/>
              <a:t>‹Nº›</a:t>
            </a:fld>
            <a:endParaRPr lang="es-PE"/>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538130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43731327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358564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6900" y="-16233"/>
            <a:ext cx="8520600" cy="7635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Font typeface="Proxima Nova"/>
              <a:buNone/>
              <a:defRPr sz="4000" b="1">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78475" y="1177000"/>
            <a:ext cx="9065400" cy="5206500"/>
          </a:xfrm>
          <a:prstGeom prst="rect">
            <a:avLst/>
          </a:prstGeom>
        </p:spPr>
        <p:txBody>
          <a:bodyPr spcFirstLastPara="1" wrap="square" lIns="91425" tIns="91425" rIns="91425" bIns="91425" anchor="t" anchorCtr="0">
            <a:noAutofit/>
          </a:bodyPr>
          <a:lstStyle>
            <a:lvl1pPr marL="457200" lvl="0" indent="-381000" algn="just" rtl="0">
              <a:spcBef>
                <a:spcPts val="0"/>
              </a:spcBef>
              <a:spcAft>
                <a:spcPts val="0"/>
              </a:spcAft>
              <a:buClr>
                <a:srgbClr val="000000"/>
              </a:buClr>
              <a:buSzPts val="2400"/>
              <a:buFont typeface="Proxima Nova"/>
              <a:buChar char="●"/>
              <a:defRPr sz="2400">
                <a:solidFill>
                  <a:srgbClr val="000000"/>
                </a:solidFill>
                <a:latin typeface="Proxima Nova"/>
                <a:ea typeface="Proxima Nova"/>
                <a:cs typeface="Proxima Nova"/>
                <a:sym typeface="Proxima Nova"/>
              </a:defRPr>
            </a:lvl1pPr>
            <a:lvl2pPr marL="914400" lvl="1" indent="-342900" algn="just" rtl="0">
              <a:spcBef>
                <a:spcPts val="1600"/>
              </a:spcBef>
              <a:spcAft>
                <a:spcPts val="0"/>
              </a:spcAft>
              <a:buClr>
                <a:srgbClr val="000000"/>
              </a:buClr>
              <a:buSzPts val="1800"/>
              <a:buFont typeface="Proxima Nova"/>
              <a:buChar char="○"/>
              <a:defRPr sz="1800">
                <a:solidFill>
                  <a:srgbClr val="000000"/>
                </a:solidFill>
                <a:latin typeface="Proxima Nova"/>
                <a:ea typeface="Proxima Nova"/>
                <a:cs typeface="Proxima Nova"/>
                <a:sym typeface="Proxima Nova"/>
              </a:defRPr>
            </a:lvl2pPr>
            <a:lvl3pPr marL="1371600" lvl="2" indent="-342900" algn="just" rtl="0">
              <a:spcBef>
                <a:spcPts val="1600"/>
              </a:spcBef>
              <a:spcAft>
                <a:spcPts val="0"/>
              </a:spcAft>
              <a:buClr>
                <a:srgbClr val="000000"/>
              </a:buClr>
              <a:buSzPts val="1800"/>
              <a:buFont typeface="Proxima Nova"/>
              <a:buChar char="■"/>
              <a:defRPr sz="1800">
                <a:solidFill>
                  <a:srgbClr val="000000"/>
                </a:solidFill>
                <a:latin typeface="Proxima Nova"/>
                <a:ea typeface="Proxima Nova"/>
                <a:cs typeface="Proxima Nova"/>
                <a:sym typeface="Proxima Nova"/>
              </a:defRPr>
            </a:lvl3pPr>
            <a:lvl4pPr marL="1828800" lvl="3" indent="-317500" algn="just"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4pPr>
            <a:lvl5pPr marL="2286000" lvl="4" indent="-317500" algn="just"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5pPr>
            <a:lvl6pPr marL="2743200" lvl="5" indent="-317500" algn="just"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6pPr>
            <a:lvl7pPr marL="3200400" lvl="6" indent="-317500" algn="just"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7pPr>
            <a:lvl8pPr marL="3657600" lvl="7" indent="-317500" algn="just"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8pPr>
            <a:lvl9pPr marL="4114800" lvl="8" indent="-317500" algn="just" rtl="0">
              <a:spcBef>
                <a:spcPts val="1600"/>
              </a:spcBef>
              <a:spcAft>
                <a:spcPts val="1600"/>
              </a:spcAft>
              <a:buClr>
                <a:srgbClr val="000000"/>
              </a:buClr>
              <a:buSzPts val="1400"/>
              <a:buFont typeface="Proxima Nova"/>
              <a:buChar char="■"/>
              <a:defRPr>
                <a:solidFill>
                  <a:srgbClr val="000000"/>
                </a:solidFill>
                <a:latin typeface="Proxima Nova"/>
                <a:ea typeface="Proxima Nova"/>
                <a:cs typeface="Proxima Nova"/>
                <a:sym typeface="Proxima Nova"/>
              </a:defRPr>
            </a:lvl9pPr>
          </a:lstStyle>
          <a:p>
            <a:endParaRPr/>
          </a:p>
        </p:txBody>
      </p:sp>
      <p:sp>
        <p:nvSpPr>
          <p:cNvPr id="18" name="Google Shape;18;p4"/>
          <p:cNvSpPr txBox="1">
            <a:spLocks noGrp="1"/>
          </p:cNvSpPr>
          <p:nvPr>
            <p:ph type="sldNum" idx="12"/>
          </p:nvPr>
        </p:nvSpPr>
        <p:spPr>
          <a:xfrm>
            <a:off x="4297658" y="6500172"/>
            <a:ext cx="548700" cy="524700"/>
          </a:xfrm>
          <a:prstGeom prst="rect">
            <a:avLst/>
          </a:prstGeom>
        </p:spPr>
        <p:txBody>
          <a:bodyPr spcFirstLastPara="1" wrap="square" lIns="91425" tIns="91425" rIns="91425" bIns="91425" anchor="ctr" anchorCtr="0">
            <a:noAutofit/>
          </a:bodyPr>
          <a:lstStyle>
            <a:lvl1pPr lvl="0" algn="ctr" rtl="0">
              <a:buNone/>
              <a:defRPr sz="900">
                <a:latin typeface="Calibri"/>
                <a:ea typeface="Calibri"/>
                <a:cs typeface="Calibri"/>
                <a:sym typeface="Calibri"/>
              </a:defRPr>
            </a:lvl1pPr>
            <a:lvl2pPr lvl="1" algn="ctr" rtl="0">
              <a:buNone/>
              <a:defRPr sz="900">
                <a:latin typeface="Calibri"/>
                <a:ea typeface="Calibri"/>
                <a:cs typeface="Calibri"/>
                <a:sym typeface="Calibri"/>
              </a:defRPr>
            </a:lvl2pPr>
            <a:lvl3pPr lvl="2" algn="ctr" rtl="0">
              <a:buNone/>
              <a:defRPr sz="900">
                <a:latin typeface="Calibri"/>
                <a:ea typeface="Calibri"/>
                <a:cs typeface="Calibri"/>
                <a:sym typeface="Calibri"/>
              </a:defRPr>
            </a:lvl3pPr>
            <a:lvl4pPr lvl="3" algn="ctr" rtl="0">
              <a:buNone/>
              <a:defRPr sz="900">
                <a:latin typeface="Calibri"/>
                <a:ea typeface="Calibri"/>
                <a:cs typeface="Calibri"/>
                <a:sym typeface="Calibri"/>
              </a:defRPr>
            </a:lvl4pPr>
            <a:lvl5pPr lvl="4" algn="ctr" rtl="0">
              <a:buNone/>
              <a:defRPr sz="900">
                <a:latin typeface="Calibri"/>
                <a:ea typeface="Calibri"/>
                <a:cs typeface="Calibri"/>
                <a:sym typeface="Calibri"/>
              </a:defRPr>
            </a:lvl5pPr>
            <a:lvl6pPr lvl="5" algn="ctr" rtl="0">
              <a:buNone/>
              <a:defRPr sz="900">
                <a:latin typeface="Calibri"/>
                <a:ea typeface="Calibri"/>
                <a:cs typeface="Calibri"/>
                <a:sym typeface="Calibri"/>
              </a:defRPr>
            </a:lvl6pPr>
            <a:lvl7pPr lvl="6" algn="ctr" rtl="0">
              <a:buNone/>
              <a:defRPr sz="900">
                <a:latin typeface="Calibri"/>
                <a:ea typeface="Calibri"/>
                <a:cs typeface="Calibri"/>
                <a:sym typeface="Calibri"/>
              </a:defRPr>
            </a:lvl7pPr>
            <a:lvl8pPr lvl="7" algn="ctr" rtl="0">
              <a:buNone/>
              <a:defRPr sz="900">
                <a:latin typeface="Calibri"/>
                <a:ea typeface="Calibri"/>
                <a:cs typeface="Calibri"/>
                <a:sym typeface="Calibri"/>
              </a:defRPr>
            </a:lvl8pPr>
            <a:lvl9pPr lvl="8" algn="ctr" rtl="0">
              <a:buNone/>
              <a:defRPr sz="900">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448153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097677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033600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155003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1443491" y="2824270"/>
            <a:ext cx="3125766"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889182" y="2821491"/>
            <a:ext cx="31256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234502916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168474187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164095784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496777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9CDD058F-B960-4439-B370-43D89816EE05}" type="datetimeFigureOut">
              <a:rPr lang="en-US" smtClean="0"/>
              <a:t>2/22/2021</a:t>
            </a:fld>
            <a:endParaRPr lang="en-US" dirty="0"/>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475926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23A7CAF-7A85-4503-ADFC-1A5879F4BBC8}" type="datetimeFigureOut">
              <a:rPr lang="es-PE" smtClean="0"/>
              <a:t>22/02/2021</a:t>
            </a:fld>
            <a:endParaRPr lang="es-PE"/>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2774488796"/>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hf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cloud.google.com/maps-platform/"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hyperlink" Target="https://www.amazon.com/ap/signin?openid.return_to=https%3A%2F%2Faffiliate-program.amazon.com%2Fassoc_credentials%2Fhome&amp;openid.identity=http%3A%2F%2Fspecs.openid.net%2Fauth%2F2.0%2Fidentifier_select&amp;openid.assoc_handle=amzn_associates_us&amp;openid.mode=checkid_setup&amp;marketPlaceId=ATVPDKIKX0DER&amp;openid.claimed_id=http%3A%2F%2Fspecs.openid.net%2Fauth%2F2.0%2Fidentifier_select&amp;openid.ns=http%3A%2F%2Fspecs.openid.net%2Fauth%2F2.0&amp;openid.pape.max_auth_age=0" TargetMode="External"/><Relationship Id="rId4" Type="http://schemas.openxmlformats.org/officeDocument/2006/relationships/hyperlink" Target="https://dev.twitter.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3"/>
          <p:cNvSpPr txBox="1">
            <a:spLocks noGrp="1"/>
          </p:cNvSpPr>
          <p:nvPr>
            <p:ph type="title"/>
          </p:nvPr>
        </p:nvSpPr>
        <p:spPr>
          <a:xfrm>
            <a:off x="1871004" y="337646"/>
            <a:ext cx="6217920" cy="19272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Introducción al</a:t>
            </a:r>
            <a:br>
              <a:rPr lang="es" dirty="0"/>
            </a:br>
            <a:r>
              <a:rPr lang="es" dirty="0"/>
              <a:t> web scraping y api</a:t>
            </a:r>
            <a:endParaRPr dirty="0"/>
          </a:p>
        </p:txBody>
      </p:sp>
      <p:sp>
        <p:nvSpPr>
          <p:cNvPr id="306" name="Google Shape;306;p53"/>
          <p:cNvSpPr txBox="1">
            <a:spLocks noGrp="1"/>
          </p:cNvSpPr>
          <p:nvPr>
            <p:ph type="sldNum" idx="12"/>
          </p:nvPr>
        </p:nvSpPr>
        <p:spPr>
          <a:xfrm>
            <a:off x="4297658" y="6534422"/>
            <a:ext cx="548700" cy="52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1</a:t>
            </a:fld>
            <a:endParaRPr/>
          </a:p>
        </p:txBody>
      </p:sp>
      <p:pic>
        <p:nvPicPr>
          <p:cNvPr id="1026" name="Picture 2" descr="Qué es el web scraping, para qué sirve y como suele utilizarse">
            <a:extLst>
              <a:ext uri="{FF2B5EF4-FFF2-40B4-BE49-F238E27FC236}">
                <a16:creationId xmlns:a16="http://schemas.microsoft.com/office/drawing/2014/main" id="{663087D9-87A1-41C5-AE4A-86B945D1DB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2223" y="2799471"/>
            <a:ext cx="4170815" cy="2172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4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Introducción</a:t>
            </a:r>
            <a:endParaRPr sz="2400" b="0" dirty="0"/>
          </a:p>
        </p:txBody>
      </p:sp>
      <p:sp>
        <p:nvSpPr>
          <p:cNvPr id="130" name="Google Shape;130;p29"/>
          <p:cNvSpPr txBox="1">
            <a:spLocks noGrp="1"/>
          </p:cNvSpPr>
          <p:nvPr>
            <p:ph type="body" idx="1"/>
          </p:nvPr>
        </p:nvSpPr>
        <p:spPr>
          <a:xfrm>
            <a:off x="110450" y="1073888"/>
            <a:ext cx="8848500" cy="5533387"/>
          </a:xfrm>
          <a:prstGeom prst="rect">
            <a:avLst/>
          </a:prstGeom>
        </p:spPr>
        <p:txBody>
          <a:bodyPr spcFirstLastPara="1" wrap="square" lIns="91425" tIns="91425" rIns="91425" bIns="91425" anchor="t" anchorCtr="0">
            <a:noAutofit/>
          </a:bodyPr>
          <a:lstStyle/>
          <a:p>
            <a:pPr marL="457200" lvl="0" indent="-381000" algn="just" rtl="0">
              <a:spcBef>
                <a:spcPts val="0"/>
              </a:spcBef>
              <a:spcAft>
                <a:spcPts val="0"/>
              </a:spcAft>
              <a:buSzPts val="2400"/>
              <a:buChar char="●"/>
            </a:pPr>
            <a:r>
              <a:rPr lang="es" dirty="0"/>
              <a:t>Existe una enorme cantidad de información en la web.</a:t>
            </a:r>
          </a:p>
          <a:p>
            <a:pPr marL="457200" lvl="0" indent="-381000" algn="just" rtl="0">
              <a:spcBef>
                <a:spcPts val="0"/>
              </a:spcBef>
              <a:spcAft>
                <a:spcPts val="0"/>
              </a:spcAft>
              <a:buSzPts val="2400"/>
              <a:buChar char="●"/>
            </a:pPr>
            <a:r>
              <a:rPr lang="es" dirty="0"/>
              <a:t>Internet se ha convertido en la “nueva base de datos” para extraer información.  </a:t>
            </a:r>
          </a:p>
          <a:p>
            <a:pPr marL="457200" lvl="0" indent="-381000" algn="just" rtl="0">
              <a:spcBef>
                <a:spcPts val="0"/>
              </a:spcBef>
              <a:spcAft>
                <a:spcPts val="0"/>
              </a:spcAft>
              <a:buSzPts val="2400"/>
              <a:buChar char="●"/>
            </a:pPr>
            <a:endParaRPr lang="es" dirty="0"/>
          </a:p>
          <a:p>
            <a:pPr marL="457200" lvl="0" indent="-381000" algn="just" rtl="0">
              <a:spcBef>
                <a:spcPts val="0"/>
              </a:spcBef>
              <a:spcAft>
                <a:spcPts val="0"/>
              </a:spcAft>
              <a:buSzPts val="2400"/>
              <a:buChar char="●"/>
            </a:pPr>
            <a:endParaRPr dirty="0"/>
          </a:p>
        </p:txBody>
      </p:sp>
      <p:sp>
        <p:nvSpPr>
          <p:cNvPr id="129" name="Google Shape;129;p2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2</a:t>
            </a:fld>
            <a:endParaRPr dirty="0"/>
          </a:p>
        </p:txBody>
      </p:sp>
      <p:pic>
        <p:nvPicPr>
          <p:cNvPr id="2050" name="Picture 2">
            <a:extLst>
              <a:ext uri="{FF2B5EF4-FFF2-40B4-BE49-F238E27FC236}">
                <a16:creationId xmlns:a16="http://schemas.microsoft.com/office/drawing/2014/main" id="{91AFE8F5-D376-495D-9444-D1AE2FC879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201" y="2371060"/>
            <a:ext cx="7448550" cy="272778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2F71FD17-BDDA-43A8-A519-0D57673C8756}"/>
              </a:ext>
            </a:extLst>
          </p:cNvPr>
          <p:cNvSpPr txBox="1"/>
          <p:nvPr/>
        </p:nvSpPr>
        <p:spPr>
          <a:xfrm>
            <a:off x="816593" y="5170304"/>
            <a:ext cx="7159766" cy="430887"/>
          </a:xfrm>
          <a:prstGeom prst="rect">
            <a:avLst/>
          </a:prstGeom>
          <a:noFill/>
        </p:spPr>
        <p:txBody>
          <a:bodyPr wrap="square">
            <a:spAutoFit/>
          </a:bodyPr>
          <a:lstStyle/>
          <a:p>
            <a:r>
              <a:rPr lang="es-PE" sz="1100" dirty="0"/>
              <a:t>https://www.fundacionbankinter.org/blog/noticia/en-2025-el-volumen-de-datos-en-el-mundo-sera-175-veces-mas-que-en-2011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2"/>
          <p:cNvSpPr txBox="1">
            <a:spLocks noGrp="1"/>
          </p:cNvSpPr>
          <p:nvPr>
            <p:ph type="title"/>
          </p:nvPr>
        </p:nvSpPr>
        <p:spPr>
          <a:xfrm>
            <a:off x="1429604" y="250725"/>
            <a:ext cx="6833508" cy="13822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800" dirty="0"/>
              <a:t>Técnicas de recuperación (</a:t>
            </a:r>
            <a:r>
              <a:rPr lang="es-ES" sz="2800" dirty="0" err="1"/>
              <a:t>retrieval</a:t>
            </a:r>
            <a:r>
              <a:rPr lang="es-ES" sz="2800" dirty="0"/>
              <a:t>) de información en la web</a:t>
            </a:r>
            <a:endParaRPr sz="2800" dirty="0"/>
          </a:p>
          <a:p>
            <a:pPr marL="0" lvl="0" indent="0" algn="l" rtl="0">
              <a:spcBef>
                <a:spcPts val="0"/>
              </a:spcBef>
              <a:spcAft>
                <a:spcPts val="0"/>
              </a:spcAft>
              <a:buNone/>
            </a:pPr>
            <a:br>
              <a:rPr lang="es" sz="2400" b="0" dirty="0"/>
            </a:br>
            <a:endParaRPr sz="2400" b="0" dirty="0"/>
          </a:p>
        </p:txBody>
      </p:sp>
      <p:sp>
        <p:nvSpPr>
          <p:cNvPr id="152" name="Google Shape;152;p32"/>
          <p:cNvSpPr txBox="1">
            <a:spLocks noGrp="1"/>
          </p:cNvSpPr>
          <p:nvPr>
            <p:ph type="body" idx="1"/>
          </p:nvPr>
        </p:nvSpPr>
        <p:spPr>
          <a:xfrm>
            <a:off x="295500" y="1632958"/>
            <a:ext cx="8848500" cy="3917238"/>
          </a:xfrm>
          <a:prstGeom prst="rect">
            <a:avLst/>
          </a:prstGeom>
        </p:spPr>
        <p:txBody>
          <a:bodyPr spcFirstLastPara="1" wrap="square" lIns="91425" tIns="91425" rIns="91425" bIns="91425" anchor="t" anchorCtr="0">
            <a:noAutofit/>
          </a:bodyPr>
          <a:lstStyle/>
          <a:p>
            <a:pPr marL="457200" lvl="0" indent="-381000" algn="just" rtl="0">
              <a:spcBef>
                <a:spcPts val="0"/>
              </a:spcBef>
              <a:spcAft>
                <a:spcPts val="0"/>
              </a:spcAft>
              <a:buSzPts val="2400"/>
              <a:buChar char="●"/>
            </a:pPr>
            <a:r>
              <a:rPr lang="es" dirty="0"/>
              <a:t>(1) Web (API, webscraping)</a:t>
            </a:r>
          </a:p>
          <a:p>
            <a:pPr lvl="1" indent="-381000">
              <a:spcBef>
                <a:spcPts val="0"/>
              </a:spcBef>
              <a:buSzPts val="2400"/>
              <a:buChar char="●"/>
            </a:pPr>
            <a:r>
              <a:rPr lang="es" dirty="0"/>
              <a:t>API: puntos estructurados para la obtención de información</a:t>
            </a:r>
          </a:p>
          <a:p>
            <a:pPr lvl="1" indent="-381000">
              <a:spcBef>
                <a:spcPts val="0"/>
              </a:spcBef>
              <a:buSzPts val="2400"/>
              <a:buChar char="●"/>
            </a:pPr>
            <a:r>
              <a:rPr lang="es-PE" dirty="0"/>
              <a:t>W</a:t>
            </a:r>
            <a:r>
              <a:rPr lang="es" dirty="0"/>
              <a:t>ebscraping: puntos nos estructurados</a:t>
            </a:r>
            <a:endParaRPr dirty="0"/>
          </a:p>
          <a:p>
            <a:pPr marL="457200" lvl="0" indent="-381000" algn="just" rtl="0">
              <a:spcBef>
                <a:spcPts val="0"/>
              </a:spcBef>
              <a:spcAft>
                <a:spcPts val="0"/>
              </a:spcAft>
              <a:buSzPts val="2400"/>
              <a:buChar char="●"/>
            </a:pPr>
            <a:r>
              <a:rPr lang="es" dirty="0"/>
              <a:t>(2) Redes Sociales (Twitter, Facebook, Instagram) generalmente como un subtipo de las API</a:t>
            </a:r>
          </a:p>
          <a:p>
            <a:pPr marL="76200" indent="0">
              <a:buNone/>
            </a:pPr>
            <a:endParaRPr lang="es-ES" dirty="0"/>
          </a:p>
          <a:p>
            <a:pPr marL="76200" indent="0">
              <a:buNone/>
            </a:pPr>
            <a:r>
              <a:rPr lang="es-ES" sz="2000" dirty="0"/>
              <a:t>Al </a:t>
            </a:r>
            <a:r>
              <a:rPr lang="es-ES" sz="2000" b="1" dirty="0"/>
              <a:t>software </a:t>
            </a:r>
            <a:r>
              <a:rPr lang="es-ES" sz="2000" dirty="0"/>
              <a:t>programado para </a:t>
            </a:r>
            <a:r>
              <a:rPr lang="es-ES" sz="2000" dirty="0" err="1"/>
              <a:t>scrapear</a:t>
            </a:r>
            <a:r>
              <a:rPr lang="es-ES" sz="2000" dirty="0"/>
              <a:t> se le suele llamar </a:t>
            </a:r>
            <a:r>
              <a:rPr lang="es-ES" sz="2000" b="1" dirty="0" err="1"/>
              <a:t>bot</a:t>
            </a:r>
            <a:r>
              <a:rPr lang="es-ES" sz="2000" dirty="0"/>
              <a:t>, </a:t>
            </a:r>
            <a:r>
              <a:rPr lang="es-ES" sz="2000" b="1" dirty="0"/>
              <a:t>spider o </a:t>
            </a:r>
            <a:r>
              <a:rPr lang="es-ES" sz="2000" b="1" dirty="0" err="1"/>
              <a:t>crawler</a:t>
            </a:r>
            <a:endParaRPr lang="es-ES" sz="2000" b="1" dirty="0"/>
          </a:p>
          <a:p>
            <a:pPr marL="457200" lvl="0" indent="-381000" algn="just" rtl="0">
              <a:spcBef>
                <a:spcPts val="0"/>
              </a:spcBef>
              <a:spcAft>
                <a:spcPts val="0"/>
              </a:spcAft>
              <a:buSzPts val="2400"/>
              <a:buChar char="●"/>
            </a:pPr>
            <a:endParaRPr lang="es" dirty="0"/>
          </a:p>
          <a:p>
            <a:pPr marL="457200" lvl="0" indent="-381000" algn="just" rtl="0">
              <a:spcBef>
                <a:spcPts val="0"/>
              </a:spcBef>
              <a:spcAft>
                <a:spcPts val="0"/>
              </a:spcAft>
              <a:buSzPts val="2400"/>
              <a:buChar char="●"/>
            </a:pPr>
            <a:endParaRPr dirty="0"/>
          </a:p>
        </p:txBody>
      </p:sp>
      <p:sp>
        <p:nvSpPr>
          <p:cNvPr id="151" name="Google Shape;151;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2800" dirty="0"/>
              <a:t>Web </a:t>
            </a:r>
            <a:r>
              <a:rPr lang="es-ES" sz="2800" dirty="0" err="1"/>
              <a:t>scraping</a:t>
            </a:r>
            <a:endParaRPr sz="2800" dirty="0"/>
          </a:p>
        </p:txBody>
      </p:sp>
      <p:sp>
        <p:nvSpPr>
          <p:cNvPr id="160" name="Google Shape;160;p33"/>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81000" algn="just" rtl="0">
              <a:spcBef>
                <a:spcPts val="0"/>
              </a:spcBef>
              <a:spcAft>
                <a:spcPts val="0"/>
              </a:spcAft>
              <a:buSzPts val="2400"/>
              <a:buChar char="●"/>
            </a:pPr>
            <a:r>
              <a:rPr lang="es" dirty="0"/>
              <a:t>El web scraping es una técnica que sirve para </a:t>
            </a:r>
            <a:r>
              <a:rPr lang="es" b="1" dirty="0"/>
              <a:t>extraer información de páginas web de forma automatizada</a:t>
            </a:r>
            <a:endParaRPr b="1" dirty="0"/>
          </a:p>
          <a:p>
            <a:pPr marL="571500" lvl="1" indent="0" algn="just" rtl="0">
              <a:spcBef>
                <a:spcPts val="0"/>
              </a:spcBef>
              <a:spcAft>
                <a:spcPts val="0"/>
              </a:spcAft>
              <a:buSzPts val="1800"/>
              <a:buNone/>
            </a:pPr>
            <a:r>
              <a:rPr lang="es-PE" dirty="0"/>
              <a:t>W</a:t>
            </a:r>
            <a:r>
              <a:rPr lang="es" dirty="0"/>
              <a:t>eb scraping: “escarbar en la web”</a:t>
            </a:r>
            <a:endParaRPr dirty="0"/>
          </a:p>
          <a:p>
            <a:pPr marL="457200" lvl="0" indent="-381000" algn="just" rtl="0">
              <a:spcBef>
                <a:spcPts val="0"/>
              </a:spcBef>
              <a:spcAft>
                <a:spcPts val="0"/>
              </a:spcAft>
              <a:buSzPts val="2400"/>
              <a:buChar char="●"/>
            </a:pPr>
            <a:r>
              <a:rPr lang="es" dirty="0"/>
              <a:t>Podemos aprovechar el web scraping para conseguir cantidades industriales de información (Big Data) sin teclear una sola palabra</a:t>
            </a:r>
            <a:endParaRPr dirty="0"/>
          </a:p>
          <a:p>
            <a:pPr marL="457200" lvl="0" indent="-381000" algn="just" rtl="0">
              <a:spcBef>
                <a:spcPts val="0"/>
              </a:spcBef>
              <a:spcAft>
                <a:spcPts val="0"/>
              </a:spcAft>
              <a:buSzPts val="2400"/>
              <a:buChar char="●"/>
            </a:pPr>
            <a:r>
              <a:rPr lang="es" dirty="0"/>
              <a:t>A través de los algoritmos de búsqueda podemos rastrear centenares de webs para extraer sólo aquella información que necesitamos.</a:t>
            </a:r>
            <a:endParaRPr dirty="0"/>
          </a:p>
        </p:txBody>
      </p:sp>
      <p:sp>
        <p:nvSpPr>
          <p:cNvPr id="159" name="Google Shape;159;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800" dirty="0"/>
              <a:t>¿Qué debe saber un web scraper?</a:t>
            </a:r>
            <a:endParaRPr sz="2800" dirty="0"/>
          </a:p>
        </p:txBody>
      </p:sp>
      <p:sp>
        <p:nvSpPr>
          <p:cNvPr id="189" name="Google Shape;189;p37"/>
          <p:cNvSpPr txBox="1">
            <a:spLocks noGrp="1"/>
          </p:cNvSpPr>
          <p:nvPr>
            <p:ph type="body" idx="1"/>
          </p:nvPr>
        </p:nvSpPr>
        <p:spPr>
          <a:xfrm>
            <a:off x="196249" y="504024"/>
            <a:ext cx="6260821" cy="5849951"/>
          </a:xfrm>
          <a:prstGeom prst="rect">
            <a:avLst/>
          </a:prstGeom>
        </p:spPr>
        <p:txBody>
          <a:bodyPr spcFirstLastPara="1" wrap="square" lIns="91425" tIns="91425" rIns="91425" bIns="91425" anchor="t" anchorCtr="0">
            <a:noAutofit/>
          </a:bodyPr>
          <a:lstStyle/>
          <a:p>
            <a:pPr marL="76200" lvl="0" indent="0" algn="just" rtl="0">
              <a:spcBef>
                <a:spcPts val="0"/>
              </a:spcBef>
              <a:spcAft>
                <a:spcPts val="0"/>
              </a:spcAft>
              <a:buSzPts val="2400"/>
              <a:buNone/>
            </a:pPr>
            <a:r>
              <a:rPr lang="es" sz="2000" dirty="0"/>
              <a:t>Según Alex Rayón (www.alexrayon.es), hay 3 puntos claves que debemos dominar para ser web scrapers:</a:t>
            </a:r>
            <a:endParaRPr sz="2000" dirty="0"/>
          </a:p>
          <a:p>
            <a:pPr marL="914400" lvl="1" indent="-317500" algn="just" rtl="0">
              <a:spcBef>
                <a:spcPts val="0"/>
              </a:spcBef>
              <a:spcAft>
                <a:spcPts val="0"/>
              </a:spcAft>
              <a:buSzPts val="1400"/>
              <a:buFont typeface="Wingdings" panose="05000000000000000000" pitchFamily="2" charset="2"/>
              <a:buChar char="§"/>
            </a:pPr>
            <a:r>
              <a:rPr lang="es" sz="1600" b="1" dirty="0"/>
              <a:t>(1) Conocimientos de maquetación web</a:t>
            </a:r>
            <a:r>
              <a:rPr lang="es" sz="1600" dirty="0"/>
              <a:t>. Los web scraper funcionan seleccionando selectores html y para ello nos hará falta tener cuatro conocimientos básicos de arquitectura web.</a:t>
            </a:r>
            <a:endParaRPr sz="1600" dirty="0"/>
          </a:p>
          <a:p>
            <a:pPr marL="914400" lvl="1" indent="-317500" algn="just" rtl="0">
              <a:spcBef>
                <a:spcPts val="0"/>
              </a:spcBef>
              <a:spcAft>
                <a:spcPts val="0"/>
              </a:spcAft>
              <a:buSzPts val="1400"/>
              <a:buFont typeface="Wingdings" panose="05000000000000000000" pitchFamily="2" charset="2"/>
              <a:buChar char="§"/>
            </a:pPr>
            <a:r>
              <a:rPr lang="es" sz="1600" b="1" dirty="0"/>
              <a:t>(2) Saber utilizar software para visualizar los datos</a:t>
            </a:r>
            <a:r>
              <a:rPr lang="es" sz="1600" dirty="0"/>
              <a:t> como por ejemplo un procesador de hojas de cálculo de Google, conocido como Google Spreadsheets, o un editor de texto básico como Sublime.</a:t>
            </a:r>
            <a:endParaRPr sz="1600" dirty="0"/>
          </a:p>
          <a:p>
            <a:pPr marL="914400" lvl="1" indent="-317500" algn="just" rtl="0">
              <a:spcBef>
                <a:spcPts val="0"/>
              </a:spcBef>
              <a:spcAft>
                <a:spcPts val="0"/>
              </a:spcAft>
              <a:buSzPts val="1400"/>
              <a:buFont typeface="Wingdings" panose="05000000000000000000" pitchFamily="2" charset="2"/>
              <a:buChar char="§"/>
            </a:pPr>
            <a:r>
              <a:rPr lang="es" sz="1600" b="1" dirty="0"/>
              <a:t>(3) Tener conocimientos de regex</a:t>
            </a:r>
            <a:r>
              <a:rPr lang="es" sz="1600" dirty="0"/>
              <a:t>. Tener conocimientos mínimos de regex (expresiones regulares) nos va a facilitar mucho el trabajo a la hora de trabajar con grandes cantidades de datos ya que puede ahorrarnos miles de horas de laborioso trabajo a la hora de corregir o depurar los datos antes de importarlos a plataforma deseada.</a:t>
            </a:r>
            <a:endParaRPr sz="1600" dirty="0"/>
          </a:p>
        </p:txBody>
      </p:sp>
      <p:sp>
        <p:nvSpPr>
          <p:cNvPr id="188" name="Google Shape;188;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5</a:t>
            </a:fld>
            <a:endParaRPr/>
          </a:p>
        </p:txBody>
      </p:sp>
      <p:pic>
        <p:nvPicPr>
          <p:cNvPr id="190" name="Google Shape;190;p37"/>
          <p:cNvPicPr preferRelativeResize="0"/>
          <p:nvPr/>
        </p:nvPicPr>
        <p:blipFill>
          <a:blip r:embed="rId3">
            <a:alphaModFix/>
          </a:blip>
          <a:stretch>
            <a:fillRect/>
          </a:stretch>
        </p:blipFill>
        <p:spPr>
          <a:xfrm>
            <a:off x="6457070" y="1963822"/>
            <a:ext cx="2527129" cy="228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7" name="Google Shape;197;p38"/>
          <p:cNvSpPr txBox="1">
            <a:spLocks noGrp="1"/>
          </p:cNvSpPr>
          <p:nvPr>
            <p:ph type="title"/>
          </p:nvPr>
        </p:nvSpPr>
        <p:spPr>
          <a:xfrm>
            <a:off x="6900" y="-16233"/>
            <a:ext cx="6267291" cy="4907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800" b="1" dirty="0"/>
              <a:t>crawling Y scraping</a:t>
            </a:r>
            <a:endParaRPr sz="2800" b="0" dirty="0"/>
          </a:p>
        </p:txBody>
      </p:sp>
      <p:sp>
        <p:nvSpPr>
          <p:cNvPr id="196" name="Google Shape;196;p38"/>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81000" algn="just" rtl="0">
              <a:spcBef>
                <a:spcPts val="0"/>
              </a:spcBef>
              <a:spcAft>
                <a:spcPts val="0"/>
              </a:spcAft>
              <a:buSzPts val="2400"/>
              <a:buChar char="●"/>
            </a:pPr>
            <a:r>
              <a:rPr lang="es" b="1" dirty="0"/>
              <a:t>¿Qué es web crawling y web scraping?</a:t>
            </a:r>
            <a:endParaRPr b="1" dirty="0"/>
          </a:p>
          <a:p>
            <a:pPr marL="914400" lvl="1" indent="-342900" algn="just" rtl="0">
              <a:spcBef>
                <a:spcPts val="0"/>
              </a:spcBef>
              <a:spcAft>
                <a:spcPts val="0"/>
              </a:spcAft>
              <a:buSzPts val="1800"/>
              <a:buChar char="○"/>
            </a:pPr>
            <a:r>
              <a:rPr lang="es" b="1" dirty="0"/>
              <a:t>Web crawling</a:t>
            </a:r>
            <a:r>
              <a:rPr lang="es" dirty="0"/>
              <a:t>: Es un proceso por el cual un robot web navega sistemáticamente a través de internet explorando webs y siguiendo links con el propósito de recoger el contenido web en otro sistema. Todos los buscadores utilizan estos bots, llamados crawlers, para indexar las diferentes webs en sus buscadores.</a:t>
            </a:r>
            <a:endParaRPr dirty="0"/>
          </a:p>
          <a:p>
            <a:pPr marL="914400" lvl="1" indent="-342900" algn="just" rtl="0">
              <a:spcBef>
                <a:spcPts val="0"/>
              </a:spcBef>
              <a:spcAft>
                <a:spcPts val="0"/>
              </a:spcAft>
              <a:buSzPts val="1800"/>
              <a:buChar char="○"/>
            </a:pPr>
            <a:r>
              <a:rPr lang="es" b="1" dirty="0"/>
              <a:t>Web scraping:</a:t>
            </a:r>
            <a:r>
              <a:rPr lang="es" dirty="0"/>
              <a:t> Otro proceso que comparte las mismas características que el webcrawling pero que se enfoca más en la transformación de datos sin estructura en la web (como el formato HTML) en datos estructurados que pueden ser almacenados y analizados en una base de datos central, en una hoja de cálculo o en alguna otra fuente de almacenamiento.</a:t>
            </a:r>
            <a:endParaRPr dirty="0"/>
          </a:p>
          <a:p>
            <a:pPr marL="457200" lvl="0" indent="-381000" algn="just" rtl="0">
              <a:spcBef>
                <a:spcPts val="0"/>
              </a:spcBef>
              <a:spcAft>
                <a:spcPts val="0"/>
              </a:spcAft>
              <a:buSzPts val="2400"/>
              <a:buChar char="●"/>
            </a:pPr>
            <a:r>
              <a:rPr lang="es" dirty="0"/>
              <a:t>En combinación los procesos de data crawling y data scraping sirven para mejorar las operaciones y dotar de información que permita tomar decisiones ejecutivas </a:t>
            </a:r>
            <a:endParaRPr dirty="0"/>
          </a:p>
        </p:txBody>
      </p:sp>
      <p:sp>
        <p:nvSpPr>
          <p:cNvPr id="195" name="Google Shape;195;p3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6</a:t>
            </a:fld>
            <a:endParaRPr/>
          </a:p>
        </p:txBody>
      </p:sp>
      <p:pic>
        <p:nvPicPr>
          <p:cNvPr id="198" name="Google Shape;198;p38"/>
          <p:cNvPicPr preferRelativeResize="0"/>
          <p:nvPr/>
        </p:nvPicPr>
        <p:blipFill>
          <a:blip r:embed="rId3">
            <a:alphaModFix/>
          </a:blip>
          <a:stretch>
            <a:fillRect/>
          </a:stretch>
        </p:blipFill>
        <p:spPr>
          <a:xfrm>
            <a:off x="6463300" y="-16233"/>
            <a:ext cx="2680700" cy="1340350"/>
          </a:xfrm>
          <a:prstGeom prst="rect">
            <a:avLst/>
          </a:prstGeom>
          <a:noFill/>
          <a:ln>
            <a:noFill/>
          </a:ln>
        </p:spPr>
      </p:pic>
      <p:sp>
        <p:nvSpPr>
          <p:cNvPr id="2" name="CuadroTexto 1">
            <a:extLst>
              <a:ext uri="{FF2B5EF4-FFF2-40B4-BE49-F238E27FC236}">
                <a16:creationId xmlns:a16="http://schemas.microsoft.com/office/drawing/2014/main" id="{DF4ECF06-0103-492B-9C10-7D7A3234DA02}"/>
              </a:ext>
            </a:extLst>
          </p:cNvPr>
          <p:cNvSpPr txBox="1"/>
          <p:nvPr/>
        </p:nvSpPr>
        <p:spPr>
          <a:xfrm>
            <a:off x="998805" y="488686"/>
            <a:ext cx="4515729" cy="461665"/>
          </a:xfrm>
          <a:prstGeom prst="rect">
            <a:avLst/>
          </a:prstGeom>
          <a:noFill/>
        </p:spPr>
        <p:txBody>
          <a:bodyPr wrap="square" rtlCol="0">
            <a:spAutoFit/>
          </a:bodyPr>
          <a:lstStyle/>
          <a:p>
            <a:r>
              <a:rPr lang="es-ES" sz="2400" dirty="0"/>
              <a:t>(tomado de: www.alexrayon.es )</a:t>
            </a:r>
            <a:endParaRPr lang="es-PE"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ES" dirty="0"/>
              <a:t>api</a:t>
            </a:r>
            <a:endParaRPr dirty="0"/>
          </a:p>
          <a:p>
            <a:pPr marL="0" lvl="0" indent="0" algn="l" rtl="0">
              <a:spcBef>
                <a:spcPts val="0"/>
              </a:spcBef>
              <a:spcAft>
                <a:spcPts val="0"/>
              </a:spcAft>
              <a:buNone/>
            </a:pPr>
            <a:r>
              <a:rPr lang="es" sz="2400" b="0" dirty="0"/>
              <a:t>API</a:t>
            </a:r>
            <a:endParaRPr sz="2400" b="0" dirty="0"/>
          </a:p>
        </p:txBody>
      </p:sp>
      <p:sp>
        <p:nvSpPr>
          <p:cNvPr id="279" name="Google Shape;279;p49"/>
          <p:cNvSpPr txBox="1">
            <a:spLocks noGrp="1"/>
          </p:cNvSpPr>
          <p:nvPr>
            <p:ph type="body" idx="1"/>
          </p:nvPr>
        </p:nvSpPr>
        <p:spPr>
          <a:xfrm>
            <a:off x="78475" y="1177000"/>
            <a:ext cx="9065400" cy="2030434"/>
          </a:xfrm>
          <a:prstGeom prst="rect">
            <a:avLst/>
          </a:prstGeom>
        </p:spPr>
        <p:txBody>
          <a:bodyPr spcFirstLastPara="1" wrap="square" lIns="91425" tIns="91425" rIns="91425" bIns="91425" anchor="t" anchorCtr="0">
            <a:noAutofit/>
          </a:bodyPr>
          <a:lstStyle/>
          <a:p>
            <a:pPr marL="76200" lvl="0" indent="0" algn="just" rtl="0">
              <a:spcBef>
                <a:spcPts val="0"/>
              </a:spcBef>
              <a:spcAft>
                <a:spcPts val="0"/>
              </a:spcAft>
              <a:buSzPts val="2400"/>
              <a:buNone/>
            </a:pPr>
            <a:r>
              <a:rPr lang="es" dirty="0"/>
              <a:t>Una </a:t>
            </a:r>
            <a:r>
              <a:rPr lang="es" b="1" dirty="0"/>
              <a:t>API </a:t>
            </a:r>
            <a:r>
              <a:rPr lang="es" dirty="0"/>
              <a:t>(</a:t>
            </a:r>
            <a:r>
              <a:rPr lang="es" i="1" dirty="0"/>
              <a:t>Application Programming Interface</a:t>
            </a:r>
            <a:r>
              <a:rPr lang="es" dirty="0"/>
              <a:t>, en castellano, interfaz de programación de aplicaciones) es una herramienta que nos permite intercambiar datos entre varias webs</a:t>
            </a:r>
          </a:p>
          <a:p>
            <a:pPr marL="76200" lvl="0" indent="0" algn="just" rtl="0">
              <a:spcBef>
                <a:spcPts val="0"/>
              </a:spcBef>
              <a:spcAft>
                <a:spcPts val="0"/>
              </a:spcAft>
              <a:buSzPts val="2400"/>
              <a:buNone/>
            </a:pPr>
            <a:endParaRPr lang="es" dirty="0"/>
          </a:p>
          <a:p>
            <a:pPr marL="76200" lvl="0" indent="0" algn="just" rtl="0">
              <a:spcBef>
                <a:spcPts val="0"/>
              </a:spcBef>
              <a:spcAft>
                <a:spcPts val="0"/>
              </a:spcAft>
              <a:buSzPts val="2400"/>
              <a:buNone/>
            </a:pPr>
            <a:r>
              <a:rPr lang="es" dirty="0"/>
              <a:t>Ejemplos:</a:t>
            </a:r>
          </a:p>
          <a:p>
            <a:r>
              <a:rPr lang="es-PE" b="0" i="0" dirty="0">
                <a:solidFill>
                  <a:srgbClr val="666666"/>
                </a:solidFill>
                <a:effectLst/>
                <a:latin typeface="Arial" panose="020B0604020202020204" pitchFamily="34" charset="0"/>
              </a:rPr>
              <a:t> </a:t>
            </a:r>
            <a:r>
              <a:rPr lang="es-PE" b="0" i="0" u="none" strike="noStrike" dirty="0">
                <a:solidFill>
                  <a:srgbClr val="CC3300"/>
                </a:solidFill>
                <a:effectLst/>
                <a:latin typeface="Arial" panose="020B0604020202020204" pitchFamily="34" charset="0"/>
                <a:hlinkClick r:id="rId3"/>
              </a:rPr>
              <a:t>Google </a:t>
            </a:r>
            <a:r>
              <a:rPr lang="es-PE" b="0" i="0" u="none" strike="noStrike" dirty="0" err="1">
                <a:solidFill>
                  <a:srgbClr val="CC3300"/>
                </a:solidFill>
                <a:effectLst/>
                <a:latin typeface="Arial" panose="020B0604020202020204" pitchFamily="34" charset="0"/>
                <a:hlinkClick r:id="rId3"/>
              </a:rPr>
              <a:t>Maps</a:t>
            </a:r>
            <a:r>
              <a:rPr lang="es-PE" b="0" i="0" u="none" strike="noStrike" dirty="0">
                <a:solidFill>
                  <a:srgbClr val="CC3300"/>
                </a:solidFill>
                <a:effectLst/>
                <a:latin typeface="Arial" panose="020B0604020202020204" pitchFamily="34" charset="0"/>
                <a:hlinkClick r:id="rId3"/>
              </a:rPr>
              <a:t> API</a:t>
            </a:r>
            <a:endParaRPr lang="es" dirty="0"/>
          </a:p>
          <a:p>
            <a:r>
              <a:rPr lang="es-PE" b="0" i="0" dirty="0">
                <a:solidFill>
                  <a:srgbClr val="666666"/>
                </a:solidFill>
                <a:effectLst/>
                <a:latin typeface="Arial" panose="020B0604020202020204" pitchFamily="34" charset="0"/>
              </a:rPr>
              <a:t> </a:t>
            </a:r>
            <a:r>
              <a:rPr lang="es-PE" b="0" i="0" u="none" strike="noStrike" dirty="0">
                <a:solidFill>
                  <a:srgbClr val="CC3300"/>
                </a:solidFill>
                <a:effectLst/>
                <a:latin typeface="Arial" panose="020B0604020202020204" pitchFamily="34" charset="0"/>
                <a:hlinkClick r:id="rId4"/>
              </a:rPr>
              <a:t>Twitter </a:t>
            </a:r>
            <a:r>
              <a:rPr lang="es-PE" b="0" i="0" u="none" strike="noStrike" dirty="0" err="1">
                <a:solidFill>
                  <a:srgbClr val="CC3300"/>
                </a:solidFill>
                <a:effectLst/>
                <a:latin typeface="Arial" panose="020B0604020202020204" pitchFamily="34" charset="0"/>
                <a:hlinkClick r:id="rId4"/>
              </a:rPr>
              <a:t>APIs</a:t>
            </a:r>
            <a:endParaRPr lang="es-PE" b="0" i="0" u="none" strike="noStrike" dirty="0">
              <a:solidFill>
                <a:srgbClr val="CC3300"/>
              </a:solidFill>
              <a:effectLst/>
              <a:latin typeface="Arial" panose="020B0604020202020204" pitchFamily="34" charset="0"/>
            </a:endParaRPr>
          </a:p>
          <a:p>
            <a:r>
              <a:rPr lang="es-PE" b="0" i="0" u="sng" dirty="0">
                <a:solidFill>
                  <a:srgbClr val="CC3300"/>
                </a:solidFill>
                <a:effectLst/>
                <a:latin typeface="Arial" panose="020B0604020202020204" pitchFamily="34" charset="0"/>
                <a:hlinkClick r:id="rId5"/>
              </a:rPr>
              <a:t>Amazon </a:t>
            </a:r>
            <a:r>
              <a:rPr lang="es-PE" b="0" i="0" u="sng" dirty="0" err="1">
                <a:solidFill>
                  <a:srgbClr val="CC3300"/>
                </a:solidFill>
                <a:effectLst/>
                <a:latin typeface="Arial" panose="020B0604020202020204" pitchFamily="34" charset="0"/>
                <a:hlinkClick r:id="rId5"/>
              </a:rPr>
              <a:t>Product</a:t>
            </a:r>
            <a:r>
              <a:rPr lang="es-PE" b="0" i="0" u="sng" dirty="0">
                <a:solidFill>
                  <a:srgbClr val="CC3300"/>
                </a:solidFill>
                <a:effectLst/>
                <a:latin typeface="Arial" panose="020B0604020202020204" pitchFamily="34" charset="0"/>
                <a:hlinkClick r:id="rId5"/>
              </a:rPr>
              <a:t> </a:t>
            </a:r>
            <a:r>
              <a:rPr lang="es-PE" b="0" i="0" u="sng" dirty="0" err="1">
                <a:solidFill>
                  <a:srgbClr val="CC3300"/>
                </a:solidFill>
                <a:effectLst/>
                <a:latin typeface="Arial" panose="020B0604020202020204" pitchFamily="34" charset="0"/>
                <a:hlinkClick r:id="rId5"/>
              </a:rPr>
              <a:t>Advertising</a:t>
            </a:r>
            <a:r>
              <a:rPr lang="es-PE" b="0" i="0" u="sng" dirty="0">
                <a:solidFill>
                  <a:srgbClr val="CC3300"/>
                </a:solidFill>
                <a:effectLst/>
                <a:latin typeface="Arial" panose="020B0604020202020204" pitchFamily="34" charset="0"/>
                <a:hlinkClick r:id="rId5"/>
              </a:rPr>
              <a:t> API</a:t>
            </a:r>
            <a:endParaRPr lang="es" dirty="0"/>
          </a:p>
          <a:p>
            <a:pPr marL="76200" lvl="0" indent="0" algn="just" rtl="0">
              <a:spcBef>
                <a:spcPts val="0"/>
              </a:spcBef>
              <a:spcAft>
                <a:spcPts val="0"/>
              </a:spcAft>
              <a:buSzPts val="2400"/>
              <a:buNone/>
            </a:pPr>
            <a:endParaRPr dirty="0"/>
          </a:p>
        </p:txBody>
      </p:sp>
      <p:sp>
        <p:nvSpPr>
          <p:cNvPr id="278" name="Google Shape;278;p4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7</a:t>
            </a:fld>
            <a:endParaRPr/>
          </a:p>
        </p:txBody>
      </p:sp>
    </p:spTree>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234</TotalTime>
  <Words>553</Words>
  <Application>Microsoft Office PowerPoint</Application>
  <PresentationFormat>Presentación en pantalla (4:3)</PresentationFormat>
  <Paragraphs>44</Paragraphs>
  <Slides>7</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Gill Sans MT</vt:lpstr>
      <vt:lpstr>Proxima Nova</vt:lpstr>
      <vt:lpstr>Wingdings</vt:lpstr>
      <vt:lpstr>Galería</vt:lpstr>
      <vt:lpstr>Introducción al  web scraping y api</vt:lpstr>
      <vt:lpstr>Introducción</vt:lpstr>
      <vt:lpstr>Técnicas de recuperación (retrieval) de información en la web  </vt:lpstr>
      <vt:lpstr>Web scraping</vt:lpstr>
      <vt:lpstr>¿Qué debe saber un web scraper?</vt:lpstr>
      <vt:lpstr>crawling Y scraping</vt:lpstr>
      <vt:lpstr>api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ANA</dc:creator>
  <cp:lastModifiedBy>Vana Vargas</cp:lastModifiedBy>
  <cp:revision>15</cp:revision>
  <dcterms:modified xsi:type="dcterms:W3CDTF">2021-02-22T11:22:47Z</dcterms:modified>
</cp:coreProperties>
</file>