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66" r:id="rId10"/>
    <p:sldId id="267" r:id="rId11"/>
    <p:sldId id="2146847062" r:id="rId12"/>
    <p:sldId id="268" r:id="rId13"/>
    <p:sldId id="2146847055" r:id="rId14"/>
    <p:sldId id="269" r:id="rId15"/>
    <p:sldId id="2146847059" r:id="rId16"/>
    <p:sldId id="2146847060" r:id="rId17"/>
    <p:sldId id="2146847061" r:id="rId18"/>
    <p:sldId id="2146847063"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82AC"/>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credly.com/badges/257c8b9f-5ee4-4e91-a11e-cf010e8e8bd9"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credly.com/badges/0f474e16-5e1b-470e-8224-c180568caff1"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mollypriya/EDUNET-FOUNDATION---IBM-SKILLSBUILD-4WEEKS-INTERNSHIP-ON-AI-IBM-CLOUD-TECHNOLOGIE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mollypriya/EDUNET-FOUNDATION---IBM-SKILLSBUILD-4WEEKS-INTERNSHIP-ON-AI-IBM-CLOUD-TECHNOLOGIES"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u="sng" dirty="0">
                <a:solidFill>
                  <a:srgbClr val="1482AC"/>
                </a:solidFill>
              </a:rPr>
              <a:t>Agentic AI for Personalized Course Pathways. </a:t>
            </a:r>
            <a:endParaRPr lang="en-US" b="1" u="sng" dirty="0">
              <a:solidFill>
                <a:srgbClr val="1482AC"/>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895439" y="3583475"/>
            <a:ext cx="7980183" cy="224676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NAME - </a:t>
            </a:r>
            <a:r>
              <a:rPr lang="en-US" sz="2000" b="1" dirty="0">
                <a:solidFill>
                  <a:schemeClr val="bg1">
                    <a:lumMod val="95000"/>
                  </a:schemeClr>
                </a:solidFill>
                <a:latin typeface="Arial"/>
                <a:cs typeface="Arial"/>
              </a:rPr>
              <a:t>MOLLY PRIYA </a:t>
            </a:r>
          </a:p>
          <a:p>
            <a:r>
              <a:rPr lang="en-US" sz="2000" b="1" dirty="0">
                <a:solidFill>
                  <a:schemeClr val="accent1">
                    <a:lumMod val="75000"/>
                  </a:schemeClr>
                </a:solidFill>
                <a:latin typeface="Arial"/>
                <a:cs typeface="Arial"/>
              </a:rPr>
              <a:t>COLLEGE- </a:t>
            </a:r>
            <a:r>
              <a:rPr lang="en-US" sz="2000" b="1" dirty="0">
                <a:solidFill>
                  <a:schemeClr val="bg1"/>
                </a:solidFill>
                <a:latin typeface="Arial"/>
                <a:cs typeface="Arial"/>
              </a:rPr>
              <a:t>NETAJI SUBHAS UNIVERSITY OF TECHNOLOGY</a:t>
            </a:r>
          </a:p>
          <a:p>
            <a:r>
              <a:rPr lang="en-US" sz="2000" b="1" dirty="0">
                <a:solidFill>
                  <a:srgbClr val="1482AC"/>
                </a:solidFill>
                <a:latin typeface="Arial"/>
                <a:cs typeface="Arial"/>
              </a:rPr>
              <a:t>MAILID-</a:t>
            </a:r>
            <a:r>
              <a:rPr lang="en-US" sz="2000" b="1" dirty="0">
                <a:solidFill>
                  <a:schemeClr val="bg1"/>
                </a:solidFill>
                <a:latin typeface="Arial"/>
                <a:cs typeface="Arial"/>
              </a:rPr>
              <a:t> molly.priya.ug22@nsut.ac.in</a:t>
            </a:r>
          </a:p>
          <a:p>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pitchFamily="34" charset="0"/>
              <a:cs typeface="Arial" pitchFamily="34" charset="0"/>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Rectangle 2">
            <a:extLst>
              <a:ext uri="{FF2B5EF4-FFF2-40B4-BE49-F238E27FC236}">
                <a16:creationId xmlns:a16="http://schemas.microsoft.com/office/drawing/2014/main" id="{1C9BF052-713D-C42C-3BC4-237102766683}"/>
              </a:ext>
            </a:extLst>
          </p:cNvPr>
          <p:cNvSpPr>
            <a:spLocks noGrp="1" noChangeArrowheads="1"/>
          </p:cNvSpPr>
          <p:nvPr>
            <p:ph idx="1"/>
          </p:nvPr>
        </p:nvSpPr>
        <p:spPr bwMode="auto">
          <a:xfrm>
            <a:off x="535670" y="1750601"/>
            <a:ext cx="11145233"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Multi-Modal Interaction:</a:t>
            </a:r>
            <a:r>
              <a:rPr kumimoji="0" lang="en-US" altLang="en-US" sz="1800" b="0" i="0" u="none" strike="noStrike" cap="none" normalizeH="0" baseline="0" dirty="0">
                <a:ln>
                  <a:noFill/>
                </a:ln>
                <a:solidFill>
                  <a:schemeClr val="tx1"/>
                </a:solidFill>
                <a:effectLst/>
                <a:latin typeface="Arial" panose="020B0604020202020204" pitchFamily="34" charset="0"/>
              </a:rPr>
              <a:t> Integrate voice input and visual learning aids (e.g., flowcharts, mind maps) to enhance user experience.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Integration with Learning Platforms:</a:t>
            </a:r>
            <a:r>
              <a:rPr kumimoji="0" lang="en-US" altLang="en-US" sz="1800" b="0" i="0" u="none" strike="noStrike" cap="none" normalizeH="0" baseline="0" dirty="0">
                <a:ln>
                  <a:noFill/>
                </a:ln>
                <a:solidFill>
                  <a:schemeClr val="tx1"/>
                </a:solidFill>
                <a:effectLst/>
                <a:latin typeface="Arial" panose="020B0604020202020204" pitchFamily="34" charset="0"/>
              </a:rPr>
              <a:t> Connect with platforms like Coursera, Udemy, or edX to recommend real-time course links and track completion.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Skill Assessment Modules:</a:t>
            </a:r>
            <a:r>
              <a:rPr kumimoji="0" lang="en-US" altLang="en-US" sz="1800" b="0" i="0" u="none" strike="noStrike" cap="none" normalizeH="0" baseline="0" dirty="0">
                <a:ln>
                  <a:noFill/>
                </a:ln>
                <a:solidFill>
                  <a:schemeClr val="tx1"/>
                </a:solidFill>
                <a:effectLst/>
                <a:latin typeface="Arial" panose="020B0604020202020204" pitchFamily="34" charset="0"/>
              </a:rPr>
              <a:t> Incorporate quizzes or coding challenges to evaluate the learner's progress and refine the roadmap accordingly.</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Community &amp; Mentorship Features:</a:t>
            </a:r>
            <a:r>
              <a:rPr kumimoji="0" lang="en-US" altLang="en-US" sz="1800" b="0" i="0" u="none" strike="noStrike" cap="none" normalizeH="0" baseline="0" dirty="0">
                <a:ln>
                  <a:noFill/>
                </a:ln>
                <a:solidFill>
                  <a:schemeClr val="tx1"/>
                </a:solidFill>
                <a:effectLst/>
                <a:latin typeface="Arial" panose="020B0604020202020204" pitchFamily="34" charset="0"/>
              </a:rPr>
              <a:t> Enable peer-to-peer collaboration, discussion forums, and expert mentorship for additional support.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Gamification:</a:t>
            </a:r>
            <a:r>
              <a:rPr kumimoji="0" lang="en-US" altLang="en-US" sz="1800" b="0" i="0" u="none" strike="noStrike" cap="none" normalizeH="0" baseline="0" dirty="0">
                <a:ln>
                  <a:noFill/>
                </a:ln>
                <a:solidFill>
                  <a:schemeClr val="tx1"/>
                </a:solidFill>
                <a:effectLst/>
                <a:latin typeface="Arial" panose="020B0604020202020204" pitchFamily="34" charset="0"/>
              </a:rPr>
              <a:t> Introduce badges, progress streaks, and leaderboards to keep learners motivated and consistent.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Multilingual Support:</a:t>
            </a:r>
            <a:r>
              <a:rPr kumimoji="0" lang="en-US" altLang="en-US" sz="1800" b="0" i="0" u="none" strike="noStrike" cap="none" normalizeH="0" baseline="0" dirty="0">
                <a:ln>
                  <a:noFill/>
                </a:ln>
                <a:solidFill>
                  <a:schemeClr val="tx1"/>
                </a:solidFill>
                <a:effectLst/>
                <a:latin typeface="Arial" panose="020B0604020202020204" pitchFamily="34" charset="0"/>
              </a:rPr>
              <a:t> Expand accessibility by supporting regional languages, allowing non-English speakers to benefit.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AI Feedback Loop:</a:t>
            </a:r>
            <a:r>
              <a:rPr kumimoji="0" lang="en-US" altLang="en-US" sz="1800" b="0" i="0" u="none" strike="noStrike" cap="none" normalizeH="0" baseline="0" dirty="0">
                <a:ln>
                  <a:noFill/>
                </a:ln>
                <a:solidFill>
                  <a:schemeClr val="tx1"/>
                </a:solidFill>
                <a:effectLst/>
                <a:latin typeface="Arial" panose="020B0604020202020204" pitchFamily="34" charset="0"/>
              </a:rPr>
              <a:t> Continuously improve roadmap generation using user feedback and performance analytics via reinforcement learning.</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4" name="Rectangle 2">
            <a:extLst>
              <a:ext uri="{FF2B5EF4-FFF2-40B4-BE49-F238E27FC236}">
                <a16:creationId xmlns:a16="http://schemas.microsoft.com/office/drawing/2014/main" id="{15F35453-A5A0-14B6-A5C8-597FEB4EAFD0}"/>
              </a:ext>
            </a:extLst>
          </p:cNvPr>
          <p:cNvSpPr>
            <a:spLocks noGrp="1" noChangeArrowheads="1"/>
          </p:cNvSpPr>
          <p:nvPr>
            <p:ph idx="1"/>
          </p:nvPr>
        </p:nvSpPr>
        <p:spPr bwMode="auto">
          <a:xfrm>
            <a:off x="581192" y="1653529"/>
            <a:ext cx="11029616"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IBM </a:t>
            </a:r>
            <a:r>
              <a:rPr kumimoji="0" lang="en-US" altLang="en-US" sz="1800" b="1" i="0" u="none" strike="noStrike" cap="none" normalizeH="0" baseline="0" dirty="0" err="1">
                <a:ln>
                  <a:noFill/>
                </a:ln>
                <a:solidFill>
                  <a:schemeClr val="tx1"/>
                </a:solidFill>
                <a:effectLst/>
                <a:latin typeface="Arial" panose="020B0604020202020204" pitchFamily="34" charset="0"/>
              </a:rPr>
              <a:t>SkillsBuild</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1" u="none" strike="noStrike" cap="none" normalizeH="0" baseline="0" dirty="0">
                <a:ln>
                  <a:noFill/>
                </a:ln>
                <a:solidFill>
                  <a:schemeClr val="tx1"/>
                </a:solidFill>
                <a:effectLst/>
                <a:latin typeface="Arial" panose="020B0604020202020204" pitchFamily="34" charset="0"/>
              </a:rPr>
              <a:t>Getting Started with AI</a:t>
            </a:r>
            <a:r>
              <a:rPr kumimoji="0" lang="en-US" altLang="en-US" sz="1800" b="0" i="0" u="none" strike="noStrike" cap="none" normalizeH="0" baseline="0" dirty="0">
                <a:ln>
                  <a:noFill/>
                </a:ln>
                <a:solidFill>
                  <a:schemeClr val="tx1"/>
                </a:solidFill>
                <a:effectLst/>
                <a:latin typeface="Arial" panose="020B0604020202020204" pitchFamily="34" charset="0"/>
              </a:rPr>
              <a:t> – Learned fundamentals of artificial intelligence and how AI can be applied in real-world scenarios.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1" u="none" strike="noStrike" cap="none" normalizeH="0" baseline="0" dirty="0">
                <a:ln>
                  <a:noFill/>
                </a:ln>
                <a:solidFill>
                  <a:schemeClr val="tx1"/>
                </a:solidFill>
                <a:effectLst/>
                <a:latin typeface="Arial" panose="020B0604020202020204" pitchFamily="34" charset="0"/>
              </a:rPr>
              <a:t>Journey to Cloud</a:t>
            </a:r>
            <a:r>
              <a:rPr kumimoji="0" lang="en-US" altLang="en-US" sz="1800" b="0" i="0" u="none" strike="noStrike" cap="none" normalizeH="0" baseline="0" dirty="0">
                <a:ln>
                  <a:noFill/>
                </a:ln>
                <a:solidFill>
                  <a:schemeClr val="tx1"/>
                </a:solidFill>
                <a:effectLst/>
                <a:latin typeface="Arial" panose="020B0604020202020204" pitchFamily="34" charset="0"/>
              </a:rPr>
              <a:t> – Understood cloud computing concepts, deployment models, and how cloud technologies support AI development.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err="1">
                <a:ln>
                  <a:noFill/>
                </a:ln>
                <a:solidFill>
                  <a:schemeClr val="tx1"/>
                </a:solidFill>
                <a:effectLst/>
                <a:latin typeface="Arial" panose="020B0604020202020204" pitchFamily="34" charset="0"/>
              </a:rPr>
              <a:t>LangChain</a:t>
            </a:r>
            <a:r>
              <a:rPr kumimoji="0" lang="en-US" altLang="en-US" sz="1800" b="1" i="0" u="none" strike="noStrike" cap="none" normalizeH="0" baseline="0" dirty="0">
                <a:ln>
                  <a:noFill/>
                </a:ln>
                <a:solidFill>
                  <a:schemeClr val="tx1"/>
                </a:solidFill>
                <a:effectLst/>
                <a:latin typeface="Arial" panose="020B0604020202020204" pitchFamily="34" charset="0"/>
              </a:rPr>
              <a:t> &amp; RAG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1" u="none" strike="noStrike" cap="none" normalizeH="0" baseline="0" dirty="0">
                <a:ln>
                  <a:noFill/>
                </a:ln>
                <a:solidFill>
                  <a:schemeClr val="tx1"/>
                </a:solidFill>
                <a:effectLst/>
                <a:latin typeface="Arial" panose="020B0604020202020204" pitchFamily="34" charset="0"/>
              </a:rPr>
              <a:t>Retrieval Augmented Generation (RAG) with </a:t>
            </a:r>
            <a:r>
              <a:rPr kumimoji="0" lang="en-US" altLang="en-US" sz="1800" b="0" i="1" u="none" strike="noStrike" cap="none" normalizeH="0" baseline="0" dirty="0" err="1">
                <a:ln>
                  <a:noFill/>
                </a:ln>
                <a:solidFill>
                  <a:schemeClr val="tx1"/>
                </a:solidFill>
                <a:effectLst/>
                <a:latin typeface="Arial" panose="020B0604020202020204" pitchFamily="34" charset="0"/>
              </a:rPr>
              <a:t>LangChain</a:t>
            </a:r>
            <a:r>
              <a:rPr kumimoji="0" lang="en-US" altLang="en-US" sz="1800" b="0" i="0" u="none" strike="noStrike" cap="none" normalizeH="0" baseline="0" dirty="0">
                <a:ln>
                  <a:noFill/>
                </a:ln>
                <a:solidFill>
                  <a:schemeClr val="tx1"/>
                </a:solidFill>
                <a:effectLst/>
                <a:latin typeface="Arial" panose="020B0604020202020204" pitchFamily="34" charset="0"/>
              </a:rPr>
              <a:t> – Explored how to integrate external data sources with LLMs using </a:t>
            </a:r>
            <a:r>
              <a:rPr kumimoji="0" lang="en-US" altLang="en-US" sz="1800" b="0" i="0" u="none" strike="noStrike" cap="none" normalizeH="0" baseline="0" dirty="0" err="1">
                <a:ln>
                  <a:noFill/>
                </a:ln>
                <a:solidFill>
                  <a:schemeClr val="tx1"/>
                </a:solidFill>
                <a:effectLst/>
                <a:latin typeface="Arial" panose="020B0604020202020204" pitchFamily="34" charset="0"/>
              </a:rPr>
              <a:t>LangChain</a:t>
            </a:r>
            <a:r>
              <a:rPr kumimoji="0" lang="en-US" altLang="en-US" sz="1800" b="0" i="0" u="none" strike="noStrike" cap="none" normalizeH="0" baseline="0" dirty="0">
                <a:ln>
                  <a:noFill/>
                </a:ln>
                <a:solidFill>
                  <a:schemeClr val="tx1"/>
                </a:solidFill>
                <a:effectLst/>
                <a:latin typeface="Arial" panose="020B0604020202020204" pitchFamily="34" charset="0"/>
              </a:rPr>
              <a:t> to build smarter, context-aware AI agents.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err="1">
                <a:ln>
                  <a:noFill/>
                </a:ln>
                <a:solidFill>
                  <a:schemeClr val="tx1"/>
                </a:solidFill>
                <a:effectLst/>
                <a:latin typeface="Arial" panose="020B0604020202020204" pitchFamily="34" charset="0"/>
              </a:rPr>
              <a:t>Edunet</a:t>
            </a:r>
            <a:r>
              <a:rPr kumimoji="0" lang="en-US" altLang="en-US" sz="1800" b="1" i="0" u="none" strike="noStrike" cap="none" normalizeH="0" baseline="0" dirty="0">
                <a:ln>
                  <a:noFill/>
                </a:ln>
                <a:solidFill>
                  <a:schemeClr val="tx1"/>
                </a:solidFill>
                <a:effectLst/>
                <a:latin typeface="Arial" panose="020B0604020202020204" pitchFamily="34" charset="0"/>
              </a:rPr>
              <a:t> Foundation Educators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Attended expert-led sessions and hands-on activities focused on AI, cloud, and building agentic systems for personalized learning.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a:xfrm>
            <a:off x="581191" y="584169"/>
            <a:ext cx="11029616" cy="530296"/>
          </a:xfrm>
        </p:spPr>
        <p:txBody>
          <a:bodyPr/>
          <a:lstStyle/>
          <a:p>
            <a:r>
              <a:rPr lang="en-IN" dirty="0">
                <a:solidFill>
                  <a:schemeClr val="accent1"/>
                </a:solidFill>
              </a:rPr>
              <a:t>IBM Certifications: GETTING STARTED WITH AI</a:t>
            </a:r>
          </a:p>
        </p:txBody>
      </p:sp>
      <p:pic>
        <p:nvPicPr>
          <p:cNvPr id="5" name="Content Placeholder 4">
            <a:extLst>
              <a:ext uri="{FF2B5EF4-FFF2-40B4-BE49-F238E27FC236}">
                <a16:creationId xmlns:a16="http://schemas.microsoft.com/office/drawing/2014/main" id="{D75857B4-9B9E-4081-D129-B2A95816FBF0}"/>
              </a:ext>
            </a:extLst>
          </p:cNvPr>
          <p:cNvPicPr>
            <a:picLocks noGrp="1" noChangeAspect="1"/>
          </p:cNvPicPr>
          <p:nvPr>
            <p:ph idx="1"/>
          </p:nvPr>
        </p:nvPicPr>
        <p:blipFill>
          <a:blip r:embed="rId2"/>
          <a:stretch>
            <a:fillRect/>
          </a:stretch>
        </p:blipFill>
        <p:spPr>
          <a:xfrm>
            <a:off x="2514296" y="1183291"/>
            <a:ext cx="7163405" cy="5499724"/>
          </a:xfrm>
        </p:spPr>
      </p:pic>
      <p:sp>
        <p:nvSpPr>
          <p:cNvPr id="6" name="TextBox 5">
            <a:extLst>
              <a:ext uri="{FF2B5EF4-FFF2-40B4-BE49-F238E27FC236}">
                <a16:creationId xmlns:a16="http://schemas.microsoft.com/office/drawing/2014/main" id="{333D2DFD-D3D7-5BDA-94EA-2903DB13F39A}"/>
              </a:ext>
            </a:extLst>
          </p:cNvPr>
          <p:cNvSpPr txBox="1"/>
          <p:nvPr/>
        </p:nvSpPr>
        <p:spPr>
          <a:xfrm>
            <a:off x="9871586" y="2239748"/>
            <a:ext cx="1936957" cy="830997"/>
          </a:xfrm>
          <a:prstGeom prst="rect">
            <a:avLst/>
          </a:prstGeom>
          <a:noFill/>
        </p:spPr>
        <p:txBody>
          <a:bodyPr wrap="square" rtlCol="0">
            <a:spAutoFit/>
          </a:bodyPr>
          <a:lstStyle/>
          <a:p>
            <a:r>
              <a:rPr lang="en-IN" sz="1200" dirty="0"/>
              <a:t>Verify: </a:t>
            </a:r>
            <a:r>
              <a:rPr lang="en-IN" sz="1200" dirty="0">
                <a:hlinkClick r:id="rId3"/>
              </a:rPr>
              <a:t>https://www.credly.com/badges/257c8b9f-5ee4-4e91-a11e-cf010e8e8bd9</a:t>
            </a:r>
            <a:endParaRPr lang="en-IN" sz="1200" dirty="0"/>
          </a:p>
        </p:txBody>
      </p:sp>
    </p:spTree>
    <p:extLst>
      <p:ext uri="{BB962C8B-B14F-4D97-AF65-F5344CB8AC3E}">
        <p14:creationId xmlns:p14="http://schemas.microsoft.com/office/powerpoint/2010/main" val="384733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a:xfrm>
            <a:off x="581192" y="617502"/>
            <a:ext cx="11029616" cy="530296"/>
          </a:xfrm>
        </p:spPr>
        <p:txBody>
          <a:bodyPr/>
          <a:lstStyle/>
          <a:p>
            <a:r>
              <a:rPr lang="en-IN" dirty="0">
                <a:solidFill>
                  <a:schemeClr val="accent1"/>
                </a:solidFill>
              </a:rPr>
              <a:t>IBM Certifications : journey to cloud</a:t>
            </a:r>
          </a:p>
        </p:txBody>
      </p:sp>
      <p:pic>
        <p:nvPicPr>
          <p:cNvPr id="5" name="Content Placeholder 4">
            <a:extLst>
              <a:ext uri="{FF2B5EF4-FFF2-40B4-BE49-F238E27FC236}">
                <a16:creationId xmlns:a16="http://schemas.microsoft.com/office/drawing/2014/main" id="{B56F29B4-5A9B-9AE2-EDA9-2B6B98231D55}"/>
              </a:ext>
            </a:extLst>
          </p:cNvPr>
          <p:cNvPicPr>
            <a:picLocks noGrp="1" noChangeAspect="1"/>
          </p:cNvPicPr>
          <p:nvPr>
            <p:ph idx="1"/>
          </p:nvPr>
        </p:nvPicPr>
        <p:blipFill>
          <a:blip r:embed="rId2"/>
          <a:stretch>
            <a:fillRect/>
          </a:stretch>
        </p:blipFill>
        <p:spPr>
          <a:xfrm>
            <a:off x="2461895" y="1301750"/>
            <a:ext cx="7268209" cy="5556250"/>
          </a:xfrm>
        </p:spPr>
      </p:pic>
      <p:sp>
        <p:nvSpPr>
          <p:cNvPr id="6" name="TextBox 5">
            <a:extLst>
              <a:ext uri="{FF2B5EF4-FFF2-40B4-BE49-F238E27FC236}">
                <a16:creationId xmlns:a16="http://schemas.microsoft.com/office/drawing/2014/main" id="{C0FC1253-4E4E-E498-DD00-0C4AB1DC611C}"/>
              </a:ext>
            </a:extLst>
          </p:cNvPr>
          <p:cNvSpPr txBox="1"/>
          <p:nvPr/>
        </p:nvSpPr>
        <p:spPr>
          <a:xfrm>
            <a:off x="9920748" y="1927123"/>
            <a:ext cx="1907458" cy="1169551"/>
          </a:xfrm>
          <a:prstGeom prst="rect">
            <a:avLst/>
          </a:prstGeom>
          <a:noFill/>
        </p:spPr>
        <p:txBody>
          <a:bodyPr wrap="square" rtlCol="0">
            <a:spAutoFit/>
          </a:bodyPr>
          <a:lstStyle/>
          <a:p>
            <a:r>
              <a:rPr lang="en-IN" sz="1400" dirty="0"/>
              <a:t>Verify: </a:t>
            </a:r>
            <a:r>
              <a:rPr lang="en-IN" sz="1400" dirty="0">
                <a:hlinkClick r:id="rId3"/>
              </a:rPr>
              <a:t>https://www.credly.com/badges/0f474e16-5e1b-470e-8224-c180568caff1</a:t>
            </a:r>
            <a:endParaRPr lang="en-IN" sz="1400" dirty="0"/>
          </a:p>
        </p:txBody>
      </p:sp>
    </p:spTree>
    <p:extLst>
      <p:ext uri="{BB962C8B-B14F-4D97-AF65-F5344CB8AC3E}">
        <p14:creationId xmlns:p14="http://schemas.microsoft.com/office/powerpoint/2010/main" val="4128710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 : RAG LAB </a:t>
            </a:r>
          </a:p>
        </p:txBody>
      </p:sp>
      <p:pic>
        <p:nvPicPr>
          <p:cNvPr id="5" name="Content Placeholder 4">
            <a:extLst>
              <a:ext uri="{FF2B5EF4-FFF2-40B4-BE49-F238E27FC236}">
                <a16:creationId xmlns:a16="http://schemas.microsoft.com/office/drawing/2014/main" id="{366CAA6D-A79B-1D15-AD74-9E6F3C2EA7B6}"/>
              </a:ext>
            </a:extLst>
          </p:cNvPr>
          <p:cNvPicPr>
            <a:picLocks noGrp="1" noChangeAspect="1"/>
          </p:cNvPicPr>
          <p:nvPr>
            <p:ph idx="1"/>
          </p:nvPr>
        </p:nvPicPr>
        <p:blipFill>
          <a:blip r:embed="rId2"/>
          <a:stretch>
            <a:fillRect/>
          </a:stretch>
        </p:blipFill>
        <p:spPr>
          <a:xfrm>
            <a:off x="1783005" y="1331246"/>
            <a:ext cx="8625989" cy="5315360"/>
          </a:xfrm>
        </p:spPr>
      </p:pic>
    </p:spTree>
    <p:extLst>
      <p:ext uri="{BB962C8B-B14F-4D97-AF65-F5344CB8AC3E}">
        <p14:creationId xmlns:p14="http://schemas.microsoft.com/office/powerpoint/2010/main" val="2171852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CE8AE9-AE00-A054-F443-0614AB180C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0DB9D2-BDAC-8AA6-365C-F25D95AE2DFE}"/>
              </a:ext>
            </a:extLst>
          </p:cNvPr>
          <p:cNvSpPr>
            <a:spLocks noGrp="1"/>
          </p:cNvSpPr>
          <p:nvPr>
            <p:ph type="title"/>
          </p:nvPr>
        </p:nvSpPr>
        <p:spPr/>
        <p:txBody>
          <a:bodyPr/>
          <a:lstStyle/>
          <a:p>
            <a:r>
              <a:rPr lang="en-IN" dirty="0">
                <a:solidFill>
                  <a:schemeClr val="accent1"/>
                </a:solidFill>
              </a:rPr>
              <a:t>GITHUB LINK</a:t>
            </a:r>
          </a:p>
        </p:txBody>
      </p:sp>
      <p:sp>
        <p:nvSpPr>
          <p:cNvPr id="4" name="Content Placeholder 3">
            <a:extLst>
              <a:ext uri="{FF2B5EF4-FFF2-40B4-BE49-F238E27FC236}">
                <a16:creationId xmlns:a16="http://schemas.microsoft.com/office/drawing/2014/main" id="{1CA3E712-068C-3168-E076-153D9DED5B71}"/>
              </a:ext>
            </a:extLst>
          </p:cNvPr>
          <p:cNvSpPr>
            <a:spLocks noGrp="1"/>
          </p:cNvSpPr>
          <p:nvPr>
            <p:ph idx="1"/>
          </p:nvPr>
        </p:nvSpPr>
        <p:spPr/>
        <p:txBody>
          <a:bodyPr/>
          <a:lstStyle/>
          <a:p>
            <a:r>
              <a:rPr lang="en-IN" dirty="0">
                <a:hlinkClick r:id="rId2"/>
              </a:rPr>
              <a:t>https://github.com/mollypriya/EDUNET-FOUNDATION---IBM-SKILLSBUILD-4WEEKS-INTERNSHIP-ON-AI-IBM-CLOUD-TECHNOLOGIES</a:t>
            </a:r>
            <a:endParaRPr lang="en-IN" dirty="0"/>
          </a:p>
        </p:txBody>
      </p:sp>
    </p:spTree>
    <p:extLst>
      <p:ext uri="{BB962C8B-B14F-4D97-AF65-F5344CB8AC3E}">
        <p14:creationId xmlns:p14="http://schemas.microsoft.com/office/powerpoint/2010/main" val="2085952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lnSpcReduction="10000"/>
          </a:bodyPr>
          <a:lstStyle/>
          <a:p>
            <a:pPr marL="0" indent="0">
              <a:buNone/>
            </a:pPr>
            <a:r>
              <a:rPr lang="en-IN" sz="2000" b="1" dirty="0"/>
              <a:t>Problem Statement No.12 - </a:t>
            </a:r>
            <a:endParaRPr lang="en-US" sz="3200" b="1" dirty="0"/>
          </a:p>
          <a:p>
            <a:pPr marL="0" indent="0">
              <a:buNone/>
            </a:pPr>
            <a:r>
              <a:rPr lang="en-US" sz="2400" b="1" dirty="0"/>
              <a:t>The Challenge - </a:t>
            </a:r>
            <a:r>
              <a:rPr lang="en-US" sz="2400" dirty="0"/>
              <a:t>Students often struggle to identify the right learning path that aligns with their interests and long-term goals due to the overwhelming number of online courses and a lack of personalized guidance. Many students struggle to identify the right learning path due to the overwhelming number of online courses and lack of personalized guidance. This often leads to confusion, wasted time, and unstructured learning. Existing systems provide generic recommendations that don't adapt to individual interests, skill levels, or career goals. Students need a dynamic solution that understands their background and guides them step by step. </a:t>
            </a:r>
            <a:r>
              <a:rPr lang="en-US" sz="2400" dirty="0" err="1"/>
              <a:t>LearnMate</a:t>
            </a:r>
            <a:r>
              <a:rPr lang="en-US" sz="2400" dirty="0"/>
              <a:t> addresses this challenge by acting as an Agentic AI coach that interacts with learners, assesses their needs, and builds personalized, evolving course roadmaps. This ensures focused learning, better outcomes, and increased motivation.</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6" name="Content Placeholder 1">
            <a:extLst>
              <a:ext uri="{FF2B5EF4-FFF2-40B4-BE49-F238E27FC236}">
                <a16:creationId xmlns:a16="http://schemas.microsoft.com/office/drawing/2014/main" id="{8C81C8D8-C683-07B2-4769-E756D21D2918}"/>
              </a:ext>
            </a:extLst>
          </p:cNvPr>
          <p:cNvSpPr>
            <a:spLocks noGrp="1"/>
          </p:cNvSpPr>
          <p:nvPr>
            <p:ph idx="1"/>
          </p:nvPr>
        </p:nvSpPr>
        <p:spPr>
          <a:xfrm>
            <a:off x="452403" y="1237632"/>
            <a:ext cx="11029615" cy="4673324"/>
          </a:xfrm>
        </p:spPr>
        <p:txBody>
          <a:bodyPr>
            <a:normAutofit/>
          </a:bodyPr>
          <a:lstStyle/>
          <a:p>
            <a:pPr marL="0" indent="0">
              <a:buNone/>
            </a:pPr>
            <a:r>
              <a:rPr lang="en-US" sz="2400" b="1" i="1" dirty="0" err="1"/>
              <a:t>LearnMate</a:t>
            </a:r>
            <a:r>
              <a:rPr lang="en-US" sz="2400" dirty="0"/>
              <a:t> is an intelligent Agentic AI coach developed on </a:t>
            </a:r>
            <a:r>
              <a:rPr lang="en-US" sz="2400" b="1" dirty="0"/>
              <a:t>IBM Cloud using </a:t>
            </a:r>
            <a:r>
              <a:rPr lang="en-US" sz="2400" b="1" dirty="0" err="1"/>
              <a:t>Watsonx</a:t>
            </a:r>
            <a:r>
              <a:rPr lang="en-US" sz="2400" b="1" dirty="0"/>
              <a:t> AI</a:t>
            </a:r>
            <a:r>
              <a:rPr lang="en-US" sz="2400" dirty="0"/>
              <a:t>, designed to help students create and follow personalized learning roadmaps. By leveraging Agentic AI principles, it dynamically interacts with students to:</a:t>
            </a:r>
          </a:p>
          <a:p>
            <a:r>
              <a:rPr lang="en-US" sz="2400" dirty="0"/>
              <a:t>Understand their career interests (e.g., Frontend Development, Cybersecurity, UI/UX Design).</a:t>
            </a:r>
          </a:p>
          <a:p>
            <a:r>
              <a:rPr lang="en-US" sz="2400" dirty="0"/>
              <a:t>Assess their current skill level, time commitment, and learning goals.</a:t>
            </a:r>
          </a:p>
          <a:p>
            <a:r>
              <a:rPr lang="en-US" sz="2400" dirty="0"/>
              <a:t>Recommend a step-by-step, adaptive course roadmap that evolves based on student feedback and progress.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52403" y="681896"/>
            <a:ext cx="11029616" cy="530296"/>
          </a:xfrm>
        </p:spPr>
        <p:txBody>
          <a:bodyPr>
            <a:normAutofit fontScale="90000"/>
          </a:bodyPr>
          <a:lstStyle/>
          <a:p>
            <a:r>
              <a:rPr lang="en-IN" sz="4400" dirty="0">
                <a:solidFill>
                  <a:srgbClr val="1482AC"/>
                </a:solidFill>
              </a:rPr>
              <a:t>Key Features and Architecture</a:t>
            </a:r>
            <a:endParaRPr lang="en-US" sz="4400" dirty="0">
              <a:solidFill>
                <a:srgbClr val="1482AC"/>
              </a:solidFill>
              <a:latin typeface="Calibri Light"/>
              <a:cs typeface="Calibri Light"/>
            </a:endParaRPr>
          </a:p>
        </p:txBody>
      </p:sp>
      <p:sp>
        <p:nvSpPr>
          <p:cNvPr id="6" name="Content Placeholder 1">
            <a:extLst>
              <a:ext uri="{FF2B5EF4-FFF2-40B4-BE49-F238E27FC236}">
                <a16:creationId xmlns:a16="http://schemas.microsoft.com/office/drawing/2014/main" id="{604F257E-00BE-943F-316D-38C3C008C23E}"/>
              </a:ext>
            </a:extLst>
          </p:cNvPr>
          <p:cNvSpPr>
            <a:spLocks noGrp="1"/>
          </p:cNvSpPr>
          <p:nvPr>
            <p:ph idx="1"/>
          </p:nvPr>
        </p:nvSpPr>
        <p:spPr>
          <a:xfrm>
            <a:off x="452403" y="1237632"/>
            <a:ext cx="11029615" cy="4673324"/>
          </a:xfrm>
        </p:spPr>
        <p:txBody>
          <a:bodyPr>
            <a:normAutofit fontScale="70000" lnSpcReduction="20000"/>
          </a:bodyPr>
          <a:lstStyle/>
          <a:p>
            <a:pPr marL="0" indent="0">
              <a:buNone/>
            </a:pPr>
            <a:r>
              <a:rPr lang="en-US" sz="2300" b="1" dirty="0"/>
              <a:t>Built with:</a:t>
            </a:r>
          </a:p>
          <a:p>
            <a:r>
              <a:rPr lang="en-US" sz="2000" b="1" dirty="0"/>
              <a:t>IBM </a:t>
            </a:r>
            <a:r>
              <a:rPr lang="en-US" sz="2000" b="1" dirty="0" err="1"/>
              <a:t>Watsonx</a:t>
            </a:r>
            <a:r>
              <a:rPr lang="en-US" sz="2000" b="1" dirty="0"/>
              <a:t> AI</a:t>
            </a:r>
            <a:r>
              <a:rPr lang="en-US" sz="2000" dirty="0"/>
              <a:t> platform</a:t>
            </a:r>
          </a:p>
          <a:p>
            <a:r>
              <a:rPr lang="en-US" sz="2000" b="1" dirty="0" err="1"/>
              <a:t>LangGraph</a:t>
            </a:r>
            <a:r>
              <a:rPr lang="en-US" sz="2000" dirty="0"/>
              <a:t> Framework</a:t>
            </a:r>
          </a:p>
          <a:p>
            <a:r>
              <a:rPr lang="en-US" sz="2000" b="1" dirty="0" err="1"/>
              <a:t>ReAct</a:t>
            </a:r>
            <a:r>
              <a:rPr lang="en-US" sz="2000" dirty="0"/>
              <a:t> Architecture (for decision-making and interaction planning)</a:t>
            </a:r>
          </a:p>
          <a:p>
            <a:r>
              <a:rPr lang="en-US" sz="2000" dirty="0"/>
              <a:t>Agent developed using the </a:t>
            </a:r>
            <a:r>
              <a:rPr lang="en-US" sz="2000" b="1" dirty="0"/>
              <a:t>"Build an AI Agent"</a:t>
            </a:r>
            <a:r>
              <a:rPr lang="en-US" sz="2000" dirty="0"/>
              <a:t> module on </a:t>
            </a:r>
            <a:r>
              <a:rPr lang="en-US" sz="2000" dirty="0" err="1"/>
              <a:t>Watsonx</a:t>
            </a:r>
            <a:endParaRPr lang="en-US" sz="2000" dirty="0"/>
          </a:p>
          <a:p>
            <a:pPr marL="0" indent="0">
              <a:buNone/>
            </a:pPr>
            <a:r>
              <a:rPr lang="en-US" sz="2000" b="1" dirty="0"/>
              <a:t> </a:t>
            </a:r>
            <a:r>
              <a:rPr lang="en-US" sz="2300" b="1" dirty="0"/>
              <a:t>Agent Capabilities:</a:t>
            </a:r>
          </a:p>
          <a:p>
            <a:r>
              <a:rPr lang="en-US" sz="2000" dirty="0"/>
              <a:t>Acts as an </a:t>
            </a:r>
            <a:r>
              <a:rPr lang="en-US" sz="2000" b="1" dirty="0"/>
              <a:t>interactive coach</a:t>
            </a:r>
            <a:r>
              <a:rPr lang="en-US" sz="2000" dirty="0"/>
              <a:t>, not just a chatbot</a:t>
            </a:r>
          </a:p>
          <a:p>
            <a:r>
              <a:rPr lang="en-US" sz="2000" dirty="0"/>
              <a:t>Collects contextual input: skill level, weekly learning hours, timeframe</a:t>
            </a:r>
          </a:p>
          <a:p>
            <a:r>
              <a:rPr lang="en-US" sz="2000" dirty="0"/>
              <a:t>Provides </a:t>
            </a:r>
            <a:r>
              <a:rPr lang="en-US" sz="2000" b="1" dirty="0"/>
              <a:t>customized learning plans</a:t>
            </a:r>
            <a:r>
              <a:rPr lang="en-US" sz="2000" dirty="0"/>
              <a:t> (e.g., a 6-month roadmap for Frontend Development)</a:t>
            </a:r>
          </a:p>
          <a:p>
            <a:r>
              <a:rPr lang="en-US" sz="2000" dirty="0"/>
              <a:t>Updates recommendations based on learner progress and changing interests</a:t>
            </a:r>
          </a:p>
          <a:p>
            <a:pPr marL="0" indent="0">
              <a:buNone/>
            </a:pPr>
            <a:r>
              <a:rPr lang="en-US" sz="2300" b="1" dirty="0"/>
              <a:t>Dynamic Adaptation:</a:t>
            </a:r>
          </a:p>
          <a:p>
            <a:r>
              <a:rPr lang="en-US" sz="2000" dirty="0"/>
              <a:t>Weekly check-ins to reassess learner goals and pace</a:t>
            </a:r>
          </a:p>
          <a:p>
            <a:r>
              <a:rPr lang="en-US" sz="2000" dirty="0"/>
              <a:t>Suggests alternative resources or deeper topics when progress is rapid</a:t>
            </a:r>
          </a:p>
          <a:p>
            <a:r>
              <a:rPr lang="en-US" sz="2000" dirty="0"/>
              <a:t>Offers motivational nudges and productivity tips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14" name="Rectangle 6">
            <a:extLst>
              <a:ext uri="{FF2B5EF4-FFF2-40B4-BE49-F238E27FC236}">
                <a16:creationId xmlns:a16="http://schemas.microsoft.com/office/drawing/2014/main" id="{A3B3D1A1-2513-2E5E-A2DA-BB126695A50C}"/>
              </a:ext>
            </a:extLst>
          </p:cNvPr>
          <p:cNvSpPr>
            <a:spLocks noGrp="1" noChangeArrowheads="1"/>
          </p:cNvSpPr>
          <p:nvPr>
            <p:ph idx="1"/>
          </p:nvPr>
        </p:nvSpPr>
        <p:spPr bwMode="auto">
          <a:xfrm>
            <a:off x="299961" y="1233470"/>
            <a:ext cx="11592078" cy="4621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000" dirty="0"/>
              <a:t>Developed using </a:t>
            </a:r>
            <a:r>
              <a:rPr lang="en-US" sz="2000" b="1" dirty="0"/>
              <a:t>IBM </a:t>
            </a:r>
            <a:r>
              <a:rPr lang="en-US" sz="2000" b="1" dirty="0" err="1"/>
              <a:t>Watsonx</a:t>
            </a:r>
            <a:r>
              <a:rPr lang="en-US" sz="2000" b="1" dirty="0"/>
              <a:t> AI</a:t>
            </a:r>
            <a:r>
              <a:rPr lang="en-US" sz="2000" dirty="0"/>
              <a:t> with the </a:t>
            </a:r>
            <a:r>
              <a:rPr lang="en-US" sz="2000" b="1" dirty="0"/>
              <a:t>“Build an AI Agent”</a:t>
            </a:r>
            <a:r>
              <a:rPr lang="en-US" sz="2000" dirty="0"/>
              <a:t> tool to enable Agentic AI behavior.</a:t>
            </a:r>
          </a:p>
          <a:p>
            <a:r>
              <a:rPr lang="en-US" sz="2000" dirty="0"/>
              <a:t>Integrated the </a:t>
            </a:r>
            <a:r>
              <a:rPr lang="en-US" sz="2000" b="1" dirty="0"/>
              <a:t>Mistral Large language model</a:t>
            </a:r>
            <a:r>
              <a:rPr lang="en-US" sz="2000" dirty="0"/>
              <a:t> hosted on IBM Cloud for powerful natural language understanding and response generation.</a:t>
            </a:r>
          </a:p>
          <a:p>
            <a:r>
              <a:rPr lang="en-US" sz="2000" dirty="0"/>
              <a:t>Follows the </a:t>
            </a:r>
            <a:r>
              <a:rPr lang="en-US" sz="2000" b="1" dirty="0" err="1"/>
              <a:t>ReAct</a:t>
            </a:r>
            <a:r>
              <a:rPr lang="en-US" sz="2000" b="1" dirty="0"/>
              <a:t> (Reason + Act)</a:t>
            </a:r>
            <a:r>
              <a:rPr lang="en-US" sz="2000" dirty="0"/>
              <a:t> architecture to allow the agent to reason through user inputs and generate dynamic learning plans.</a:t>
            </a:r>
          </a:p>
          <a:p>
            <a:r>
              <a:rPr lang="en-US" sz="2000" dirty="0"/>
              <a:t>Implements </a:t>
            </a:r>
            <a:r>
              <a:rPr lang="en-US" sz="2000" b="1" dirty="0" err="1"/>
              <a:t>LangGraph</a:t>
            </a:r>
            <a:r>
              <a:rPr lang="en-US" sz="2000" dirty="0"/>
              <a:t> to manage agent state, task orchestration, and decision-making based on user profiles and feedback loops.</a:t>
            </a:r>
          </a:p>
          <a:p>
            <a:r>
              <a:rPr lang="en-US" sz="2000" dirty="0"/>
              <a:t>Collects and processes user preferences, skill levels, and learning goals via interactive dialogue.</a:t>
            </a:r>
          </a:p>
          <a:p>
            <a:r>
              <a:rPr lang="en-US" sz="2000" dirty="0"/>
              <a:t>Dynamically creates and updates personalized course roadmaps that adapt over time as the learner progresses.</a:t>
            </a:r>
          </a:p>
          <a:p>
            <a:r>
              <a:rPr lang="en-US" sz="2000" dirty="0"/>
              <a:t>Deployed on </a:t>
            </a:r>
            <a:r>
              <a:rPr lang="en-US" sz="2000" b="1" dirty="0"/>
              <a:t>IBM Cloud</a:t>
            </a:r>
            <a:r>
              <a:rPr lang="en-US" sz="2000" dirty="0"/>
              <a:t>, ensuring scalable, secure, and real-time access across devices and platforms.</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617502"/>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a:t>
            </a:r>
            <a:endParaRPr lang="en-IN" sz="2400" dirty="0"/>
          </a:p>
        </p:txBody>
      </p:sp>
      <p:pic>
        <p:nvPicPr>
          <p:cNvPr id="7" name="Picture 6">
            <a:extLst>
              <a:ext uri="{FF2B5EF4-FFF2-40B4-BE49-F238E27FC236}">
                <a16:creationId xmlns:a16="http://schemas.microsoft.com/office/drawing/2014/main" id="{699AC27C-C26C-1A2F-D855-D43D469ECD7D}"/>
              </a:ext>
            </a:extLst>
          </p:cNvPr>
          <p:cNvPicPr>
            <a:picLocks noChangeAspect="1"/>
          </p:cNvPicPr>
          <p:nvPr/>
        </p:nvPicPr>
        <p:blipFill>
          <a:blip r:embed="rId2"/>
          <a:stretch>
            <a:fillRect/>
          </a:stretch>
        </p:blipFill>
        <p:spPr>
          <a:xfrm>
            <a:off x="353370" y="1120877"/>
            <a:ext cx="11485258" cy="5217297"/>
          </a:xfrm>
          <a:prstGeom prst="rect">
            <a:avLst/>
          </a:prstGeom>
        </p:spPr>
      </p:pic>
      <p:sp>
        <p:nvSpPr>
          <p:cNvPr id="8" name="TextBox 7">
            <a:extLst>
              <a:ext uri="{FF2B5EF4-FFF2-40B4-BE49-F238E27FC236}">
                <a16:creationId xmlns:a16="http://schemas.microsoft.com/office/drawing/2014/main" id="{141685B0-A540-EFD1-DC73-455577703BE8}"/>
              </a:ext>
            </a:extLst>
          </p:cNvPr>
          <p:cNvSpPr txBox="1"/>
          <p:nvPr/>
        </p:nvSpPr>
        <p:spPr>
          <a:xfrm>
            <a:off x="78067" y="6129578"/>
            <a:ext cx="7728746" cy="646331"/>
          </a:xfrm>
          <a:prstGeom prst="rect">
            <a:avLst/>
          </a:prstGeom>
          <a:noFill/>
        </p:spPr>
        <p:txBody>
          <a:bodyPr wrap="square" rtlCol="0">
            <a:spAutoFit/>
          </a:bodyPr>
          <a:lstStyle/>
          <a:p>
            <a:r>
              <a:rPr lang="en-IN" dirty="0"/>
              <a:t>GITHUB : </a:t>
            </a:r>
            <a:r>
              <a:rPr lang="en-IN" dirty="0">
                <a:hlinkClick r:id="rId3"/>
              </a:rPr>
              <a:t>https://github.com/mollypriya/EDUNET-FOUNDATION---IBM-SKILLSBUILD-4WEEKS-INTERNSHIP-ON-AI-IBM-CLOUD-TECHNOLOGIES</a:t>
            </a:r>
            <a:endParaRPr lang="en-IN"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FBA910-886E-4177-00D7-2CA770CA0E0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FF94C21-D4DB-0A28-0281-0D503868214E}"/>
              </a:ext>
            </a:extLst>
          </p:cNvPr>
          <p:cNvSpPr>
            <a:spLocks noGrp="1"/>
          </p:cNvSpPr>
          <p:nvPr>
            <p:ph type="title"/>
          </p:nvPr>
        </p:nvSpPr>
        <p:spPr>
          <a:xfrm>
            <a:off x="581191" y="617502"/>
            <a:ext cx="11029616" cy="530296"/>
          </a:xfrm>
        </p:spPr>
        <p:txBody>
          <a:bodyPr>
            <a:noAutofit/>
          </a:bodyPr>
          <a:lstStyle/>
          <a:p>
            <a:r>
              <a:rPr lang="en-US" sz="3200" dirty="0">
                <a:solidFill>
                  <a:srgbClr val="1482AC"/>
                </a:solidFill>
              </a:rPr>
              <a:t>DEPLOYMENT</a:t>
            </a:r>
          </a:p>
        </p:txBody>
      </p:sp>
      <p:sp>
        <p:nvSpPr>
          <p:cNvPr id="2" name="Content Placeholder 1">
            <a:extLst>
              <a:ext uri="{FF2B5EF4-FFF2-40B4-BE49-F238E27FC236}">
                <a16:creationId xmlns:a16="http://schemas.microsoft.com/office/drawing/2014/main" id="{BF46B85E-C277-D8F6-0D28-51FD8AFDC335}"/>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a:t>
            </a:r>
            <a:endParaRPr lang="en-IN" sz="2400" dirty="0"/>
          </a:p>
        </p:txBody>
      </p:sp>
      <p:pic>
        <p:nvPicPr>
          <p:cNvPr id="4" name="Picture 3">
            <a:extLst>
              <a:ext uri="{FF2B5EF4-FFF2-40B4-BE49-F238E27FC236}">
                <a16:creationId xmlns:a16="http://schemas.microsoft.com/office/drawing/2014/main" id="{18C0D1DE-EB54-782D-A932-700355A86209}"/>
              </a:ext>
            </a:extLst>
          </p:cNvPr>
          <p:cNvPicPr>
            <a:picLocks noChangeAspect="1"/>
          </p:cNvPicPr>
          <p:nvPr/>
        </p:nvPicPr>
        <p:blipFill>
          <a:blip r:embed="rId2"/>
          <a:stretch>
            <a:fillRect/>
          </a:stretch>
        </p:blipFill>
        <p:spPr>
          <a:xfrm>
            <a:off x="507440" y="1147798"/>
            <a:ext cx="11177117" cy="5267712"/>
          </a:xfrm>
          <a:prstGeom prst="rect">
            <a:avLst/>
          </a:prstGeom>
        </p:spPr>
      </p:pic>
    </p:spTree>
    <p:extLst>
      <p:ext uri="{BB962C8B-B14F-4D97-AF65-F5344CB8AC3E}">
        <p14:creationId xmlns:p14="http://schemas.microsoft.com/office/powerpoint/2010/main" val="1432342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21654" y="888969"/>
            <a:ext cx="11029616" cy="530296"/>
          </a:xfrm>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4" name="Rectangle 2">
            <a:extLst>
              <a:ext uri="{FF2B5EF4-FFF2-40B4-BE49-F238E27FC236}">
                <a16:creationId xmlns:a16="http://schemas.microsoft.com/office/drawing/2014/main" id="{538B651F-46ED-FF8F-1597-0AB5AC388142}"/>
              </a:ext>
            </a:extLst>
          </p:cNvPr>
          <p:cNvSpPr>
            <a:spLocks noGrp="1" noChangeArrowheads="1"/>
          </p:cNvSpPr>
          <p:nvPr>
            <p:ph idx="1"/>
          </p:nvPr>
        </p:nvSpPr>
        <p:spPr bwMode="auto">
          <a:xfrm>
            <a:off x="521654" y="2167116"/>
            <a:ext cx="11148692" cy="252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chemeClr val="tx1"/>
                </a:solidFill>
                <a:effectLst/>
                <a:latin typeface="Arial" panose="020B0604020202020204" pitchFamily="34" charset="0"/>
              </a:rPr>
              <a:t>LearnMate</a:t>
            </a:r>
            <a:r>
              <a:rPr kumimoji="0" lang="en-US" altLang="en-US" sz="2000" b="0" i="0" u="none" strike="noStrike" cap="none" normalizeH="0" baseline="0" dirty="0">
                <a:ln>
                  <a:noFill/>
                </a:ln>
                <a:solidFill>
                  <a:schemeClr val="tx1"/>
                </a:solidFill>
                <a:effectLst/>
                <a:latin typeface="Arial" panose="020B0604020202020204" pitchFamily="34" charset="0"/>
              </a:rPr>
              <a:t> demonstrates the potential of Agentic AI in revolutionizing personalized education. By leveraging the </a:t>
            </a:r>
            <a:r>
              <a:rPr kumimoji="0" lang="en-US" altLang="en-US" sz="2000" b="1" i="1" u="none" strike="noStrike" cap="none" normalizeH="0" baseline="0" dirty="0">
                <a:ln>
                  <a:noFill/>
                </a:ln>
                <a:solidFill>
                  <a:schemeClr val="tx1"/>
                </a:solidFill>
                <a:effectLst/>
                <a:latin typeface="Arial" panose="020B0604020202020204" pitchFamily="34" charset="0"/>
              </a:rPr>
              <a:t>Mistral Large model </a:t>
            </a:r>
            <a:r>
              <a:rPr kumimoji="0" lang="en-US" altLang="en-US" sz="2000" b="0" i="0" u="none" strike="noStrike" cap="none" normalizeH="0" baseline="0" dirty="0">
                <a:ln>
                  <a:noFill/>
                </a:ln>
                <a:solidFill>
                  <a:schemeClr val="tx1"/>
                </a:solidFill>
                <a:effectLst/>
                <a:latin typeface="Arial" panose="020B0604020202020204" pitchFamily="34" charset="0"/>
              </a:rPr>
              <a:t>on IBM Cloud and </a:t>
            </a:r>
            <a:r>
              <a:rPr kumimoji="0" lang="en-US" altLang="en-US" sz="2000" b="0" i="0" u="none" strike="noStrike" cap="none" normalizeH="0" baseline="0" dirty="0" err="1">
                <a:ln>
                  <a:noFill/>
                </a:ln>
                <a:solidFill>
                  <a:schemeClr val="tx1"/>
                </a:solidFill>
                <a:effectLst/>
                <a:latin typeface="Arial" panose="020B0604020202020204" pitchFamily="34" charset="0"/>
              </a:rPr>
              <a:t>Watsonx's</a:t>
            </a:r>
            <a:r>
              <a:rPr kumimoji="0" lang="en-US" altLang="en-US" sz="2000" b="0" i="0" u="none" strike="noStrike" cap="none" normalizeH="0" baseline="0" dirty="0">
                <a:ln>
                  <a:noFill/>
                </a:ln>
                <a:solidFill>
                  <a:schemeClr val="tx1"/>
                </a:solidFill>
                <a:effectLst/>
                <a:latin typeface="Arial" panose="020B0604020202020204" pitchFamily="34" charset="0"/>
              </a:rPr>
              <a:t> powerful Agentic AI tools, the system provides students with dynamic, adaptive learning roadmaps tailored to their individual goals and progress. The conversational agent not only guides learners intelligently but also evolves with them, ensuring long-term engagement and skill development. This solution bridges the gap between overwhelming course choices and meaningful learning, making career-oriented education more accessible and effective.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265</TotalTime>
  <Words>952</Words>
  <Application>Microsoft Office PowerPoint</Application>
  <PresentationFormat>Widescreen</PresentationFormat>
  <Paragraphs>81</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Franklin Gothic Book</vt:lpstr>
      <vt:lpstr>Franklin Gothic Demi</vt:lpstr>
      <vt:lpstr>Wingdings</vt:lpstr>
      <vt:lpstr>Wingdings 2</vt:lpstr>
      <vt:lpstr>DividendVTI</vt:lpstr>
      <vt:lpstr>Agentic AI for Personalized Course Pathways. </vt:lpstr>
      <vt:lpstr>OUTLINE</vt:lpstr>
      <vt:lpstr>Problem Statement</vt:lpstr>
      <vt:lpstr>Proposed Solution</vt:lpstr>
      <vt:lpstr>Key Features and Architecture</vt:lpstr>
      <vt:lpstr>Algorithm &amp; Deployment</vt:lpstr>
      <vt:lpstr>Result</vt:lpstr>
      <vt:lpstr>DEPLOYMENT</vt:lpstr>
      <vt:lpstr>Conclusion</vt:lpstr>
      <vt:lpstr>PowerPoint Presentation</vt:lpstr>
      <vt:lpstr>References</vt:lpstr>
      <vt:lpstr>IBM Certifications: GETTING STARTED WITH AI</vt:lpstr>
      <vt:lpstr>IBM Certifications : journey to cloud</vt:lpstr>
      <vt:lpstr>IBM Certifications : RAG LAB </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Molly Priya</cp:lastModifiedBy>
  <cp:revision>26</cp:revision>
  <dcterms:created xsi:type="dcterms:W3CDTF">2021-05-26T16:50:10Z</dcterms:created>
  <dcterms:modified xsi:type="dcterms:W3CDTF">2025-08-01T13:40:42Z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