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  <p:sldMasterId id="2147483711" r:id="rId2"/>
  </p:sldMasterIdLst>
  <p:notesMasterIdLst>
    <p:notesMasterId r:id="rId41"/>
  </p:notesMasterIdLst>
  <p:sldIdLst>
    <p:sldId id="259" r:id="rId3"/>
    <p:sldId id="260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3" r:id="rId39"/>
    <p:sldId id="314" r:id="rId40"/>
  </p:sldIdLst>
  <p:sldSz cx="13004800" cy="7302500"/>
  <p:notesSz cx="6858000" cy="9144000"/>
  <p:embeddedFontLst>
    <p:embeddedFont>
      <p:font typeface="Oswald" panose="02000503000000000000" pitchFamily="2" charset="0"/>
      <p:regular r:id="rId42"/>
      <p:bold r:id="rId43"/>
    </p:embeddedFont>
    <p:embeddedFont>
      <p:font typeface="Consolas" panose="020B0609020204030204" pitchFamily="49" charset="0"/>
      <p:regular r:id="rId44"/>
      <p:bold r:id="rId45"/>
      <p:italic r:id="rId46"/>
      <p:boldItalic r:id="rId47"/>
    </p:embeddedFont>
    <p:embeddedFont>
      <p:font typeface="Georgia" panose="02040502050405020303" pitchFamily="18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00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F2FF80-E56A-4F84-8157-E514339C80BB}">
  <a:tblStyle styleId="{52F2FF80-E56A-4F84-8157-E514339C80BB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336" y="32"/>
      </p:cViewPr>
      <p:guideLst>
        <p:guide orient="horz" pos="2300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4.fntdata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3.fntdata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6.xml"/><Relationship Id="rId51" Type="http://schemas.openxmlformats.org/officeDocument/2006/relationships/font" Target="fonts/font10.fntdata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50425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5604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5" name="Shape 5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654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0339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Shape 5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8089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911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7" name="Shape 55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4261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715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Shape 5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52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48" name="Shape 64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29040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4" name="Shape 6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87504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0" name="Shape 6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1377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948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6" name="Shape 6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1661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Shape 6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21860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Shape 6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5148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98" name="Shape 69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55450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4" name="Shape 7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547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0" name="Shape 7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8958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6" name="Shape 7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30739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2" name="Shape 7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78716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8" name="Shape 7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0812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4" name="Shape 7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207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07072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22635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6" name="Shape 7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47803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55281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8" name="Shape 7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74044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4" name="Shape 7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6214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0" name="Shape 7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077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Shape 7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68514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06" name="Shape 80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72785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2" name="Shape 8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37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921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848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516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410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3777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8108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2.jp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jp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hape 2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4" name="Shape 2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215" name="Shape 2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000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hape 21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hape 2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7" name="Shape 2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8" name="Shape 228"/>
          <p:cNvCxnSpPr/>
          <p:nvPr/>
        </p:nvCxnSpPr>
        <p:spPr>
          <a:xfrm rot="10800000" flipH="1">
            <a:off x="6350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9" name="Shape 229"/>
          <p:cNvCxnSpPr/>
          <p:nvPr/>
        </p:nvCxnSpPr>
        <p:spPr>
          <a:xfrm rot="10800000" flipH="1">
            <a:off x="46228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0" name="Shape 230"/>
          <p:cNvCxnSpPr/>
          <p:nvPr/>
        </p:nvCxnSpPr>
        <p:spPr>
          <a:xfrm rot="10800000" flipH="1">
            <a:off x="635000" y="57528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1" name="Shape 231"/>
          <p:cNvCxnSpPr/>
          <p:nvPr/>
        </p:nvCxnSpPr>
        <p:spPr>
          <a:xfrm>
            <a:off x="4635500" y="5753100"/>
            <a:ext cx="77319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32" name="Shape 232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233" name="Shape 233"/>
          <p:cNvSpPr/>
          <p:nvPr/>
        </p:nvSpPr>
        <p:spPr>
          <a:xfrm>
            <a:off x="46355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234" name="Shape 234"/>
          <p:cNvSpPr/>
          <p:nvPr/>
        </p:nvSpPr>
        <p:spPr>
          <a:xfrm>
            <a:off x="4635500" y="5359400"/>
            <a:ext cx="77468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235" name="Shape 235"/>
          <p:cNvSpPr/>
          <p:nvPr/>
        </p:nvSpPr>
        <p:spPr>
          <a:xfrm>
            <a:off x="635000" y="53594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hape 23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8" name="Shape 23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0" name="Shape 240"/>
          <p:cNvCxnSpPr/>
          <p:nvPr/>
        </p:nvCxnSpPr>
        <p:spPr>
          <a:xfrm rot="10800000" flipH="1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1" name="Shape 241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242" name="Shape 242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Shape 24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6" name="Shape 24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Shape 25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1" name="Shape 25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Shape 2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6" name="Shape 2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Shape 26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3" name="Shape 26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64" name="Shape 264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5" name="Shape 265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Shape 26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9" name="Shape 26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70" name="Shape 270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Shape 27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5" name="Shape 27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276" name="Shape 276"/>
          <p:cNvGrpSpPr/>
          <p:nvPr/>
        </p:nvGrpSpPr>
        <p:grpSpPr>
          <a:xfrm>
            <a:off x="635000" y="1828800"/>
            <a:ext cx="1269899" cy="1269899"/>
            <a:chOff x="0" y="0"/>
            <a:chExt cx="1269899" cy="1269899"/>
          </a:xfrm>
        </p:grpSpPr>
        <p:pic>
          <p:nvPicPr>
            <p:cNvPr id="277" name="Shape 27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Shape 278"/>
            <p:cNvSpPr/>
            <p:nvPr/>
          </p:nvSpPr>
          <p:spPr>
            <a:xfrm>
              <a:off x="889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79" name="Shape 279"/>
          <p:cNvGrpSpPr/>
          <p:nvPr/>
        </p:nvGrpSpPr>
        <p:grpSpPr>
          <a:xfrm>
            <a:off x="2159000" y="1828800"/>
            <a:ext cx="1269899" cy="1269899"/>
            <a:chOff x="0" y="0"/>
            <a:chExt cx="1269899" cy="1269899"/>
          </a:xfrm>
        </p:grpSpPr>
        <p:pic>
          <p:nvPicPr>
            <p:cNvPr id="280" name="Shape 28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Shape 281"/>
            <p:cNvSpPr/>
            <p:nvPr/>
          </p:nvSpPr>
          <p:spPr>
            <a:xfrm>
              <a:off x="101600" y="3479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635000" y="3340100"/>
            <a:ext cx="1269899" cy="1269899"/>
            <a:chOff x="0" y="0"/>
            <a:chExt cx="1269899" cy="1269899"/>
          </a:xfrm>
        </p:grpSpPr>
        <p:pic>
          <p:nvPicPr>
            <p:cNvPr id="283" name="Shape 28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Shape 284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2159000" y="3340100"/>
            <a:ext cx="1269899" cy="1269899"/>
            <a:chOff x="0" y="0"/>
            <a:chExt cx="1269899" cy="1269899"/>
          </a:xfrm>
        </p:grpSpPr>
        <p:pic>
          <p:nvPicPr>
            <p:cNvPr id="286" name="Shape 28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Shape 287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635000" y="4876800"/>
            <a:ext cx="1269899" cy="1269899"/>
            <a:chOff x="0" y="0"/>
            <a:chExt cx="1269899" cy="1269899"/>
          </a:xfrm>
        </p:grpSpPr>
        <p:pic>
          <p:nvPicPr>
            <p:cNvPr id="289" name="Shape 28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Shape 290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2159000" y="4876800"/>
            <a:ext cx="1269899" cy="1269899"/>
            <a:chOff x="0" y="0"/>
            <a:chExt cx="1269899" cy="1269899"/>
          </a:xfrm>
        </p:grpSpPr>
        <p:pic>
          <p:nvPicPr>
            <p:cNvPr id="292" name="Shape 29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Shape 293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294" name="Shape 294"/>
          <p:cNvSpPr/>
          <p:nvPr/>
        </p:nvSpPr>
        <p:spPr>
          <a:xfrm>
            <a:off x="8790781" y="1828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Doet</a:t>
            </a:r>
          </a:p>
        </p:txBody>
      </p:sp>
      <p:grpSp>
        <p:nvGrpSpPr>
          <p:cNvPr id="295" name="Shape 295"/>
          <p:cNvGrpSpPr/>
          <p:nvPr/>
        </p:nvGrpSpPr>
        <p:grpSpPr>
          <a:xfrm>
            <a:off x="4051298" y="1828799"/>
            <a:ext cx="2031899" cy="2031899"/>
            <a:chOff x="0" y="0"/>
            <a:chExt cx="2031899" cy="2031899"/>
          </a:xfrm>
        </p:grpSpPr>
        <p:pic>
          <p:nvPicPr>
            <p:cNvPr id="296" name="Shape 29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Shape 297"/>
            <p:cNvSpPr/>
            <p:nvPr/>
          </p:nvSpPr>
          <p:spPr>
            <a:xfrm>
              <a:off x="1651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1651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6362698" y="1828799"/>
            <a:ext cx="2031899" cy="2031899"/>
            <a:chOff x="0" y="0"/>
            <a:chExt cx="2031899" cy="2031899"/>
          </a:xfrm>
        </p:grpSpPr>
        <p:pic>
          <p:nvPicPr>
            <p:cNvPr id="300" name="Shape 30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Shape 301"/>
            <p:cNvSpPr/>
            <p:nvPr/>
          </p:nvSpPr>
          <p:spPr>
            <a:xfrm>
              <a:off x="1778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778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4051298" y="4114798"/>
            <a:ext cx="2031899" cy="2031899"/>
            <a:chOff x="0" y="0"/>
            <a:chExt cx="2031899" cy="2031899"/>
          </a:xfrm>
        </p:grpSpPr>
        <p:pic>
          <p:nvPicPr>
            <p:cNvPr id="304" name="Shape 30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Shape 305"/>
            <p:cNvSpPr/>
            <p:nvPr/>
          </p:nvSpPr>
          <p:spPr>
            <a:xfrm>
              <a:off x="1651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651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6362698" y="4114798"/>
            <a:ext cx="2031899" cy="2031899"/>
            <a:chOff x="0" y="0"/>
            <a:chExt cx="2031899" cy="2031899"/>
          </a:xfrm>
        </p:grpSpPr>
        <p:pic>
          <p:nvPicPr>
            <p:cNvPr id="308" name="Shape 30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Shape 309"/>
            <p:cNvSpPr/>
            <p:nvPr/>
          </p:nvSpPr>
          <p:spPr>
            <a:xfrm>
              <a:off x="1778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1778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311" name="Shape 311"/>
          <p:cNvSpPr/>
          <p:nvPr/>
        </p:nvSpPr>
        <p:spPr>
          <a:xfrm>
            <a:off x="8790781" y="4114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Shape 3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4" name="Shape 3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15" name="Shape 315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16" name="Shape 3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Shape 317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18" name="Shape 318"/>
          <p:cNvCxnSpPr/>
          <p:nvPr/>
        </p:nvCxnSpPr>
        <p:spPr>
          <a:xfrm rot="10800000" flipH="1">
            <a:off x="3911600" y="3243397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3911600" y="5381314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0" name="Shape 320"/>
          <p:cNvSpPr/>
          <p:nvPr/>
        </p:nvSpPr>
        <p:spPr>
          <a:xfrm>
            <a:off x="3911600" y="2989696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321" name="Shape 321"/>
          <p:cNvSpPr/>
          <p:nvPr/>
        </p:nvSpPr>
        <p:spPr>
          <a:xfrm>
            <a:off x="3911600" y="5114914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322" name="Shape 322"/>
          <p:cNvCxnSpPr/>
          <p:nvPr/>
        </p:nvCxnSpPr>
        <p:spPr>
          <a:xfrm rot="10800000" flipH="1">
            <a:off x="3911600" y="2223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3" name="Shape 323"/>
          <p:cNvSpPr/>
          <p:nvPr/>
        </p:nvSpPr>
        <p:spPr>
          <a:xfrm>
            <a:off x="3911600" y="196929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Shape 3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8" name="Shape 328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Shape 33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1" name="Shape 33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32" name="Shape 332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Shape 33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36" name="Shape 33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37" name="Shape 337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38" name="Shape 33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Shape 339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40" name="Shape 340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3" name="Shape 34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4" name="Shape 344"/>
          <p:cNvCxnSpPr/>
          <p:nvPr/>
        </p:nvCxnSpPr>
        <p:spPr>
          <a:xfrm rot="10800000" flipH="1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5" name="Shape 345"/>
          <p:cNvCxnSpPr/>
          <p:nvPr/>
        </p:nvCxnSpPr>
        <p:spPr>
          <a:xfrm rot="10800000" flipH="1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6" name="Shape 346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347" name="Shape 347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348" name="Shape 34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Shape 3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56" name="Shape 3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Shape 3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Shape 36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2" name="Shape 36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Shape 36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8" name="Shape 36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Shape 3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Shape 37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6" name="Shape 37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77" name="Shape 377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8" name="Shape 378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Shape 38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3" name="Shape 38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84" name="Shape 384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Shape 38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8" name="Shape 38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0" name="Shape 39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1" name="Shape 39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Shape 39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4" name="Shape 39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Shape 39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7" name="Shape 39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Shape 39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00" name="Shape 40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Shape 40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3" name="Shape 40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Info">
    <p:bg>
      <p:bgPr>
        <a:solidFill>
          <a:srgbClr val="000000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Shape 40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6" name="Shape 40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07" name="Shape 407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408" name="Shape 408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31" Type="http://schemas.openxmlformats.org/officeDocument/2006/relationships/slideLayout" Target="../slideLayouts/slideLayout60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hape 20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Shape 20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NATURAL LANGUAGE PROCESSING AND TEXT CLASSIFICATION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LEMMATIZATION AND STEMMING</a:t>
            </a:r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Lemmatization is a more refined process that uses specific language and grammar rules to derive the root of a word.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useful for words that do not share an obvious root such as ‘better’ and ‘best’.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are some other examples of words that do not share an obvious root?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LEMMATIZATION AND STEMMING EXAMPLES</a:t>
            </a:r>
          </a:p>
        </p:txBody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635003" y="1292775"/>
            <a:ext cx="58653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ctr" rtl="0">
              <a:spcBef>
                <a:spcPts val="0"/>
              </a:spcBef>
              <a:buNone/>
            </a:pP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Lemmatization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shouted → shout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best → good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better → good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good → good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wiping → wipe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hidden → hide</a:t>
            </a:r>
          </a:p>
        </p:txBody>
      </p:sp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502403" y="1292775"/>
            <a:ext cx="58653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ctr" rtl="0">
              <a:spcBef>
                <a:spcPts val="0"/>
              </a:spcBef>
              <a:buNone/>
            </a:pP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Stemming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badly → bad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computing → comput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computed → comput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wipes → wip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wiped → wip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wiping → wip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541" name="Shape 5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Shape 542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3" name="Shape 543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other words or phrases might cause problems with stemming? Why?</a:t>
            </a:r>
            <a:b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lang="en-US"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other words or phrases might cause problems with lemmatization? Why?</a:t>
            </a:r>
          </a:p>
        </p:txBody>
      </p:sp>
      <p:sp>
        <p:nvSpPr>
          <p:cNvPr id="544" name="Shape 544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545" name="Shape 545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46" name="Shape 546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547" name="Shape 547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PARSING AND TAGGING</a:t>
            </a:r>
          </a:p>
        </p:txBody>
      </p:sp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34999" y="1292775"/>
            <a:ext cx="7219799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order to understand the various elements of a sentence, we need to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tag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important topics and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parse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their dependencies.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Our goal is to identify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actors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actions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in the text in order to make informed decisions.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54" name="Shape 5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4950" y="1879600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PARSING AND TAGGING</a:t>
            </a:r>
          </a:p>
        </p:txBody>
      </p:sp>
      <p:sp>
        <p:nvSpPr>
          <p:cNvPr id="560" name="Shape 56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are processing financial news, we might need to identify which companies are involved and which actions they are taking.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are writing an assistant application, we might need to identify specific command phrases in order to determine what is being asked: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e.g. “Siri, when is my next appointment?”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PARSING AND TAGGING</a:t>
            </a:r>
          </a:p>
        </p:txBody>
      </p:sp>
      <p:sp>
        <p:nvSpPr>
          <p:cNvPr id="566" name="Shape 56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Tagging and parsing is made up of a few overlapping subproblems: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“Parts of speech” tagging:  What are the parts of speech in a sentence (e.g. noun, verb, adjective, etc)?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Chunking:  Can we identify the pieces of the sentence that go together in meaningful chunks (e.g. noun or verb phrases)?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Named entity recognition:  Can we identify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specific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proper nouns?  Can we pick out people and locations?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572" name="Shape 5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Shape 57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might NLP be applied within your current jobs or final projects?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are some other potential NLP use-cases?</a:t>
            </a:r>
          </a:p>
        </p:txBody>
      </p:sp>
      <p:sp>
        <p:nvSpPr>
          <p:cNvPr id="575" name="Shape 575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576" name="Shape 57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77" name="Shape 577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578" name="Shape 578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651" name="Shape 65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TEXT CLASSIFICATION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TEXT CLASSIFICATION</a:t>
            </a:r>
          </a:p>
        </p:txBody>
      </p:sp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Text classification is the task of predicting which category or topic a text sample is from.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we may want to identify whether an article is a sports or business story.  Or whether an article has positive or negative sentiment.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Typically, this is done by using the text as features and the label as the target output.  This is referred to as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bag-of-words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classification.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include text as features, we usually create a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binary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feature for each word, i.e. does this piece of text contain that word?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TEXT CLASSIFICATION</a:t>
            </a:r>
          </a:p>
        </p:txBody>
      </p:sp>
      <p:sp>
        <p:nvSpPr>
          <p:cNvPr id="663" name="Shape 66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create binary text features, we first create a vocabulary to account for all possible words in our universe.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As we do this, we need to consider several things.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Does order of words matter?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Does punctuation matter?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Does upper or lower case matter?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NATURAL LANGUAGE PROCESSING AND TEXT CLASSIFICATION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Define natural language processing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List common tasks associated with </a:t>
            </a:r>
          </a:p>
          <a:p>
            <a:pPr marR="0" lvl="1" algn="l" rtl="0">
              <a:spcBef>
                <a:spcPts val="100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use-cases</a:t>
            </a:r>
          </a:p>
          <a:p>
            <a:pPr marR="0" lvl="1" algn="l" rtl="0">
              <a:spcBef>
                <a:spcPts val="100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tokenization</a:t>
            </a:r>
          </a:p>
          <a:p>
            <a:pPr marR="0" lvl="1" algn="l" rtl="0">
              <a:spcBef>
                <a:spcPts val="100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tagging</a:t>
            </a:r>
          </a:p>
          <a:p>
            <a:pPr marR="0" lvl="1" algn="l" rtl="0">
              <a:spcBef>
                <a:spcPts val="100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parsing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Demonstrate how to classify text or documents using scikit-learn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TEXT CLASSIFICATION</a:t>
            </a:r>
          </a:p>
        </p:txBody>
      </p:sp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35006" y="9003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table illustrates features created from the following passage.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“It’s a great advantage not to drink among hard drinking people.”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670" name="Shape 670"/>
          <p:cNvGraphicFramePr/>
          <p:nvPr/>
        </p:nvGraphicFramePr>
        <p:xfrm>
          <a:off x="635000" y="2760225"/>
          <a:ext cx="5558700" cy="4358309"/>
        </p:xfrm>
        <a:graphic>
          <a:graphicData uri="http://schemas.openxmlformats.org/drawingml/2006/table">
            <a:tbl>
              <a:tblPr>
                <a:noFill/>
                <a:tableStyleId>{52F2FF80-E56A-4F84-8157-E514339C80BB}</a:tableStyleId>
              </a:tblPr>
              <a:tblGrid>
                <a:gridCol w="277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3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Feature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Value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it’s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great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good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advantage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not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think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drink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from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hard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drinking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71" name="Shape 671"/>
          <p:cNvGraphicFramePr/>
          <p:nvPr/>
        </p:nvGraphicFramePr>
        <p:xfrm>
          <a:off x="6811100" y="2760225"/>
          <a:ext cx="5558700" cy="4358309"/>
        </p:xfrm>
        <a:graphic>
          <a:graphicData uri="http://schemas.openxmlformats.org/drawingml/2006/table">
            <a:tbl>
              <a:tblPr>
                <a:noFill/>
                <a:tableStyleId>{52F2FF80-E56A-4F84-8157-E514339C80BB}</a:tableStyleId>
              </a:tblPr>
              <a:tblGrid>
                <a:gridCol w="277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3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Feature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Value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people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withhold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random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smoke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among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whenever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thoughtful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inexhaustible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men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Nick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677" name="Shape 6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Shape 678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9" name="Shape 679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Discuss your answers to the following questions and explain your reasoning.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Does word order matter?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Does word case (e.g. upper or lower) matter?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Does punctuation matter?</a:t>
            </a:r>
          </a:p>
        </p:txBody>
      </p:sp>
      <p:sp>
        <p:nvSpPr>
          <p:cNvPr id="680" name="Shape 680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681" name="Shape 681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682" name="Shape 682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683" name="Shape 683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is “bag-of-words” classification and when should it be used?  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are some benefits to this approach?</a:t>
            </a:r>
          </a:p>
        </p:txBody>
      </p:sp>
      <p:sp>
        <p:nvSpPr>
          <p:cNvPr id="689" name="Shape 689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690" name="Shape 6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Shape 69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2" name="Shape 692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693" name="Shape 693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694" name="Shape 694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695" name="Shape 695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701" name="Shape 70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TEXT PROCESSING IN SCIKIT-LEARN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Scikit-learn has many pre-processing utilities that simplify tasks required to convert text into features for a model.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These can be found in the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sklearn.preprocessing.text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package.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will use the StumbleUpon dataset again to perform text classification.  This time, we will use the text content itself to predict whether a page is ‘evergreen’ or not.</a:t>
            </a:r>
            <a:br>
              <a:rPr lang="en-US" sz="2800">
                <a:latin typeface="Georgia"/>
                <a:ea typeface="Georgia"/>
                <a:cs typeface="Georgia"/>
                <a:sym typeface="Georgia"/>
              </a:rPr>
            </a:br>
            <a:endParaRPr lang="en-US"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Open the starter code notebook to follow along.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7" name="Shape 70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TEXT PROCESSING IN SCIKIT-LEARN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converts a collection of text into a matrix of features.  Each row will be a sample (an article or piece of text) and each column will be a text feature (usually a count or binary feature per word).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takes a column of text and creates a new dataset.  It generates a feature for every word in all of the pieces of text.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REMEMBER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:  Using all of the words can be useful, but we may need to use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regularization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to avoid overfitting.  Otherwise, rare words may cause the model to overfit and not generalize.</a:t>
            </a:r>
          </a:p>
        </p:txBody>
      </p:sp>
      <p:sp>
        <p:nvSpPr>
          <p:cNvPr id="713" name="Shape 71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COUNTVECTORIZER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Instantiate a new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sklearn.feature_extraction.text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CountVectorizer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vectorizer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CountVectorizer(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max_features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ngram_range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stop_words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'english'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binary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9" name="Shape 71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COUNTVECTORIZER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are several parameters to utilize.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ngram_range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- a range of word phrases to use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(1,1)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means use all single words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(1,2)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means use all contiguous pairs of word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(1,3)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means use all triples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buSzPct val="100000"/>
              <a:buFont typeface="Consolas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stop_words=’english’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Stop words are non-content words (e.g. ‘to’, ‘the’, ‘it’, etc).  They aren’t helpful for prediction, so they get removed.</a:t>
            </a:r>
          </a:p>
        </p:txBody>
      </p:sp>
      <p:sp>
        <p:nvSpPr>
          <p:cNvPr id="725" name="Shape 72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COUNTVECTORIZER PARAMETERS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nsolas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max_features=1000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Maximum number of words to consider (uses the first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most frequent)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binary=True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use a dummy column as the entry (1 or 0, as opposed to the count).  This is useful if you think a word appearing 10 times is no more important than whether the word appears at all.</a:t>
            </a:r>
          </a:p>
        </p:txBody>
      </p:sp>
      <p:sp>
        <p:nvSpPr>
          <p:cNvPr id="731" name="Shape 73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COUNTVECTORIZER PARAMETERS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Vectorizers are like other models in scikit-learn.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create a vectorizer object with the parameters of our feature space.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fit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 vectorizer to learn the vocabulary.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 set of text into that feature space.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7" name="Shape 73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COUNTVECTORIZER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85" name="Shape 48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NATURAL LANGUAGE PROCESSING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Note: there is a distinction between </a:t>
            </a:r>
            <a:r>
              <a:rPr lang="en-US" sz="2800" i="1">
                <a:latin typeface="Consolas"/>
                <a:ea typeface="Consolas"/>
                <a:cs typeface="Consolas"/>
                <a:sym typeface="Consolas"/>
              </a:rPr>
              <a:t>fit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 i="1"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</a:t>
            </a:r>
            <a:r>
              <a:rPr lang="en-US" sz="2800">
                <a:solidFill>
                  <a:srgbClr val="B52A1D"/>
                </a:solidFill>
                <a:latin typeface="Consolas"/>
                <a:ea typeface="Consolas"/>
                <a:cs typeface="Consolas"/>
                <a:sym typeface="Consolas"/>
              </a:rPr>
              <a:t>fit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from our training set.  This is part of the model building process, so we don’t look at our test set.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</a:t>
            </a:r>
            <a:r>
              <a:rPr lang="en-US" sz="2800">
                <a:solidFill>
                  <a:srgbClr val="B52A1D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our test set using our model fit on the training set.</a:t>
            </a:r>
          </a:p>
        </p:txBody>
      </p:sp>
      <p:sp>
        <p:nvSpPr>
          <p:cNvPr id="743" name="Shape 74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COUNTVECTORIZER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635000" y="1301275"/>
            <a:ext cx="12088199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titles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data[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'title'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].fillna(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sklearn.feature_extraction.text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CountVectorizer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vectorizer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CountVectorizer(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max_features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ngram_range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stop_words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'english'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binary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Use </a:t>
            </a:r>
            <a:r>
              <a:rPr lang="en-US" sz="2400">
                <a:solidFill>
                  <a:srgbClr val="B52A1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`fit`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to learn the vocabulary of the titles vectorizer.fit(titles)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Use </a:t>
            </a:r>
            <a:r>
              <a:rPr lang="en-US" sz="2400">
                <a:solidFill>
                  <a:srgbClr val="B52A1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`tranform`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to generate the sample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word matrix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one column per feature (word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grams)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vectorizer.transform(titles)</a:t>
            </a:r>
          </a:p>
        </p:txBody>
      </p:sp>
      <p:sp>
        <p:nvSpPr>
          <p:cNvPr id="749" name="Shape 74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COUNTVECTORIZER EXAMPLE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 txBox="1">
            <a:spLocks noGrp="1"/>
          </p:cNvSpPr>
          <p:nvPr>
            <p:ph type="body" idx="1"/>
          </p:nvPr>
        </p:nvSpPr>
        <p:spPr>
          <a:xfrm>
            <a:off x="635000" y="1301275"/>
            <a:ext cx="123699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now build a random forest model to predict “evergreenness”.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sklearn.ensemble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RandomForestClassifier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RandomForestClassifier(</a:t>
            </a:r>
            <a:r>
              <a:rPr lang="en-US" sz="18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n_estimators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Use </a:t>
            </a:r>
            <a:r>
              <a:rPr lang="en-US" sz="1800">
                <a:solidFill>
                  <a:srgbClr val="B52A1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`fit`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to learn the vocabulary of the titles vectorizer.fit(titles)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Use </a:t>
            </a:r>
            <a:r>
              <a:rPr lang="en-US" sz="1800">
                <a:solidFill>
                  <a:srgbClr val="B52A1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`tranform`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to generate the sample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word matrix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one column per feature (word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grams)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vectorizer.transform(titles)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data[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'label'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sklearn.cross_validation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cross_val_score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scores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cross_val_score(model,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y, </a:t>
            </a:r>
            <a:r>
              <a:rPr lang="en-US" sz="18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scoring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'roc_auc'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'CV AUC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Average AUC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.format(scores, scores.mean()))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5" name="Shape 75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RANDOM FOREST PREDICTION MODEL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>
            <a:spLocks noGrp="1"/>
          </p:cNvSpPr>
          <p:nvPr>
            <p:ph type="body" idx="1"/>
          </p:nvPr>
        </p:nvSpPr>
        <p:spPr>
          <a:xfrm>
            <a:off x="635000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An alternative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bag-of-words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approach to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a Term Frequency - Inverse Document Frequency (TF-IDF) representation.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TF-IDF uses the product of two intermediate values,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Term Frequency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Inverse Document Frequency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1" name="Shape 76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TERM FREQUENCY - INVERSE DOCUMENT FREQUENCY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>
            <a:spLocks noGrp="1"/>
          </p:cNvSpPr>
          <p:nvPr>
            <p:ph type="body" idx="1"/>
          </p:nvPr>
        </p:nvSpPr>
        <p:spPr>
          <a:xfrm>
            <a:off x="635000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Term Frequency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equivalent to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features, just the number of times a word appears in the document (i.e. count).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Document Frequency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the percentage of documents that a particular word appears in.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“the” would be 100% while “Syria” is much lower.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1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Inverse Document Frequency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just 1/Document Frequency.</a:t>
            </a:r>
          </a:p>
        </p:txBody>
      </p:sp>
      <p:sp>
        <p:nvSpPr>
          <p:cNvPr id="767" name="Shape 76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TERM FREQUENCY - INVERSE DOCUMENT FREQUENCY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>
            <a:spLocks noGrp="1"/>
          </p:cNvSpPr>
          <p:nvPr>
            <p:ph type="body" idx="1"/>
          </p:nvPr>
        </p:nvSpPr>
        <p:spPr>
          <a:xfrm>
            <a:off x="635000" y="1301275"/>
            <a:ext cx="123699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Combining, TF-IDF = Term Frequency * Inverse Document Frequency or TF-IDF = Term Frequency / Document Frequency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intuition is that the words that have high weight are those that either appear </a:t>
            </a:r>
            <a:r>
              <a:rPr lang="en-US" sz="2800" b="1" i="1">
                <a:latin typeface="Georgia"/>
                <a:ea typeface="Georgia"/>
                <a:cs typeface="Georgia"/>
                <a:sym typeface="Georgia"/>
              </a:rPr>
              <a:t>frequently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in this document or appear </a:t>
            </a:r>
            <a:r>
              <a:rPr lang="en-US" sz="2800" b="1" i="1">
                <a:latin typeface="Georgia"/>
                <a:ea typeface="Georgia"/>
                <a:cs typeface="Georgia"/>
                <a:sym typeface="Georgia"/>
              </a:rPr>
              <a:t>rarely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in other documents (and are therefore unique to this document).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a good alternative to using a static set of “stop” words.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8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sklearn.feature_extraction.text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TfidfVectorizer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vectorizer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TfidfVectorizer()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3" name="Shape 77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TERM FREQUENCY - INVERSE DOCUMENT FREQUENCY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/>
          <p:nvPr/>
        </p:nvSpPr>
        <p:spPr>
          <a:xfrm>
            <a:off x="2918525" y="1936596"/>
            <a:ext cx="9352500" cy="3429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does TF-IDF stand for?  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does this function do and why is it useful?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TfidfVectorizer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to create a feature representation of the StumbleUpon titles.</a:t>
            </a:r>
          </a:p>
        </p:txBody>
      </p:sp>
      <p:sp>
        <p:nvSpPr>
          <p:cNvPr id="779" name="Shape 779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780" name="Shape 7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Shape 78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2" name="Shape 782"/>
          <p:cNvSpPr/>
          <p:nvPr/>
        </p:nvSpPr>
        <p:spPr>
          <a:xfrm>
            <a:off x="3052757" y="5792350"/>
            <a:ext cx="95763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 and feature representation</a:t>
            </a:r>
          </a:p>
        </p:txBody>
      </p:sp>
      <p:sp>
        <p:nvSpPr>
          <p:cNvPr id="783" name="Shape 783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784" name="Shape 784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785" name="Shape 785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Shape 80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809" name="Shape 80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Natural language processing (NLP) is the task of pulling meaning and information from text.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typically involves many subproblems including tokenization, cleaning (stemming and lemmatization), and parsing.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After we have structured our text, we can identify features for other tasks, including classification, summarization, and translation.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scikit-learn, we use vectorizers to create text features for classification, such as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TfIdfVectorizer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15" name="Shape 8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LET’S REVIEW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WHAT IS NATURAL LANGUAGE PROCESSING (NLP)?</a:t>
            </a:r>
          </a:p>
        </p:txBody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Natural language processing is the task of extracting meaning and information from text documents.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are many types of information we might want to extract.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These tasks may range from simple classification tasks, such as deciding what category a piece of text falls into, to more complex tasks like translating or summarizing text.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most tasks, a fair amount of pre-processing is required to make the text digestible for our algorithms.  We typically need to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add structure 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our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 unstructured data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WHAT IS NATURAL LANGUAGE PROCESSING (NLP)?</a:t>
            </a:r>
          </a:p>
        </p:txBody>
      </p:sp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Many AI assistant systems are typically powered by fairly advanced NLP engines.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system like Siri uses voice-to-transcription to record a command and then various NLP algorithms to identify the question asked and possible answers.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98" name="Shape 4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4900" y="3727450"/>
            <a:ext cx="5715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TOKENIZATION</a:t>
            </a:r>
          </a:p>
        </p:txBody>
      </p:sp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Tokenization is the task of separating a sentence into its constituent parts, or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tokens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Determining the “words” of a sentence seems easy but can quickly become complicated with unusual punctuation (common in social media) or different language conventions.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TOKENIZATION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sort of difficulties can you find in the following sentence?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L.A. Lakers won the NBA championship in 2010, defeating the Boston Celtics.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TOKENIZATION EXAMPLES</a:t>
            </a:r>
          </a:p>
        </p:txBody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My house is located in Uptown. → [My, house, is, located, in, Uptown]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Lakers are my favorite team. → [The, Lakers, are, my, favorite, team]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Data Science is the future! → [Data, Science, is, the, future]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GA has many locations. → [GA, has, many, locations.]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LEMMATIZATION AND STEMMING</a:t>
            </a:r>
          </a:p>
        </p:txBody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 would you describe the relationship between the terms ‘bad’ and ‘badly’ or ‘different’ and ‘differences’?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Stemming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lemmatization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help identify common roots of words.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Stemming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a crude process of removing common endings from sentences, such as ‘s’, ‘es’, ‘ly’, ‘ing’, and ‘ed’.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1880</Words>
  <Application>Microsoft Office PowerPoint</Application>
  <PresentationFormat>Custom</PresentationFormat>
  <Paragraphs>321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Oswald</vt:lpstr>
      <vt:lpstr>Consolas</vt:lpstr>
      <vt:lpstr>Georgia</vt:lpstr>
      <vt:lpstr>Merriweather Sans</vt:lpstr>
      <vt:lpstr>White</vt:lpstr>
      <vt:lpstr>White</vt:lpstr>
      <vt:lpstr>PowerPoint Presentation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Sherman, Alex (US - Arlington)</dc:creator>
  <cp:lastModifiedBy>Rubin, Molly [USA]</cp:lastModifiedBy>
  <cp:revision>3</cp:revision>
  <dcterms:modified xsi:type="dcterms:W3CDTF">2017-09-20T00:49:13Z</dcterms:modified>
</cp:coreProperties>
</file>