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0" r:id="rId26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2021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0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5" d="100"/>
          <a:sy n="255" d="100"/>
        </p:scale>
        <p:origin x="222" y="1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r\OneDrive\&#26700;&#38754;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r\OneDrive\&#26700;&#38754;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er\OneDrive\&#26700;&#38754;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Job Postings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Sheet1!$E$8:$E$14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Sheet1!$F$8:$F$14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2-4BFA-A03B-92841FC905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85342703"/>
        <c:axId val="885343535"/>
      </c:barChart>
      <c:catAx>
        <c:axId val="8853427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43535"/>
        <c:crosses val="autoZero"/>
        <c:auto val="1"/>
        <c:lblAlgn val="ctr"/>
        <c:lblOffset val="100"/>
        <c:noMultiLvlLbl val="0"/>
      </c:catAx>
      <c:valAx>
        <c:axId val="885343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 Postings</a:t>
                </a:r>
              </a:p>
            </c:rich>
          </c:tx>
          <c:layout>
            <c:manualLayout>
              <c:xMode val="edge"/>
              <c:yMode val="edge"/>
              <c:x val="0.40937553852611736"/>
              <c:y val="0.945304149944617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4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Popular Languages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Sheet1!$B$39:$B$48</c:f>
              <c:strCache>
                <c:ptCount val="10"/>
                <c:pt idx="0">
                  <c:v>           PHP    </c:v>
                </c:pt>
                <c:pt idx="1">
                  <c:v>        SQL     </c:v>
                </c:pt>
                <c:pt idx="2">
                  <c:v>  C#      </c:v>
                </c:pt>
                <c:pt idx="3">
                  <c:v>     R       </c:v>
                </c:pt>
                <c:pt idx="4">
                  <c:v>         Go        </c:v>
                </c:pt>
                <c:pt idx="5">
                  <c:v>     Java       </c:v>
                </c:pt>
                <c:pt idx="6">
                  <c:v>  Javascript      </c:v>
                </c:pt>
                <c:pt idx="7">
                  <c:v>  C++     </c:v>
                </c:pt>
                <c:pt idx="8">
                  <c:v> Python</c:v>
                </c:pt>
                <c:pt idx="9">
                  <c:v>     Swift      </c:v>
                </c:pt>
              </c:strCache>
            </c:strRef>
          </c:cat>
          <c:val>
            <c:numRef>
              <c:f>Sheet1!$C$39:$C$48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D-4E42-A3B9-6ED686590A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36633359"/>
        <c:axId val="1236630447"/>
      </c:barChart>
      <c:catAx>
        <c:axId val="12366333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language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630447"/>
        <c:crosses val="autoZero"/>
        <c:auto val="1"/>
        <c:lblAlgn val="ctr"/>
        <c:lblOffset val="100"/>
        <c:noMultiLvlLbl val="0"/>
      </c:catAx>
      <c:valAx>
        <c:axId val="123663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633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Top 5 Database Respondents Wish to Learn</a:t>
            </a:r>
            <a:r>
              <a:rPr lang="en-US" sz="1400" baseline="0" dirty="0"/>
              <a:t> Next Year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B417-4964-9CFA-BC101515F7A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B417-4964-9CFA-BC101515F7A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B417-4964-9CFA-BC101515F7A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B417-4964-9CFA-BC101515F7A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B417-4964-9CFA-BC101515F7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Sheet1!$B$55:$B$59</c:f>
              <c:strCache>
                <c:ptCount val="5"/>
                <c:pt idx="0">
                  <c:v>PostgreSQL</c:v>
                </c:pt>
                <c:pt idx="1">
                  <c:v>MongoDB</c:v>
                </c:pt>
                <c:pt idx="2">
                  <c:v>Redis</c:v>
                </c:pt>
                <c:pt idx="3">
                  <c:v>MySQL</c:v>
                </c:pt>
                <c:pt idx="4">
                  <c:v>Elasticsearch</c:v>
                </c:pt>
              </c:strCache>
            </c:strRef>
          </c:cat>
          <c:val>
            <c:numRef>
              <c:f>Sheet1!$C$55:$C$59</c:f>
              <c:numCache>
                <c:formatCode>0.0%</c:formatCode>
                <c:ptCount val="5"/>
                <c:pt idx="0">
                  <c:v>0.248</c:v>
                </c:pt>
                <c:pt idx="1">
                  <c:v>0.20899999999999999</c:v>
                </c:pt>
                <c:pt idx="2">
                  <c:v>0.191</c:v>
                </c:pt>
                <c:pt idx="3">
                  <c:v>0.188</c:v>
                </c:pt>
                <c:pt idx="4">
                  <c:v>0.16400000000000001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417-4964-9CFA-BC101515F7A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820341207349073"/>
          <c:y val="0.22149168853893267"/>
          <c:w val="0.17512992125984253"/>
          <c:h val="0.39062773403324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0T19:05:15.02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0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9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5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906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75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4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5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2FD368-88A1-CCC9-05A5-BC6E92ECE4B1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4720EDB-D9FE-21EF-8D35-1D27EBFEFDF1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D318A0-A69D-E0DB-5519-D80B6C5245FD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66EE29-2766-A963-650A-52D38EB71F1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C05C48-DF53-4BC5-ADCC-B559FBC83EC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4958CF-2597-6BD3-F374-8D40D89DB6E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DCEB1A-A62C-C9AD-0D7A-899785EB06B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B4EB2CA-A31C-AA09-E329-5DFA589C376E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7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0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8FB8E9-449B-64E2-C606-D0381136719A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0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0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7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ataplatform.cloud.ibm.com/dashboards/1fd2bf30-a26d-40fe-8c43-b755c576491b/view/6306bc3938b731d36ffde6e4079c2b0e7434225de3bb8551d5817b4959357297f06e1398c87a4908d3165132a2ba1151c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customXml" Target="../ink/ink40.xml"/><Relationship Id="rId4" Type="http://schemas.openxmlformats.org/officeDocument/2006/relationships/customXml" Target="../ink/ink31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Channel-SkillsNetworkCoursesIBMDA0321ENSkillsNetwork21426264-2022-01-01" TargetMode="External"/><Relationship Id="rId7" Type="http://schemas.openxmlformats.org/officeDocument/2006/relationships/hyperlink" Target="https://cf-courses-data.s3.us.cloud-object-storage.appdomain.cloud/IBM-DA0321EN-SkillsNetwork/LargeData/m5_survey_data_technologies_normalised.csv?utm_medium=Exinfluencer&amp;utm_source=Exinfluencer&amp;utm_content=000026UJ&amp;utm_term=10006555&amp;utm_id=NA-SkillsNetwork-Channel-SkillsNetworkCoursesIBMDA0321ENSkillsNetwork21426264-2022-01-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f-courses-data.s3.us.cloud-object-storage.appdomain.cloud/IBM-DA0321EN-SkillsNetwork/LargeData/m5_survey_data_demographics.csv?utm_medium=Exinfluencer&amp;utm_source=Exinfluencer&amp;utm_content=000026UJ&amp;utm_term=10006555&amp;utm_id=NA-SkillsNetwork-wwwcourseraorg-SkillsNetworkCoursesIBMDA0321ENSkillsNetwork21426264-2022-01-01" TargetMode="External"/><Relationship Id="rId5" Type="http://schemas.openxmlformats.org/officeDocument/2006/relationships/hyperlink" Target="https://cf-courses-data.s3.us.cloud-object-storage.appdomain.cloud/IBM-DA0321EN-SkillsNetwork/labs/datasets/Programming_Languages.html" TargetMode="External"/><Relationship Id="rId4" Type="http://schemas.openxmlformats.org/officeDocument/2006/relationships/hyperlink" Target="http://api.open-notify.org/astros.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095243"/>
            <a:ext cx="5181600" cy="1325563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IBM Plex Mono Text" panose="020B0509050203000203" pitchFamily="49" charset="0"/>
                <a:ea typeface="+mn-ea"/>
                <a:cs typeface="+mn-cs"/>
              </a:rPr>
              <a:t>Emerging Skills </a:t>
            </a:r>
            <a:br>
              <a:rPr lang="en-US" sz="4400" dirty="0">
                <a:solidFill>
                  <a:schemeClr val="tx1"/>
                </a:solidFill>
                <a:latin typeface="IBM Plex Mono Text" panose="020B0509050203000203" pitchFamily="49" charset="0"/>
                <a:ea typeface="+mn-ea"/>
                <a:cs typeface="+mn-cs"/>
              </a:rPr>
            </a:br>
            <a:r>
              <a:rPr lang="en-US" sz="4400" dirty="0">
                <a:solidFill>
                  <a:schemeClr val="tx1"/>
                </a:solidFill>
                <a:latin typeface="IBM Plex Mono Text" panose="020B0509050203000203" pitchFamily="49" charset="0"/>
                <a:ea typeface="+mn-ea"/>
                <a:cs typeface="+mn-cs"/>
              </a:rPr>
              <a:t>Trends Survey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8941" y="3716259"/>
            <a:ext cx="4551948" cy="238878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 err="1">
                <a:latin typeface="IBM Plex Mono Text" panose="020B0509050203000203"/>
              </a:rPr>
              <a:t>Shumei</a:t>
            </a:r>
            <a:r>
              <a:rPr lang="en-US" sz="2000" dirty="0">
                <a:latin typeface="IBM Plex Mono Text" panose="020B0509050203000203"/>
              </a:rPr>
              <a:t> Wu</a:t>
            </a:r>
          </a:p>
          <a:p>
            <a:pPr marL="0" indent="0" algn="r">
              <a:buNone/>
            </a:pPr>
            <a:r>
              <a:rPr lang="en-US" sz="2000" dirty="0">
                <a:latin typeface="IBM Plex Mono Text" panose="020B0509050203000203"/>
              </a:rPr>
              <a:t>January 18,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op 10 hot IT skills for 2013 - China.org.cn">
            <a:extLst>
              <a:ext uri="{FF2B5EF4-FFF2-40B4-BE49-F238E27FC236}">
                <a16:creationId xmlns:a16="http://schemas.microsoft.com/office/drawing/2014/main" id="{F48238AA-EAD8-EC4F-0584-5C4DC033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68" y="1672659"/>
            <a:ext cx="4748272" cy="35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16"/>
            <a:ext cx="10515600" cy="1325563"/>
          </a:xfrm>
        </p:spPr>
        <p:txBody>
          <a:bodyPr/>
          <a:lstStyle/>
          <a:p>
            <a:r>
              <a:rPr lang="en-US" sz="4000" b="1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SQL continues to be the most popular database for this year and next.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SQL Server drops from top five for next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Redis ranks up to the top second for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623" y="1820565"/>
            <a:ext cx="4705564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Hire the same number of staff  skilled at My SQL next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Hire less staff skilled at Microsoft SQL Server next year.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Hire more staff skilled at Redis next year.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8639" y="2507433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permanent link of viewing the Cognos: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2"/>
              </a:rPr>
              <a:t>https://dataplatform.cloud.ibm.com/dashboards/1fd2bf30-a26d-40fe-8c43-b755c576491b/view/6306bc3938b731d36ffde6e4079c2b0e7434225de3bb8551d5817b4959357297f06e1398c87a4908d3165132a2ba1151ce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185590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9F358-27EB-9286-1656-C7950A22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01" y="1586120"/>
            <a:ext cx="8866598" cy="49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92" y="113670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FUTURE TECHNOLOGY DASHBOARD</a:t>
            </a:r>
          </a:p>
        </p:txBody>
      </p:sp>
      <p:pic>
        <p:nvPicPr>
          <p:cNvPr id="3076" name="Picture 4" descr="Top 10 LanguageDesireNextYear &#10;PlatformDesireNextYear &#10;Top 10 DatabaseDesireNextYear &#10;s: &#10;Mysc_ &#10;(Cou nt) &#10;ZOO— &#10;SOL &#10;O at abase DesireNextYear &#10;pberr... Google &#10;Hero ku &#10;Wor... &#10;Top 10 WebFrameDesireNextYear &#10;Reectjs &#10;Ruby _ &#10;jQuery &#10;Docker &#10;Windows &#10;Android &#10;Kubernetes &#10;Slack &#10;Macos &#10;Microsoft Azure &#10;Arduino ">
            <a:extLst>
              <a:ext uri="{FF2B5EF4-FFF2-40B4-BE49-F238E27FC236}">
                <a16:creationId xmlns:a16="http://schemas.microsoft.com/office/drawing/2014/main" id="{4A590E58-A226-92CA-9895-F4B848C93C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87" y="1592493"/>
            <a:ext cx="8716197" cy="478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8949"/>
            <a:ext cx="9404723" cy="140053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A98F2-75CB-578D-EF4F-A33E618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4" y="1317606"/>
            <a:ext cx="9082356" cy="49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4026" y="2631276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692061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  <a:p>
            <a:r>
              <a:rPr lang="en-US" sz="1800" dirty="0">
                <a:latin typeface="IBM Plex Mono Text"/>
              </a:rPr>
              <a:t>Language: JavaScript and HTML/CSS  remain top two, Java,</a:t>
            </a:r>
            <a:r>
              <a:rPr lang="zh-CN" altLang="en-US" sz="1800" dirty="0">
                <a:latin typeface="IBM Plex Mono Text"/>
              </a:rPr>
              <a:t> </a:t>
            </a:r>
            <a:r>
              <a:rPr lang="en-US" altLang="zh-CN" sz="1800" dirty="0">
                <a:latin typeface="IBM Plex Mono Text"/>
              </a:rPr>
              <a:t>python </a:t>
            </a:r>
            <a:r>
              <a:rPr lang="en-US" sz="1800" dirty="0">
                <a:latin typeface="IBM Plex Mono Text"/>
              </a:rPr>
              <a:t>and C# rank up to top five. </a:t>
            </a:r>
          </a:p>
          <a:p>
            <a:r>
              <a:rPr lang="en-US" sz="1800" dirty="0">
                <a:latin typeface="IBM Plex Mono Text"/>
              </a:rPr>
              <a:t>Database: MySQL remains top one. Microsoft SQL Server drops from top five. PostgreSQL, SQLite and MongoDB are still of the top five. Redis ranks up to top two.</a:t>
            </a:r>
          </a:p>
          <a:p>
            <a:r>
              <a:rPr lang="en-US" sz="1800" dirty="0">
                <a:latin typeface="IBM Plex Mono Text"/>
              </a:rPr>
              <a:t>Platform: Windows drops dramatically, whereas Android rocks up to second.</a:t>
            </a:r>
          </a:p>
          <a:p>
            <a:r>
              <a:rPr lang="en-US" sz="1800" dirty="0" err="1">
                <a:latin typeface="IBM Plex Mono Text"/>
              </a:rPr>
              <a:t>Webframe</a:t>
            </a:r>
            <a:r>
              <a:rPr lang="en-US" sz="1800" dirty="0">
                <a:latin typeface="IBM Plex Mono Text"/>
              </a:rPr>
              <a:t>: jQuery, Angular/Angular.js and ASP.NET drops a lot, whereas Laravel rocks up to top one.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6831" y="1692061"/>
            <a:ext cx="4340283" cy="4200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  <a:p>
            <a:r>
              <a:rPr lang="en-US" sz="1800" dirty="0">
                <a:latin typeface="IBM Plex Mono Text"/>
              </a:rPr>
              <a:t>Continue to hire same staff skilled at JavaScript and HTML/CSS, and more Java,</a:t>
            </a:r>
            <a:r>
              <a:rPr lang="zh-CN" altLang="en-US" sz="1800" dirty="0">
                <a:latin typeface="IBM Plex Mono Text"/>
              </a:rPr>
              <a:t> </a:t>
            </a:r>
            <a:r>
              <a:rPr lang="en-US" altLang="zh-CN" sz="1800" dirty="0">
                <a:latin typeface="IBM Plex Mono Text"/>
              </a:rPr>
              <a:t>python </a:t>
            </a:r>
            <a:r>
              <a:rPr lang="en-US" sz="1800" dirty="0">
                <a:latin typeface="IBM Plex Mono Text"/>
              </a:rPr>
              <a:t>and C# </a:t>
            </a:r>
          </a:p>
          <a:p>
            <a:r>
              <a:rPr lang="en-US" sz="1800" dirty="0">
                <a:latin typeface="IBM Plex Mono Text"/>
              </a:rPr>
              <a:t>Hire more staff skilled at Redis.</a:t>
            </a:r>
          </a:p>
          <a:p>
            <a:r>
              <a:rPr lang="en-US" sz="1800" dirty="0">
                <a:latin typeface="IBM Plex Mono Text"/>
              </a:rPr>
              <a:t>Hire more staff skilled at Android.</a:t>
            </a:r>
          </a:p>
          <a:p>
            <a:r>
              <a:rPr lang="en-US" sz="1800" dirty="0">
                <a:latin typeface="IBM Plex Mono Text"/>
              </a:rPr>
              <a:t>Hire more staff skilled at Laravel, but less jQuery, Angular/Angular.js and ASP.NET.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Carve out budget to hire more staff with skilled needed to fill any gaps.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Organize some program to upskill those already hired to keep competitive.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Make staff adjustments for those no longer in demand.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20" y="601663"/>
            <a:ext cx="9404723" cy="1400530"/>
          </a:xfrm>
        </p:spPr>
        <p:txBody>
          <a:bodyPr/>
          <a:lstStyle/>
          <a:p>
            <a:r>
              <a:rPr lang="en-US" b="1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3916" y="2561166"/>
            <a:ext cx="3194581" cy="319458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6C843-5B39-646B-AA03-96EAB49B3D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14364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JOB POSTINGS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05C927-8483-0AEE-6252-7DC282F1F6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6800195"/>
              </p:ext>
            </p:extLst>
          </p:nvPr>
        </p:nvGraphicFramePr>
        <p:xfrm>
          <a:off x="842482" y="1469204"/>
          <a:ext cx="10171416" cy="475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90" y="263810"/>
            <a:ext cx="825289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948" y="1715785"/>
            <a:ext cx="5003515" cy="42535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IBM Plex Mono Text" panose="020B0509050203000203"/>
              </a:rPr>
              <a:t>Executive Summary</a:t>
            </a:r>
          </a:p>
          <a:p>
            <a:r>
              <a:rPr lang="en-US" sz="2600" dirty="0">
                <a:latin typeface="IBM Plex Mono Text" panose="020B0509050203000203"/>
              </a:rPr>
              <a:t>Introduction</a:t>
            </a:r>
          </a:p>
          <a:p>
            <a:r>
              <a:rPr lang="en-US" sz="2600" dirty="0">
                <a:latin typeface="IBM Plex Mono Text" panose="020B0509050203000203"/>
              </a:rPr>
              <a:t>Methodology</a:t>
            </a:r>
          </a:p>
          <a:p>
            <a:r>
              <a:rPr lang="en-US" sz="2600" dirty="0">
                <a:latin typeface="IBM Plex Mono Text" panose="020B0509050203000203"/>
              </a:rPr>
              <a:t>Results</a:t>
            </a:r>
          </a:p>
          <a:p>
            <a:pPr lvl="1"/>
            <a:r>
              <a:rPr lang="en-US" sz="1900" dirty="0">
                <a:latin typeface="IBM Plex Mono Text" panose="020B0509050203000203"/>
              </a:rPr>
              <a:t>Visualization – Charts</a:t>
            </a:r>
          </a:p>
          <a:p>
            <a:pPr lvl="1"/>
            <a:r>
              <a:rPr lang="en-US" sz="1900" dirty="0">
                <a:latin typeface="IBM Plex Mono Text" panose="020B0509050203000203"/>
              </a:rPr>
              <a:t>Dashboard</a:t>
            </a:r>
          </a:p>
          <a:p>
            <a:r>
              <a:rPr lang="en-US" sz="2600" dirty="0">
                <a:latin typeface="IBM Plex Mono Text" panose="020B0509050203000203"/>
              </a:rPr>
              <a:t>Discussion</a:t>
            </a:r>
          </a:p>
          <a:p>
            <a:pPr lvl="1"/>
            <a:r>
              <a:rPr lang="en-US" sz="1900" dirty="0">
                <a:latin typeface="IBM Plex Mono Text" panose="020B0509050203000203"/>
              </a:rPr>
              <a:t>Findings &amp; Implications</a:t>
            </a:r>
          </a:p>
          <a:p>
            <a:r>
              <a:rPr lang="en-US" sz="2600" dirty="0">
                <a:latin typeface="IBM Plex Mono Text" panose="020B0509050203000203"/>
                <a:ea typeface="+mn-ea"/>
                <a:cs typeface="+mn-cs"/>
              </a:rPr>
              <a:t>Conclusion</a:t>
            </a:r>
          </a:p>
          <a:p>
            <a:r>
              <a:rPr lang="en-US" sz="2600" dirty="0">
                <a:latin typeface="IBM Plex Mono Text" panose="020B0509050203000203"/>
                <a:ea typeface="+mn-ea"/>
                <a:cs typeface="+mn-cs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6536775" y="2745114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46775" y="256511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239213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4DF491-EC08-A1D9-7A1F-DC0ACEF06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108654"/>
              </p:ext>
            </p:extLst>
          </p:nvPr>
        </p:nvGraphicFramePr>
        <p:xfrm>
          <a:off x="976045" y="1541124"/>
          <a:ext cx="9955658" cy="4541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8A84-D16E-55F0-26FC-33B3273A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CHART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20B57C-23B6-292E-D381-87C05B32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266" y="2003461"/>
            <a:ext cx="4749746" cy="362677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6795FF-6D28-802F-64F1-CDD8C91BD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479108"/>
              </p:ext>
            </p:extLst>
          </p:nvPr>
        </p:nvGraphicFramePr>
        <p:xfrm>
          <a:off x="838200" y="2003461"/>
          <a:ext cx="5066018" cy="369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908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982-C39F-CCAB-EDC2-4F42B1F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847-BB85-DDC0-2531-2DAA42B58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7833" y="1612061"/>
            <a:ext cx="9051532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IBM Plex Mono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https://stackoverflow.blog/2019/04/09/the-2019-stack-overflow-developer-survey-results-are-in/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BM Plex Mono Text"/>
              </a:rPr>
              <a:t>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IBM Plex Mono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http://api.open-notify.org/astros.json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IBM Plex Mono Tex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IBM Plex Mono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https://cf-courses-data.s3.us.cloud-object-storage.appdomain.cloud/IBM-DA0321EN-SkillsNetwork/labs/datasets/Programming_Languages.html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IBM Plex Mono Tex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IBM Plex Mono Tex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m5_survey_data_demographics.csv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BM Plex Mono Text"/>
              </a:rPr>
              <a:t> 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IBM Plex Mono Tex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m5_survey_data_technologies_normalised.csv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IBM Plex Mono Tex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b="0" i="0" u="none" strike="noStrike" dirty="0">
              <a:solidFill>
                <a:srgbClr val="007BFF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b="0" i="0" u="none" strike="noStrike" dirty="0">
              <a:solidFill>
                <a:srgbClr val="007BFF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b="1" i="0" u="none" strike="noStrike" dirty="0">
              <a:solidFill>
                <a:srgbClr val="007BFF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n-US" u="none" strike="noStrike" dirty="0">
              <a:solidFill>
                <a:srgbClr val="212529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770069"/>
            <a:ext cx="7078143" cy="446544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IBM Plex Mono Text" panose="020B0509050203000203"/>
              </a:rPr>
              <a:t>Nowadays, technologies are changing unprecedentedly. In order to keep pace with changing technologies and remain competitive, it is critical to identify future IT skill requirements and trends.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endParaRPr lang="en-US" sz="1800" dirty="0">
              <a:solidFill>
                <a:srgbClr val="1F1F1F"/>
              </a:solidFill>
              <a:effectLst/>
              <a:latin typeface="IBM Plex Mono Text" panose="020B0509050203000203"/>
              <a:ea typeface="Times New Roman" panose="02020603050405020304" pitchFamily="18" charset="0"/>
            </a:endParaRPr>
          </a:p>
          <a:p>
            <a:r>
              <a:rPr lang="en-US" sz="2200" dirty="0">
                <a:latin typeface="IBM Plex Mono Text" panose="020B0509050203000203"/>
              </a:rPr>
              <a:t>This presentation will display  the status of current technology usage and future technology trends.</a:t>
            </a:r>
          </a:p>
          <a:p>
            <a:endParaRPr lang="en-US" sz="2200" dirty="0">
              <a:latin typeface="IBM Plex Mono Text" panose="020B0509050203000203"/>
            </a:endParaRPr>
          </a:p>
          <a:p>
            <a:r>
              <a:rPr lang="en-US" sz="2200" dirty="0">
                <a:latin typeface="IBM Plex Mono Text" panose="020B0509050203000203"/>
              </a:rPr>
              <a:t>Through the insights of data analysis, it is helpful for the firm to make informed data-driven decisions, like hiring plan and budget plan.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2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048708" y="1992206"/>
            <a:ext cx="7540480" cy="391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IBM Plex Mono Text" panose="020B0509050203000203"/>
              </a:rPr>
              <a:t>This presentation is made for stakeholders in the domain of global IT and business consulting services. 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tx1"/>
                </a:solidFill>
                <a:latin typeface="IBM Plex Mono Text" panose="020B0509050203000203"/>
              </a:rPr>
              <a:t>The nature of this analysis is quantitative and descriptive.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IBM Plex Mono Text" panose="020B0509050203000203"/>
            </a:endParaRPr>
          </a:p>
          <a:p>
            <a:r>
              <a:rPr lang="en-US" sz="2400" dirty="0">
                <a:solidFill>
                  <a:schemeClr val="tx1"/>
                </a:solidFill>
                <a:latin typeface="IBM Plex Mono Text" panose="020B0509050203000203"/>
              </a:rPr>
              <a:t>This analysis will answer three questions: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latin typeface="IBM Plex Mono Text" panose="020B0509050203000203"/>
              </a:rPr>
              <a:t>What are the top programming languages in demand?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latin typeface="IBM Plex Mono Text" panose="020B0509050203000203"/>
              </a:rPr>
              <a:t>What are the top database skills in demand?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latin typeface="IBM Plex Mono Text" panose="020B0509050203000203"/>
              </a:rPr>
              <a:t>What are the popular integrated development environments(IDEs)?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0615" y="1623318"/>
            <a:ext cx="7757633" cy="4858040"/>
          </a:xfrm>
        </p:spPr>
        <p:txBody>
          <a:bodyPr>
            <a:normAutofit fontScale="70000" lnSpcReduction="20000"/>
          </a:bodyPr>
          <a:lstStyle/>
          <a:p>
            <a:endParaRPr lang="en-US" sz="1800" dirty="0"/>
          </a:p>
          <a:p>
            <a:r>
              <a:rPr lang="en-US" sz="2800" b="1" dirty="0">
                <a:latin typeface="IBM Plex Mono Text" panose="020B0509050203000203"/>
              </a:rPr>
              <a:t>Data source:</a:t>
            </a:r>
          </a:p>
          <a:p>
            <a:pPr lvl="1"/>
            <a:r>
              <a:rPr lang="en-US" sz="2600" dirty="0">
                <a:latin typeface="IBM Plex Mono Text" panose="020B0509050203000203"/>
              </a:rPr>
              <a:t>Using a modified subset of the 2019 Stack Overflow Developer Survey dataset.</a:t>
            </a:r>
          </a:p>
          <a:p>
            <a:pPr marL="457200" lvl="1" indent="0">
              <a:buNone/>
            </a:pPr>
            <a:endParaRPr lang="en-US" sz="1800" dirty="0">
              <a:latin typeface="IBM Plex Mono Text" panose="020B0509050203000203"/>
            </a:endParaRPr>
          </a:p>
          <a:p>
            <a:r>
              <a:rPr lang="en-US" sz="2800" b="1" dirty="0">
                <a:latin typeface="IBM Plex Mono Text" panose="020B0509050203000203"/>
              </a:rPr>
              <a:t>The Process of dealing with data:</a:t>
            </a:r>
          </a:p>
          <a:p>
            <a:pPr lvl="1"/>
            <a:r>
              <a:rPr lang="en-US" sz="2600" dirty="0">
                <a:latin typeface="IBM Plex Mono Text" panose="020B0509050203000203"/>
              </a:rPr>
              <a:t>Collecting Job related data using APIS and web scraping</a:t>
            </a:r>
          </a:p>
          <a:p>
            <a:pPr lvl="1"/>
            <a:r>
              <a:rPr lang="en-US" sz="2600" dirty="0">
                <a:latin typeface="IBM Plex Mono Text" panose="020B0509050203000203"/>
              </a:rPr>
              <a:t>Wrangling data by finding missing data and duplicates, normalizing data, and so forth.</a:t>
            </a:r>
          </a:p>
          <a:p>
            <a:pPr lvl="1"/>
            <a:r>
              <a:rPr lang="en-US" sz="2600" dirty="0">
                <a:latin typeface="IBM Plex Mono Text" panose="020B0509050203000203"/>
              </a:rPr>
              <a:t>Making exploratory data analysis on  distribution, outliers and correlation.</a:t>
            </a:r>
          </a:p>
          <a:p>
            <a:pPr lvl="1"/>
            <a:r>
              <a:rPr lang="en-US" sz="2600" dirty="0">
                <a:latin typeface="IBM Plex Mono Text" panose="020B0509050203000203"/>
              </a:rPr>
              <a:t>visualizing data on distribution, relationship, composition, and comparison.</a:t>
            </a:r>
          </a:p>
          <a:p>
            <a:pPr lvl="1"/>
            <a:r>
              <a:rPr lang="en-US" sz="2600" dirty="0">
                <a:latin typeface="IBM Plex Mono Text" panose="020B0509050203000203"/>
              </a:rPr>
              <a:t>Using Cognos Dashboard Embedded(CDE) to create three dashboards:</a:t>
            </a:r>
            <a:r>
              <a:rPr lang="zh-CN" altLang="en-US" sz="2600" dirty="0">
                <a:latin typeface="IBM Plex Mono Text" panose="020B0509050203000203"/>
              </a:rPr>
              <a:t>“</a:t>
            </a:r>
            <a:r>
              <a:rPr lang="en-US" altLang="zh-CN" sz="2600" dirty="0">
                <a:latin typeface="IBM Plex Mono Text" panose="020B0509050203000203"/>
              </a:rPr>
              <a:t>Current Technology Usage</a:t>
            </a:r>
            <a:r>
              <a:rPr lang="zh-CN" altLang="en-US" sz="2600" dirty="0">
                <a:latin typeface="IBM Plex Mono Text" panose="020B0509050203000203"/>
              </a:rPr>
              <a:t>”</a:t>
            </a:r>
            <a:r>
              <a:rPr lang="en-US" altLang="zh-CN" sz="2600" dirty="0">
                <a:latin typeface="IBM Plex Mono Text" panose="020B0509050203000203"/>
              </a:rPr>
              <a:t>, “Future Technology Trends”, and ‘’Demographics”.</a:t>
            </a:r>
            <a:endParaRPr lang="en-US" sz="2600" dirty="0">
              <a:latin typeface="IBM Plex Mono Text" panose="020B050905020300020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2" y="1854484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47C2-5246-D3A3-CF1C-476DBF56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561263" cy="3618417"/>
          </a:xfrm>
        </p:spPr>
        <p:txBody>
          <a:bodyPr/>
          <a:lstStyle/>
          <a:p>
            <a:r>
              <a:rPr lang="en-US" dirty="0"/>
              <a:t>The data is a modified subset from the 2019 Stack Overflow Developer Survey dataset  under a </a:t>
            </a:r>
            <a:r>
              <a:rPr lang="en-US" dirty="0" err="1"/>
              <a:t>ODbL</a:t>
            </a:r>
            <a:r>
              <a:rPr lang="en-US" dirty="0"/>
              <a:t>: Open Database License.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contains two data sets:</a:t>
            </a:r>
          </a:p>
          <a:p>
            <a:pPr lvl="1"/>
            <a:r>
              <a:rPr lang="en-US" sz="2000" dirty="0">
                <a:latin typeface="IBM Plex Mono Text" panose="020B0509050203000203"/>
              </a:rPr>
              <a:t>One is survey data technologies normalized, which consists of approximate 75,000 respondents engaged in the survey.</a:t>
            </a:r>
          </a:p>
          <a:p>
            <a:pPr lvl="1"/>
            <a:r>
              <a:rPr lang="en-US" sz="2000" dirty="0">
                <a:latin typeface="IBM Plex Mono Text" panose="020B0509050203000203"/>
              </a:rPr>
              <a:t>The other one is survey data demographics, which has about 11,400 respondents answering demographics questions such as age, education level, gender and so on.</a:t>
            </a:r>
          </a:p>
          <a:p>
            <a:pPr marL="0" indent="0">
              <a:buNone/>
            </a:pPr>
            <a:endParaRPr lang="en-US" sz="2000" dirty="0">
              <a:latin typeface="IBM Plex Mono Text" panose="020B0509050203000203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71" y="215378"/>
            <a:ext cx="9186258" cy="1400530"/>
          </a:xfrm>
        </p:spPr>
        <p:txBody>
          <a:bodyPr/>
          <a:lstStyle/>
          <a:p>
            <a:r>
              <a:rPr lang="en-US" b="1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4" descr="Top 5 LanguageWorkedWith &#10;J E'i3Scri;t &#10;HTML,zss &#10;3,687 &#10;7,830 &#10;LanguageWorkedWith (Count) ">
            <a:extLst>
              <a:ext uri="{FF2B5EF4-FFF2-40B4-BE49-F238E27FC236}">
                <a16:creationId xmlns:a16="http://schemas.microsoft.com/office/drawing/2014/main" id="{7F160004-B329-A61D-AB1D-744252E1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4" y="2449828"/>
            <a:ext cx="4943856" cy="3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A7B026FB-4E36-E64E-2565-8E1228C32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49828"/>
            <a:ext cx="5067728" cy="36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6" y="278057"/>
            <a:ext cx="11138347" cy="1400530"/>
          </a:xfrm>
        </p:spPr>
        <p:txBody>
          <a:bodyPr>
            <a:normAutofit/>
          </a:bodyPr>
          <a:lstStyle/>
          <a:p>
            <a:r>
              <a:rPr lang="en-US" sz="4000" b="1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JavaScript and HTML/CSS continue to be the top two most popular programming languages for this year and next.</a:t>
            </a:r>
          </a:p>
          <a:p>
            <a:pPr marL="0" indent="0">
              <a:buNone/>
            </a:pPr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Java,</a:t>
            </a:r>
            <a:r>
              <a:rPr lang="zh-CN" altLang="en-US" sz="2000" dirty="0">
                <a:latin typeface="IBM Plex Mono Text"/>
              </a:rPr>
              <a:t> </a:t>
            </a:r>
            <a:r>
              <a:rPr lang="en-US" altLang="zh-CN" sz="2000" dirty="0">
                <a:latin typeface="IBM Plex Mono Text"/>
              </a:rPr>
              <a:t>python </a:t>
            </a:r>
            <a:r>
              <a:rPr lang="en-US" sz="2000" dirty="0">
                <a:latin typeface="IBM Plex Mono Text"/>
              </a:rPr>
              <a:t>and C# rank up top five next year</a:t>
            </a:r>
          </a:p>
          <a:p>
            <a:pPr marL="0" indent="0">
              <a:buNone/>
            </a:pPr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SQL and Bash/Shell/PowerShell rank down from top five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510" y="1853248"/>
            <a:ext cx="5303516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Continue to hire the same number of staff skilled at JavaScript and HTML/CSS.</a:t>
            </a:r>
          </a:p>
          <a:p>
            <a:pPr marL="0" indent="0">
              <a:buNone/>
            </a:pPr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Hire more staff skilled at Java,</a:t>
            </a:r>
            <a:r>
              <a:rPr lang="zh-CN" altLang="en-US" sz="2000" dirty="0">
                <a:latin typeface="IBM Plex Mono Text"/>
              </a:rPr>
              <a:t> </a:t>
            </a:r>
            <a:r>
              <a:rPr lang="en-US" altLang="zh-CN" sz="2000" dirty="0">
                <a:latin typeface="IBM Plex Mono Text"/>
              </a:rPr>
              <a:t>python </a:t>
            </a:r>
            <a:r>
              <a:rPr lang="en-US" sz="2000" dirty="0">
                <a:latin typeface="IBM Plex Mono Text"/>
              </a:rPr>
              <a:t>and C#.</a:t>
            </a:r>
          </a:p>
          <a:p>
            <a:pPr marL="0" indent="0">
              <a:buNone/>
            </a:pPr>
            <a:endParaRPr lang="en-US" sz="2000" dirty="0">
              <a:latin typeface="IBM Plex Mono Text"/>
            </a:endParaRPr>
          </a:p>
          <a:p>
            <a:r>
              <a:rPr lang="en-US" sz="2000" dirty="0">
                <a:latin typeface="IBM Plex Mono Text"/>
              </a:rPr>
              <a:t>Hire less staff skilled at SQL and Bash/Shell/PowerShell.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b="1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Mono Text"/>
              </a:rPr>
              <a:t>Next Year</a:t>
            </a:r>
          </a:p>
        </p:txBody>
      </p:sp>
      <p:pic>
        <p:nvPicPr>
          <p:cNvPr id="1030" name="Picture 6" descr="Top 5 DatabaseWorkedWith &#10;a,ozs ">
            <a:extLst>
              <a:ext uri="{FF2B5EF4-FFF2-40B4-BE49-F238E27FC236}">
                <a16:creationId xmlns:a16="http://schemas.microsoft.com/office/drawing/2014/main" id="{12E687CF-B357-0494-5E88-49B677DB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5" y="2628900"/>
            <a:ext cx="4775327" cy="31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p 5 DatabaseDesireNextYear &#10;VXL &#10;Dat abaseDes i reNextYear ">
            <a:extLst>
              <a:ext uri="{FF2B5EF4-FFF2-40B4-BE49-F238E27FC236}">
                <a16:creationId xmlns:a16="http://schemas.microsoft.com/office/drawing/2014/main" id="{0E3FC1F1-4EA6-44B0-073C-A4ABAAF5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28900"/>
            <a:ext cx="5205984" cy="323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microsoft.com/office/infopath/2007/PartnerControls"/>
    <ds:schemaRef ds:uri="155be751-a274-42e8-93fb-f39d3b9bccc8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80a141d-92ca-4d3d-9308-f7e7b1d44ce8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2275</TotalTime>
  <Words>859</Words>
  <Application>Microsoft Office PowerPoint</Application>
  <PresentationFormat>Widescreen</PresentationFormat>
  <Paragraphs>135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IBM Plex Mono Text</vt:lpstr>
      <vt:lpstr>Arial</vt:lpstr>
      <vt:lpstr>Calibri</vt:lpstr>
      <vt:lpstr>Century Gothic</vt:lpstr>
      <vt:lpstr>Wingdings 3</vt:lpstr>
      <vt:lpstr>Ion</vt:lpstr>
      <vt:lpstr>Emerging Skills  Trends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DASHBOARD</vt:lpstr>
      <vt:lpstr>DEMOGRAPHICS DASHBOARD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ADDITIONAL CHART</vt:lpstr>
      <vt:lpstr>DATA 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Molly Wu</cp:lastModifiedBy>
  <cp:revision>94</cp:revision>
  <dcterms:created xsi:type="dcterms:W3CDTF">2020-10-28T18:29:43Z</dcterms:created>
  <dcterms:modified xsi:type="dcterms:W3CDTF">2023-01-20T21:51:37Z</dcterms:modified>
</cp:coreProperties>
</file>