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  <p:sldMasterId id="2147483653" r:id="rId2"/>
  </p:sldMasterIdLst>
  <p:notesMasterIdLst>
    <p:notesMasterId r:id="rId26"/>
  </p:notesMasterIdLst>
  <p:handoutMasterIdLst>
    <p:handoutMasterId r:id="rId27"/>
  </p:handoutMasterIdLst>
  <p:sldIdLst>
    <p:sldId id="258" r:id="rId3"/>
    <p:sldId id="729" r:id="rId4"/>
    <p:sldId id="730" r:id="rId5"/>
    <p:sldId id="731" r:id="rId6"/>
    <p:sldId id="732" r:id="rId7"/>
    <p:sldId id="733" r:id="rId8"/>
    <p:sldId id="734" r:id="rId9"/>
    <p:sldId id="735" r:id="rId10"/>
    <p:sldId id="736" r:id="rId11"/>
    <p:sldId id="761" r:id="rId12"/>
    <p:sldId id="756" r:id="rId13"/>
    <p:sldId id="745" r:id="rId14"/>
    <p:sldId id="746" r:id="rId15"/>
    <p:sldId id="747" r:id="rId16"/>
    <p:sldId id="748" r:id="rId17"/>
    <p:sldId id="763" r:id="rId18"/>
    <p:sldId id="764" r:id="rId19"/>
    <p:sldId id="765" r:id="rId20"/>
    <p:sldId id="766" r:id="rId21"/>
    <p:sldId id="767" r:id="rId22"/>
    <p:sldId id="750" r:id="rId23"/>
    <p:sldId id="751" r:id="rId24"/>
    <p:sldId id="752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Microsoft New Tai Lue" panose="020B0502040204020203" pitchFamily="34" charset="0"/>
      <p:regular r:id="rId36"/>
      <p:bold r:id="rId37"/>
    </p:embeddedFont>
    <p:embeddedFont>
      <p:font typeface="Segoe UI" panose="020B0502040204020203" pitchFamily="34" charset="0"/>
      <p:regular r:id="rId38"/>
      <p:bold r:id="rId39"/>
      <p:italic r:id="rId40"/>
      <p:boldItalic r:id="rId41"/>
    </p:embeddedFont>
  </p:embeddedFontLst>
  <p:defaultTextStyle>
    <a:defPPr>
      <a:defRPr lang="hu-HU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4B4B36"/>
        </a:solidFill>
        <a:latin typeface="Calibri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rgbClr val="4B4B36"/>
        </a:solidFill>
        <a:latin typeface="Calibri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rgbClr val="4B4B36"/>
        </a:solidFill>
        <a:latin typeface="Calibri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rgbClr val="4B4B36"/>
        </a:solidFill>
        <a:latin typeface="Calibri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rgbClr val="4B4B36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4B4B36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4B4B36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4B4B36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4B4B36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CC64"/>
    <a:srgbClr val="0000FF"/>
    <a:srgbClr val="0066FF"/>
    <a:srgbClr val="C0C0C0"/>
    <a:srgbClr val="0C0684"/>
    <a:srgbClr val="000066"/>
    <a:srgbClr val="FF0000"/>
    <a:srgbClr val="7E1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53" autoAdjust="0"/>
    <p:restoredTop sz="84600" autoAdjust="0"/>
  </p:normalViewPr>
  <p:slideViewPr>
    <p:cSldViewPr>
      <p:cViewPr varScale="1">
        <p:scale>
          <a:sx n="96" d="100"/>
          <a:sy n="96" d="100"/>
        </p:scale>
        <p:origin x="163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0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00"/>
    </p:cViewPr>
  </p:sorterViewPr>
  <p:notesViewPr>
    <p:cSldViewPr>
      <p:cViewPr varScale="1">
        <p:scale>
          <a:sx n="78" d="100"/>
          <a:sy n="78" d="100"/>
        </p:scale>
        <p:origin x="-1878" y="-90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0" Type="http://schemas.openxmlformats.org/officeDocument/2006/relationships/slide" Target="slides/slide18.xml"/><Relationship Id="rId41" Type="http://schemas.openxmlformats.org/officeDocument/2006/relationships/font" Target="fonts/font1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pPr>
              <a:defRPr/>
            </a:pPr>
            <a:endParaRPr lang="hu-HU" dirty="0">
              <a:latin typeface="Calibri" panose="020F050202020403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pPr>
              <a:defRPr/>
            </a:pPr>
            <a:endParaRPr lang="hu-HU" dirty="0">
              <a:latin typeface="Calibri" panose="020F0502020204030204" pitchFamily="34" charset="0"/>
            </a:endParaRP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pPr>
              <a:defRPr/>
            </a:pPr>
            <a:endParaRPr lang="hu-HU" dirty="0">
              <a:latin typeface="Calibri" panose="020F0502020204030204" pitchFamily="34" charset="0"/>
            </a:endParaRP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pPr>
              <a:defRPr/>
            </a:pPr>
            <a:fld id="{4A35CD9E-0BBC-4150-A3C3-519CDBEF43C5}" type="slidenum">
              <a:rPr lang="hu-HU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hu-H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245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hu-HU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hu-HU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dirty="0" err="1"/>
              <a:t>Click</a:t>
            </a:r>
            <a:r>
              <a:rPr lang="hu-HU" noProof="0" dirty="0"/>
              <a:t> </a:t>
            </a:r>
            <a:r>
              <a:rPr lang="hu-HU" noProof="0" dirty="0" err="1"/>
              <a:t>to</a:t>
            </a:r>
            <a:r>
              <a:rPr lang="hu-HU" noProof="0" dirty="0"/>
              <a:t> </a:t>
            </a:r>
            <a:r>
              <a:rPr lang="hu-HU" noProof="0" dirty="0" err="1"/>
              <a:t>edit</a:t>
            </a:r>
            <a:r>
              <a:rPr lang="hu-HU" noProof="0" dirty="0"/>
              <a:t> Master text </a:t>
            </a:r>
            <a:r>
              <a:rPr lang="hu-HU" noProof="0" dirty="0" err="1"/>
              <a:t>styles</a:t>
            </a:r>
            <a:endParaRPr lang="hu-HU" noProof="0" dirty="0"/>
          </a:p>
          <a:p>
            <a:pPr lvl="1"/>
            <a:r>
              <a:rPr lang="hu-HU" noProof="0" dirty="0" err="1"/>
              <a:t>Second</a:t>
            </a:r>
            <a:r>
              <a:rPr lang="hu-HU" noProof="0" dirty="0"/>
              <a:t> </a:t>
            </a:r>
            <a:r>
              <a:rPr lang="hu-HU" noProof="0" dirty="0" err="1"/>
              <a:t>level</a:t>
            </a:r>
            <a:endParaRPr lang="hu-HU" noProof="0" dirty="0"/>
          </a:p>
          <a:p>
            <a:pPr lvl="2"/>
            <a:r>
              <a:rPr lang="hu-HU" noProof="0" dirty="0" err="1"/>
              <a:t>Third</a:t>
            </a:r>
            <a:r>
              <a:rPr lang="hu-HU" noProof="0" dirty="0"/>
              <a:t> </a:t>
            </a:r>
            <a:r>
              <a:rPr lang="hu-HU" noProof="0" dirty="0" err="1"/>
              <a:t>level</a:t>
            </a:r>
            <a:endParaRPr lang="hu-HU" noProof="0" dirty="0"/>
          </a:p>
          <a:p>
            <a:pPr lvl="3"/>
            <a:r>
              <a:rPr lang="hu-HU" noProof="0" dirty="0" err="1"/>
              <a:t>Fourth</a:t>
            </a:r>
            <a:r>
              <a:rPr lang="hu-HU" noProof="0" dirty="0"/>
              <a:t> </a:t>
            </a:r>
            <a:r>
              <a:rPr lang="hu-HU" noProof="0" dirty="0" err="1"/>
              <a:t>level</a:t>
            </a:r>
            <a:endParaRPr lang="hu-HU" noProof="0" dirty="0"/>
          </a:p>
          <a:p>
            <a:pPr lvl="4"/>
            <a:r>
              <a:rPr lang="hu-HU" noProof="0" dirty="0" err="1"/>
              <a:t>Fifth</a:t>
            </a:r>
            <a:r>
              <a:rPr lang="hu-HU" noProof="0" dirty="0"/>
              <a:t> </a:t>
            </a:r>
            <a:r>
              <a:rPr lang="hu-HU" noProof="0" dirty="0" err="1"/>
              <a:t>level</a:t>
            </a:r>
            <a:endParaRPr lang="hu-HU" noProof="0" dirty="0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hu-HU" dirty="0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01132C3-DFCE-47E9-9662-C659BE1390AF}" type="slidenum">
              <a:rPr lang="hu-HU" smtClean="0"/>
              <a:pPr>
                <a:defRPr/>
              </a:pPr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3034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C8646EDD-CE67-4B12-BE09-2BDFAFFA7886}" type="slidenum">
              <a:rPr lang="hu-HU" sz="1200" smtClean="0">
                <a:solidFill>
                  <a:schemeClr val="tx1"/>
                </a:solidFill>
              </a:rPr>
              <a:pPr eaLnBrk="1" hangingPunct="1"/>
              <a:t>1</a:t>
            </a:fld>
            <a:endParaRPr lang="hu-HU" sz="1200" dirty="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10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7348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745B31D3-DC8B-46CB-9918-2E7FAB7212C9}" type="slidenum">
              <a:rPr lang="hu-HU" sz="1200" smtClean="0">
                <a:solidFill>
                  <a:schemeClr val="tx1"/>
                </a:solidFill>
                <a:latin typeface="Microsoft New Tai Lue" panose="020B0502040204020203" pitchFamily="34" charset="0"/>
              </a:rPr>
              <a:pPr eaLnBrk="1" hangingPunct="1"/>
              <a:t>10</a:t>
            </a:fld>
            <a:endParaRPr lang="hu-HU" sz="1200" dirty="0">
              <a:solidFill>
                <a:schemeClr val="tx1"/>
              </a:solidFill>
              <a:latin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87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/>
              <a:t>Descendants() </a:t>
            </a:r>
            <a:r>
              <a:rPr lang="hu-HU" altLang="hu-HU">
                <a:sym typeface="Wingdings" panose="05000000000000000000" pitchFamily="2" charset="2"/>
              </a:rPr>
              <a:t> paraméterezés nélkül minden gyermekelemen (a gyermekelem gyermekelemein is!) végigmegy</a:t>
            </a:r>
            <a:endParaRPr lang="hu-HU" altLang="hu-HU"/>
          </a:p>
        </p:txBody>
      </p:sp>
      <p:sp>
        <p:nvSpPr>
          <p:cNvPr id="45060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4B316BA-E5DC-4091-B8FC-7C4D01328102}" type="slidenum">
              <a:rPr lang="hu-HU" altLang="hu-HU">
                <a:latin typeface="Microsoft New Tai Lue" panose="020B0502040204020203" pitchFamily="34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hu-HU" altLang="hu-HU" dirty="0">
              <a:latin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83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46084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1051B25-8A71-4452-91B1-3D4CFD453925}" type="slidenum">
              <a:rPr lang="hu-HU" altLang="hu-HU">
                <a:latin typeface="Microsoft New Tai Lue" panose="020B0502040204020203" pitchFamily="34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hu-HU" altLang="hu-HU" dirty="0">
              <a:latin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108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Ezen fogunk dolgozni</a:t>
            </a:r>
          </a:p>
          <a:p>
            <a:endParaRPr lang="hu-HU"/>
          </a:p>
        </p:txBody>
      </p:sp>
      <p:sp>
        <p:nvSpPr>
          <p:cNvPr id="48132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FA079183-CA1F-43BB-A269-AEF94BF11C46}" type="slidenum">
              <a:rPr lang="hu-HU" sz="1200" smtClean="0">
                <a:solidFill>
                  <a:schemeClr val="tx1"/>
                </a:solidFill>
                <a:latin typeface="Microsoft New Tai Lue" panose="020B0502040204020203" pitchFamily="34" charset="0"/>
              </a:rPr>
              <a:pPr eaLnBrk="1" hangingPunct="1"/>
              <a:t>14</a:t>
            </a:fld>
            <a:endParaRPr lang="hu-HU" sz="1200" dirty="0">
              <a:solidFill>
                <a:schemeClr val="tx1"/>
              </a:solidFill>
              <a:latin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611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4276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1BEF34EB-EDE2-4092-997F-5BB3A5333DF5}" type="slidenum">
              <a:rPr lang="hu-HU" sz="1200" smtClean="0">
                <a:solidFill>
                  <a:schemeClr val="tx1"/>
                </a:solidFill>
                <a:latin typeface="Microsoft New Tai Lue" panose="020B0502040204020203" pitchFamily="34" charset="0"/>
              </a:rPr>
              <a:pPr eaLnBrk="1" hangingPunct="1"/>
              <a:t>15</a:t>
            </a:fld>
            <a:endParaRPr lang="hu-HU" sz="1200" dirty="0">
              <a:solidFill>
                <a:schemeClr val="tx1"/>
              </a:solidFill>
              <a:latin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19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Ezen fogunk dolgozni</a:t>
            </a:r>
          </a:p>
          <a:p>
            <a:endParaRPr lang="hu-HU"/>
          </a:p>
        </p:txBody>
      </p:sp>
      <p:sp>
        <p:nvSpPr>
          <p:cNvPr id="48132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FA079183-CA1F-43BB-A269-AEF94BF11C46}" type="slidenum">
              <a:rPr lang="hu-HU" sz="1200" smtClean="0">
                <a:solidFill>
                  <a:schemeClr val="tx1"/>
                </a:solidFill>
                <a:latin typeface="Microsoft New Tai Lue" panose="020B0502040204020203" pitchFamily="34" charset="0"/>
              </a:rPr>
              <a:pPr eaLnBrk="1" hangingPunct="1"/>
              <a:t>21</a:t>
            </a:fld>
            <a:endParaRPr lang="hu-HU" sz="1200" dirty="0">
              <a:solidFill>
                <a:schemeClr val="tx1"/>
              </a:solidFill>
              <a:latin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211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4276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1BEF34EB-EDE2-4092-997F-5BB3A5333DF5}" type="slidenum">
              <a:rPr lang="hu-HU" sz="1200" smtClean="0">
                <a:solidFill>
                  <a:schemeClr val="tx1"/>
                </a:solidFill>
                <a:latin typeface="Microsoft New Tai Lue" panose="020B0502040204020203" pitchFamily="34" charset="0"/>
              </a:rPr>
              <a:pPr eaLnBrk="1" hangingPunct="1"/>
              <a:t>22</a:t>
            </a:fld>
            <a:endParaRPr lang="hu-HU" sz="1200" dirty="0">
              <a:solidFill>
                <a:schemeClr val="tx1"/>
              </a:solidFill>
              <a:latin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31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9396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8FBD3920-E304-498E-84E6-2C7CBB431BE8}" type="slidenum">
              <a:rPr lang="hu-HU" sz="1200" smtClean="0">
                <a:solidFill>
                  <a:schemeClr val="tx1"/>
                </a:solidFill>
                <a:latin typeface="Microsoft New Tai Lue" panose="020B0502040204020203" pitchFamily="34" charset="0"/>
              </a:rPr>
              <a:pPr eaLnBrk="1" hangingPunct="1"/>
              <a:t>23</a:t>
            </a:fld>
            <a:endParaRPr lang="hu-HU" sz="1200" dirty="0">
              <a:solidFill>
                <a:schemeClr val="tx1"/>
              </a:solidFill>
              <a:latin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615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Ezeket a gyűjteményeket fogjuk használni a példákban</a:t>
            </a:r>
          </a:p>
        </p:txBody>
      </p:sp>
      <p:sp>
        <p:nvSpPr>
          <p:cNvPr id="46084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5CB863C9-AAAF-4441-83B0-F8B925CA5ABF}" type="slidenum">
              <a:rPr lang="hu-HU" sz="1200" smtClean="0">
                <a:solidFill>
                  <a:schemeClr val="tx1"/>
                </a:solidFill>
                <a:latin typeface="Microsoft New Tai Lue" panose="020B0502040204020203" pitchFamily="34" charset="0"/>
              </a:rPr>
              <a:pPr eaLnBrk="1" hangingPunct="1"/>
              <a:t>2</a:t>
            </a:fld>
            <a:endParaRPr lang="hu-HU" sz="1200" dirty="0">
              <a:solidFill>
                <a:schemeClr val="tx1"/>
              </a:solidFill>
              <a:latin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44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Elmondani:</a:t>
            </a:r>
          </a:p>
          <a:p>
            <a:r>
              <a:rPr lang="hu-HU"/>
              <a:t>* Concat() esetén nincsenek kivágva az ismétlődések, csak sima egymás után másolás</a:t>
            </a:r>
          </a:p>
          <a:p>
            <a:r>
              <a:rPr lang="hu-HU"/>
              <a:t>* halmazelméleti kifejezésnél  automatikusan kivágja az ismétlődéseket</a:t>
            </a:r>
          </a:p>
        </p:txBody>
      </p:sp>
      <p:sp>
        <p:nvSpPr>
          <p:cNvPr id="51204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2E257D95-8618-42B8-8301-EBBD7AEFD4EE}" type="slidenum">
              <a:rPr lang="hu-HU" sz="1200" smtClean="0">
                <a:solidFill>
                  <a:schemeClr val="tx1"/>
                </a:solidFill>
                <a:latin typeface="Microsoft New Tai Lue" panose="020B0502040204020203" pitchFamily="34" charset="0"/>
              </a:rPr>
              <a:pPr eaLnBrk="1" hangingPunct="1"/>
              <a:t>3</a:t>
            </a:fld>
            <a:endParaRPr lang="hu-HU" sz="1200" dirty="0">
              <a:solidFill>
                <a:schemeClr val="tx1"/>
              </a:solidFill>
              <a:latin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03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Második paraméter: nem fogjuk használni</a:t>
            </a:r>
          </a:p>
          <a:p>
            <a:endParaRPr lang="hu-HU"/>
          </a:p>
          <a:p>
            <a:r>
              <a:rPr lang="hu-HU"/>
              <a:t>Elmondani: x=&gt;x , Lambda kifejezés: bemenet=kimenet … Az „x” változóval fogjuk jelezni ezentúl az „atuális elem”-et</a:t>
            </a:r>
          </a:p>
          <a:p>
            <a:r>
              <a:rPr lang="hu-HU"/>
              <a:t>Elmondani: a fordító meg az intellisense is ugyanúgy működik: érzékelik, hogy milyen gyűjteménynek hívom meg a metódusát. string[] esetén x=&gt;x.Length jó, de x=&gt;x.nev nem, ez utóbbi csak diak[] vagy List&lt;diak&gt; esetén jó</a:t>
            </a:r>
          </a:p>
          <a:p>
            <a:endParaRPr lang="hu-HU"/>
          </a:p>
        </p:txBody>
      </p:sp>
      <p:sp>
        <p:nvSpPr>
          <p:cNvPr id="52228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2DA3A74F-3746-4D85-8D8E-3F2CBB88F3AE}" type="slidenum">
              <a:rPr lang="hu-HU" sz="1200" smtClean="0">
                <a:solidFill>
                  <a:schemeClr val="tx1"/>
                </a:solidFill>
                <a:latin typeface="Microsoft New Tai Lue" panose="020B0502040204020203" pitchFamily="34" charset="0"/>
              </a:rPr>
              <a:pPr eaLnBrk="1" hangingPunct="1"/>
              <a:t>4</a:t>
            </a:fld>
            <a:endParaRPr lang="hu-HU" sz="1200" dirty="0">
              <a:solidFill>
                <a:schemeClr val="tx1"/>
              </a:solidFill>
              <a:latin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35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Második paraméter: nem fogjuk használni</a:t>
            </a:r>
          </a:p>
          <a:p>
            <a:endParaRPr lang="hu-HU"/>
          </a:p>
          <a:p>
            <a:r>
              <a:rPr lang="hu-HU"/>
              <a:t>Elmondani: x=&gt;x , Lambda kifejezés: bemenet=kimenet</a:t>
            </a:r>
          </a:p>
          <a:p>
            <a:r>
              <a:rPr lang="hu-HU"/>
              <a:t>Elmondani: a fordító meg az intellisense is ugyanúgy működik: érzékelik, hogy milyen gyűjteménynek hívom meg a metódusát. string[] esetén x=&gt;x.Length jó, de x=&gt;x.nev nem, ez utóbbi csak diak[] vagy List&lt;diak&gt; esetén jó</a:t>
            </a:r>
          </a:p>
          <a:p>
            <a:endParaRPr lang="hu-HU"/>
          </a:p>
        </p:txBody>
      </p:sp>
      <p:sp>
        <p:nvSpPr>
          <p:cNvPr id="53252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6C667B10-4D71-406A-88BD-7093B7FE813C}" type="slidenum">
              <a:rPr lang="hu-HU" sz="1200" smtClean="0">
                <a:solidFill>
                  <a:schemeClr val="tx1"/>
                </a:solidFill>
                <a:latin typeface="Microsoft New Tai Lue" panose="020B0502040204020203" pitchFamily="34" charset="0"/>
              </a:rPr>
              <a:pPr eaLnBrk="1" hangingPunct="1"/>
              <a:t>5</a:t>
            </a:fld>
            <a:endParaRPr lang="hu-HU" sz="1200" dirty="0">
              <a:solidFill>
                <a:schemeClr val="tx1"/>
              </a:solidFill>
              <a:latin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4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4276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F083643F-ABB5-4597-B429-3BE09D8C7AD0}" type="slidenum">
              <a:rPr lang="hu-HU" sz="1200" smtClean="0">
                <a:solidFill>
                  <a:schemeClr val="tx1"/>
                </a:solidFill>
                <a:latin typeface="Microsoft New Tai Lue" panose="020B0502040204020203" pitchFamily="34" charset="0"/>
              </a:rPr>
              <a:pPr eaLnBrk="1" hangingPunct="1"/>
              <a:t>6</a:t>
            </a:fld>
            <a:endParaRPr lang="hu-HU" sz="1200" dirty="0">
              <a:solidFill>
                <a:schemeClr val="tx1"/>
              </a:solidFill>
              <a:latin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384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Elmondani: NEM SQL! Azonos kulcsszavak, mert azonos feladatot látnak el, de más a sorrend, más a használat</a:t>
            </a:r>
          </a:p>
        </p:txBody>
      </p:sp>
      <p:sp>
        <p:nvSpPr>
          <p:cNvPr id="55300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0515FF95-02C2-42A0-92C5-A5E04B91BA42}" type="slidenum">
              <a:rPr lang="hu-HU" sz="1200" smtClean="0">
                <a:solidFill>
                  <a:schemeClr val="tx1"/>
                </a:solidFill>
                <a:latin typeface="Microsoft New Tai Lue" panose="020B0502040204020203" pitchFamily="34" charset="0"/>
              </a:rPr>
              <a:pPr eaLnBrk="1" hangingPunct="1"/>
              <a:t>7</a:t>
            </a:fld>
            <a:endParaRPr lang="hu-HU" sz="1200" dirty="0">
              <a:solidFill>
                <a:schemeClr val="tx1"/>
              </a:solidFill>
              <a:latin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924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6324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6B5FC86F-0F6B-4A38-8BDD-43EFB9D502C3}" type="slidenum">
              <a:rPr lang="hu-HU" sz="1200" smtClean="0">
                <a:solidFill>
                  <a:schemeClr val="tx1"/>
                </a:solidFill>
                <a:latin typeface="Microsoft New Tai Lue" panose="020B0502040204020203" pitchFamily="34" charset="0"/>
              </a:rPr>
              <a:pPr eaLnBrk="1" hangingPunct="1"/>
              <a:t>8</a:t>
            </a:fld>
            <a:endParaRPr lang="hu-HU" sz="1200" dirty="0">
              <a:solidFill>
                <a:schemeClr val="tx1"/>
              </a:solidFill>
              <a:latin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060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7348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745B31D3-DC8B-46CB-9918-2E7FAB7212C9}" type="slidenum">
              <a:rPr lang="hu-HU" sz="1200" smtClean="0">
                <a:solidFill>
                  <a:schemeClr val="tx1"/>
                </a:solidFill>
                <a:latin typeface="Microsoft New Tai Lue" panose="020B0502040204020203" pitchFamily="34" charset="0"/>
              </a:rPr>
              <a:pPr eaLnBrk="1" hangingPunct="1"/>
              <a:t>9</a:t>
            </a:fld>
            <a:endParaRPr lang="hu-HU" sz="1200" dirty="0">
              <a:solidFill>
                <a:schemeClr val="tx1"/>
              </a:solidFill>
              <a:latin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24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7950" y="6562725"/>
            <a:ext cx="719138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hu-HU" sz="1000">
                <a:solidFill>
                  <a:schemeClr val="tx1"/>
                </a:solidFill>
              </a:rPr>
              <a:t>V 1.0</a:t>
            </a: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hu-HU" dirty="0"/>
              <a:t>Alcím mintájának szerkesztése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FE3F63D-85EE-44CC-9B17-615FB0AB848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SzaboZs</a:t>
            </a:r>
          </a:p>
        </p:txBody>
      </p:sp>
    </p:spTree>
    <p:extLst>
      <p:ext uri="{BB962C8B-B14F-4D97-AF65-F5344CB8AC3E}">
        <p14:creationId xmlns:p14="http://schemas.microsoft.com/office/powerpoint/2010/main" val="202401707"/>
      </p:ext>
    </p:extLst>
  </p:cSld>
  <p:clrMapOvr>
    <a:masterClrMapping/>
  </p:clrMapOvr>
  <p:transition spd="med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SzaboZs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76CF3-6A93-49FC-89C5-CE152A5E28C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750586"/>
      </p:ext>
    </p:extLst>
  </p:cSld>
  <p:clrMapOvr>
    <a:masterClrMapping/>
  </p:clrMapOvr>
  <p:transition spd="med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SzaboZs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25B45-AD67-4138-B7CD-0F5BDAAD2A0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0307399"/>
      </p:ext>
    </p:extLst>
  </p:cSld>
  <p:clrMapOvr>
    <a:masterClrMapping/>
  </p:clrMapOvr>
  <p:transition spd="med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804025" y="115888"/>
            <a:ext cx="2232025" cy="633730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07950" y="115888"/>
            <a:ext cx="6543675" cy="63373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SzaboZs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FC6C1-1FAF-43B7-9479-BB452377AAE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908187"/>
      </p:ext>
    </p:extLst>
  </p:cSld>
  <p:clrMapOvr>
    <a:masterClrMapping/>
  </p:clrMapOvr>
  <p:transition spd="med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928100" cy="576262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107950" y="692150"/>
            <a:ext cx="8928100" cy="5761038"/>
          </a:xfrm>
        </p:spPr>
        <p:txBody>
          <a:bodyPr/>
          <a:lstStyle/>
          <a:p>
            <a:pPr lvl="0"/>
            <a:endParaRPr lang="hu-HU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SzaboZs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DC2BE-1823-417E-A4F3-693B93182CA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7782675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SzaboZs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4299B-CA50-4C32-AB8B-7E4347FB479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7215160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SzaboZs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C8C77-0C45-4AD4-B4A9-3CA465BDCD4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554738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SzaboZs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E2F33-5BCF-4D90-81BE-CD06FCF6DBB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0465744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7950" y="692150"/>
            <a:ext cx="4387850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692150"/>
            <a:ext cx="4387850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SzaboZs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391B6-F415-426E-B7CB-C6CC8637004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6744196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SzaboZs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7C312-F233-4176-9F9F-AE9E600C59B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9910121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SzaboZs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0436F-A9FF-466B-8F40-6418C1D50AD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0854253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SzaboZs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B4607-7461-4212-824A-80C2AA698AE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8321538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SzaboZs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C4A87-4D0F-4CBD-BD5B-CF69A9F2644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1110080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9281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edit</a:t>
            </a:r>
            <a:r>
              <a:rPr lang="hu-HU" dirty="0"/>
              <a:t> Master </a:t>
            </a:r>
            <a:r>
              <a:rPr lang="hu-HU" dirty="0" err="1"/>
              <a:t>title</a:t>
            </a:r>
            <a:r>
              <a:rPr lang="hu-HU" dirty="0"/>
              <a:t> </a:t>
            </a:r>
            <a:r>
              <a:rPr lang="hu-HU" dirty="0" err="1"/>
              <a:t>style</a:t>
            </a:r>
            <a:endParaRPr lang="hu-H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692150"/>
            <a:ext cx="892810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edit</a:t>
            </a:r>
            <a:r>
              <a:rPr lang="hu-HU" dirty="0"/>
              <a:t> Master text </a:t>
            </a:r>
            <a:r>
              <a:rPr lang="hu-HU" dirty="0" err="1"/>
              <a:t>styles</a:t>
            </a:r>
            <a:endParaRPr lang="hu-HU" dirty="0"/>
          </a:p>
          <a:p>
            <a:pPr lvl="1"/>
            <a:r>
              <a:rPr lang="hu-HU" dirty="0" err="1"/>
              <a:t>Second</a:t>
            </a:r>
            <a:r>
              <a:rPr lang="hu-HU" dirty="0"/>
              <a:t> </a:t>
            </a:r>
            <a:r>
              <a:rPr lang="hu-HU" dirty="0" err="1"/>
              <a:t>level</a:t>
            </a:r>
            <a:endParaRPr lang="hu-HU" dirty="0"/>
          </a:p>
          <a:p>
            <a:pPr lvl="2"/>
            <a:r>
              <a:rPr lang="hu-HU" dirty="0" err="1"/>
              <a:t>Third</a:t>
            </a:r>
            <a:r>
              <a:rPr lang="hu-HU" dirty="0"/>
              <a:t> </a:t>
            </a:r>
            <a:r>
              <a:rPr lang="hu-HU" dirty="0" err="1"/>
              <a:t>level</a:t>
            </a:r>
            <a:endParaRPr lang="hu-HU" dirty="0"/>
          </a:p>
          <a:p>
            <a:pPr lvl="3"/>
            <a:r>
              <a:rPr lang="hu-HU" dirty="0" err="1"/>
              <a:t>Fourth</a:t>
            </a:r>
            <a:r>
              <a:rPr lang="hu-HU" dirty="0"/>
              <a:t> </a:t>
            </a:r>
            <a:r>
              <a:rPr lang="hu-HU" dirty="0" err="1"/>
              <a:t>level</a:t>
            </a:r>
            <a:endParaRPr lang="hu-HU" dirty="0"/>
          </a:p>
          <a:p>
            <a:pPr lvl="4"/>
            <a:r>
              <a:rPr lang="hu-HU" dirty="0" err="1"/>
              <a:t>Fifth</a:t>
            </a:r>
            <a:r>
              <a:rPr lang="hu-HU" dirty="0"/>
              <a:t> </a:t>
            </a:r>
            <a:r>
              <a:rPr lang="hu-HU" dirty="0" err="1"/>
              <a:t>level</a:t>
            </a:r>
            <a:endParaRPr lang="hu-HU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562725"/>
            <a:ext cx="17272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6562725"/>
            <a:ext cx="1196975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7309FB9-9E6D-4EAF-8AB4-3A8A968BBDC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1030" name="Rectangle 10"/>
          <p:cNvSpPr>
            <a:spLocks noChangeArrowheads="1"/>
          </p:cNvSpPr>
          <p:nvPr userDrawn="1"/>
        </p:nvSpPr>
        <p:spPr bwMode="auto">
          <a:xfrm>
            <a:off x="107950" y="6562725"/>
            <a:ext cx="719138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hu-HU" sz="1000">
                <a:solidFill>
                  <a:schemeClr val="tx1"/>
                </a:solidFill>
              </a:rPr>
              <a:t>V 1.0</a:t>
            </a:r>
          </a:p>
        </p:txBody>
      </p:sp>
      <p:sp>
        <p:nvSpPr>
          <p:cNvPr id="553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46338" y="6564313"/>
            <a:ext cx="4246562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hu-HU" dirty="0" err="1"/>
              <a:t>SzaboZs</a:t>
            </a:r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</p:sldLayoutIdLst>
  <p:transition spd="med">
    <p:cover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9281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Mintacím szerkesztése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692150"/>
            <a:ext cx="892810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46338" y="6564313"/>
            <a:ext cx="4246562" cy="17938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hu-HU" dirty="0" err="1"/>
              <a:t>SzaboZs</a:t>
            </a:r>
            <a:endParaRPr lang="hu-HU" dirty="0"/>
          </a:p>
        </p:txBody>
      </p:sp>
      <p:sp>
        <p:nvSpPr>
          <p:cNvPr id="2053" name="Rectangle 10"/>
          <p:cNvSpPr>
            <a:spLocks noChangeArrowheads="1"/>
          </p:cNvSpPr>
          <p:nvPr userDrawn="1"/>
        </p:nvSpPr>
        <p:spPr bwMode="auto">
          <a:xfrm>
            <a:off x="107950" y="6562725"/>
            <a:ext cx="719138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hu-HU" sz="1000" dirty="0">
                <a:solidFill>
                  <a:schemeClr val="tx1"/>
                </a:solidFill>
              </a:rPr>
              <a:t>V 1.0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6562725"/>
            <a:ext cx="1196975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A7DC47E-E48D-4991-9E17-7910E9DAA3E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</p:sldLayoutIdLst>
  <p:transition spd="med">
    <p:cover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Dia számának helye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1CCD52CA-6380-49FE-80BE-6E2DFC2F268D}" type="slidenum">
              <a:rPr lang="hu-HU" sz="1000" smtClean="0">
                <a:solidFill>
                  <a:schemeClr val="tx1"/>
                </a:solidFill>
              </a:rPr>
              <a:pPr eaLnBrk="1" hangingPunct="1"/>
              <a:t>1</a:t>
            </a:fld>
            <a:endParaRPr lang="hu-HU" sz="1000">
              <a:solidFill>
                <a:schemeClr val="tx1"/>
              </a:solidFill>
            </a:endParaRPr>
          </a:p>
        </p:txBody>
      </p:sp>
      <p:sp>
        <p:nvSpPr>
          <p:cNvPr id="4100" name="Rectangle 8"/>
          <p:cNvSpPr>
            <a:spLocks noGrp="1" noChangeArrowheads="1"/>
          </p:cNvSpPr>
          <p:nvPr>
            <p:ph type="ctrTitle" idx="4294967295"/>
          </p:nvPr>
        </p:nvSpPr>
        <p:spPr>
          <a:xfrm>
            <a:off x="107950" y="1628775"/>
            <a:ext cx="8928100" cy="1470025"/>
          </a:xfrm>
        </p:spPr>
        <p:txBody>
          <a:bodyPr/>
          <a:lstStyle/>
          <a:p>
            <a:pPr algn="ctr" eaLnBrk="1" hangingPunct="1"/>
            <a:r>
              <a:rPr lang="hu-HU" sz="4000" dirty="0"/>
              <a:t>Haladó fejlesztési technikák</a:t>
            </a:r>
          </a:p>
        </p:txBody>
      </p:sp>
      <p:sp>
        <p:nvSpPr>
          <p:cNvPr id="4101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107950" y="3141663"/>
            <a:ext cx="8928100" cy="3024187"/>
          </a:xfrm>
          <a:noFill/>
        </p:spPr>
        <p:txBody>
          <a:bodyPr lIns="360000"/>
          <a:lstStyle/>
          <a:p>
            <a:pPr marL="0" indent="0" eaLnBrk="1" hangingPunct="1">
              <a:spcBef>
                <a:spcPct val="0"/>
              </a:spcBef>
              <a:buNone/>
              <a:tabLst>
                <a:tab pos="442913" algn="l"/>
              </a:tabLst>
            </a:pPr>
            <a:r>
              <a:rPr lang="hu-HU" sz="2000" b="0" dirty="0"/>
              <a:t>XML formátum</a:t>
            </a:r>
          </a:p>
          <a:p>
            <a:pPr marL="0" indent="0" eaLnBrk="1" hangingPunct="1">
              <a:spcBef>
                <a:spcPct val="0"/>
              </a:spcBef>
              <a:buNone/>
              <a:tabLst>
                <a:tab pos="442913" algn="l"/>
              </a:tabLst>
            </a:pPr>
            <a:r>
              <a:rPr lang="hu-HU" sz="2000" b="0" dirty="0"/>
              <a:t>JSON formátum</a:t>
            </a:r>
          </a:p>
          <a:p>
            <a:pPr marL="0" indent="0" eaLnBrk="1" hangingPunct="1">
              <a:spcBef>
                <a:spcPct val="0"/>
              </a:spcBef>
              <a:buNone/>
              <a:tabLst>
                <a:tab pos="442913" algn="l"/>
              </a:tabLst>
            </a:pPr>
            <a:r>
              <a:rPr lang="hu-HU" sz="2000" b="0" dirty="0"/>
              <a:t>Adatstruktúra-független műveletek: LINQ</a:t>
            </a:r>
          </a:p>
          <a:p>
            <a:pPr marL="0" indent="0" eaLnBrk="1" hangingPunct="1">
              <a:spcBef>
                <a:spcPct val="0"/>
              </a:spcBef>
              <a:buNone/>
              <a:tabLst>
                <a:tab pos="442913" algn="l"/>
              </a:tabLst>
            </a:pPr>
            <a:r>
              <a:rPr lang="hu-HU" sz="2000" b="0" dirty="0"/>
              <a:t>XLINQ</a:t>
            </a:r>
          </a:p>
        </p:txBody>
      </p:sp>
    </p:spTree>
  </p:cSld>
  <p:clrMapOvr>
    <a:masterClrMapping/>
  </p:clrMapOvr>
  <p:transition spd="med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+mn-lt"/>
              </a:rPr>
              <a:t>LINQ operátor példák – csatolás (</a:t>
            </a:r>
            <a:r>
              <a:rPr lang="hu-HU" dirty="0" err="1">
                <a:latin typeface="+mn-lt"/>
              </a:rPr>
              <a:t>inner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join</a:t>
            </a:r>
            <a:r>
              <a:rPr lang="hu-HU" dirty="0">
                <a:latin typeface="+mn-lt"/>
              </a:rPr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7950" y="692150"/>
            <a:ext cx="9216710" cy="5761038"/>
          </a:xfrm>
        </p:spPr>
        <p:txBody>
          <a:bodyPr/>
          <a:lstStyle/>
          <a:p>
            <a:r>
              <a:rPr lang="hu-HU" dirty="0"/>
              <a:t>Amennyiben van azonos adatmező két gyűjteményben, akkor van erre lehetőségünk (ld. Gyakorlat és Db-</a:t>
            </a:r>
            <a:r>
              <a:rPr lang="hu-HU" dirty="0" err="1"/>
              <a:t>Linq</a:t>
            </a:r>
            <a:r>
              <a:rPr lang="hu-HU" dirty="0"/>
              <a:t> és adatbázisok óra)</a:t>
            </a:r>
          </a:p>
          <a:p>
            <a:r>
              <a:rPr lang="hu-HU" dirty="0"/>
              <a:t>Ez már tipikusan az, ami </a:t>
            </a:r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syntax</a:t>
            </a:r>
            <a:r>
              <a:rPr lang="hu-HU" dirty="0"/>
              <a:t> nélkül nagyon bonyolult</a:t>
            </a:r>
            <a:br>
              <a:rPr lang="hu-HU" dirty="0"/>
            </a:br>
            <a:r>
              <a:rPr lang="hu-HU" dirty="0"/>
              <a:t>(4 generikus </a:t>
            </a:r>
            <a:r>
              <a:rPr lang="hu-HU" dirty="0" err="1"/>
              <a:t>típusparamétterel</a:t>
            </a:r>
            <a:r>
              <a:rPr lang="hu-HU" dirty="0"/>
              <a:t> rendelkező generikus metódus, két gyűjteménnyel és 3 lambda kifejezéssel…)</a:t>
            </a:r>
          </a:p>
          <a:p>
            <a:r>
              <a:rPr lang="hu-HU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var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result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= </a:t>
            </a:r>
            <a:r>
              <a:rPr lang="hu-HU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from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firstItem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in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firstCollection</a:t>
            </a:r>
            <a:br>
              <a:rPr lang="hu-HU" dirty="0">
                <a:latin typeface="Consolas" pitchFamily="49" charset="0"/>
                <a:cs typeface="Calibri" pitchFamily="34" charset="0"/>
              </a:rPr>
            </a:br>
            <a:r>
              <a:rPr lang="hu-HU" dirty="0">
                <a:latin typeface="Consolas" pitchFamily="49" charset="0"/>
                <a:cs typeface="Calibri" pitchFamily="34" charset="0"/>
              </a:rPr>
              <a:t>			</a:t>
            </a:r>
            <a:r>
              <a:rPr lang="hu-HU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join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secondItem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in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secondCollection</a:t>
            </a:r>
            <a:br>
              <a:rPr lang="hu-HU" dirty="0">
                <a:latin typeface="Consolas" pitchFamily="49" charset="0"/>
                <a:cs typeface="Calibri" pitchFamily="34" charset="0"/>
              </a:rPr>
            </a:br>
            <a:r>
              <a:rPr lang="hu-HU" dirty="0">
                <a:latin typeface="Consolas" pitchFamily="49" charset="0"/>
                <a:cs typeface="Calibri" pitchFamily="34" charset="0"/>
              </a:rPr>
              <a:t>			</a:t>
            </a:r>
            <a:r>
              <a:rPr lang="hu-HU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on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firstItem.X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equals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secondItem.Y</a:t>
            </a:r>
            <a:endParaRPr lang="hu-HU" dirty="0">
              <a:latin typeface="Consolas" pitchFamily="49" charset="0"/>
              <a:cs typeface="Calibri" pitchFamily="34" charset="0"/>
            </a:endParaRPr>
          </a:p>
          <a:p>
            <a:r>
              <a:rPr lang="hu-HU" dirty="0">
                <a:cs typeface="Calibri" pitchFamily="34" charset="0"/>
              </a:rPr>
              <a:t>A </a:t>
            </a:r>
            <a:r>
              <a:rPr lang="hu-HU" dirty="0" err="1">
                <a:cs typeface="Calibri" pitchFamily="34" charset="0"/>
              </a:rPr>
              <a:t>query</a:t>
            </a:r>
            <a:r>
              <a:rPr lang="hu-HU" dirty="0">
                <a:cs typeface="Calibri" pitchFamily="34" charset="0"/>
              </a:rPr>
              <a:t> többi részében minden </a:t>
            </a:r>
            <a:r>
              <a:rPr lang="hu-HU" dirty="0" err="1">
                <a:cs typeface="Calibri" pitchFamily="34" charset="0"/>
              </a:rPr>
              <a:t>firstItem-hez</a:t>
            </a:r>
            <a:r>
              <a:rPr lang="hu-HU" dirty="0">
                <a:cs typeface="Calibri" pitchFamily="34" charset="0"/>
              </a:rPr>
              <a:t> a HOZZÁ ILLESZKEDŐ </a:t>
            </a:r>
            <a:r>
              <a:rPr lang="hu-HU" dirty="0" err="1">
                <a:cs typeface="Calibri" pitchFamily="34" charset="0"/>
              </a:rPr>
              <a:t>secondItem</a:t>
            </a:r>
            <a:r>
              <a:rPr lang="hu-HU" dirty="0">
                <a:cs typeface="Calibri" pitchFamily="34" charset="0"/>
              </a:rPr>
              <a:t> elem </a:t>
            </a:r>
            <a:r>
              <a:rPr lang="hu-HU" dirty="0" err="1">
                <a:cs typeface="Calibri" pitchFamily="34" charset="0"/>
              </a:rPr>
              <a:t>csatolódik</a:t>
            </a:r>
            <a:r>
              <a:rPr lang="hu-HU" dirty="0">
                <a:cs typeface="Calibri" pitchFamily="34" charset="0"/>
              </a:rPr>
              <a:t>, és mindkettő használható (pl. autóhoz a hozzá illeszkedő márka)</a:t>
            </a:r>
          </a:p>
          <a:p>
            <a:r>
              <a:rPr lang="hu-HU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var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result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= </a:t>
            </a:r>
            <a:r>
              <a:rPr lang="hu-HU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from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car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in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carCollection</a:t>
            </a:r>
            <a:br>
              <a:rPr lang="hu-HU" dirty="0">
                <a:latin typeface="Consolas" pitchFamily="49" charset="0"/>
                <a:cs typeface="Calibri" pitchFamily="34" charset="0"/>
              </a:rPr>
            </a:br>
            <a:r>
              <a:rPr lang="hu-HU" dirty="0">
                <a:latin typeface="Consolas" pitchFamily="49" charset="0"/>
                <a:cs typeface="Calibri" pitchFamily="34" charset="0"/>
              </a:rPr>
              <a:t>			</a:t>
            </a:r>
            <a:r>
              <a:rPr lang="hu-HU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join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brand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in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brandCollection</a:t>
            </a:r>
            <a:br>
              <a:rPr lang="hu-HU" dirty="0">
                <a:latin typeface="Consolas" pitchFamily="49" charset="0"/>
                <a:cs typeface="Calibri" pitchFamily="34" charset="0"/>
              </a:rPr>
            </a:br>
            <a:r>
              <a:rPr lang="hu-HU" dirty="0">
                <a:latin typeface="Consolas" pitchFamily="49" charset="0"/>
                <a:cs typeface="Calibri" pitchFamily="34" charset="0"/>
              </a:rPr>
              <a:t>			</a:t>
            </a:r>
            <a:r>
              <a:rPr lang="hu-HU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on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car.brandId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equals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brand.Id</a:t>
            </a:r>
            <a:endParaRPr lang="hu-HU" dirty="0"/>
          </a:p>
        </p:txBody>
      </p:sp>
      <p:sp>
        <p:nvSpPr>
          <p:cNvPr id="27653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BB93897D-4BBB-41F4-BAD2-10204E81C33E}" type="slidenum">
              <a:rPr lang="hu-HU" sz="1000" smtClean="0">
                <a:solidFill>
                  <a:schemeClr val="tx1"/>
                </a:solidFill>
              </a:rPr>
              <a:pPr eaLnBrk="1" hangingPunct="1"/>
              <a:t>10</a:t>
            </a:fld>
            <a:endParaRPr lang="hu-HU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94343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JSON </a:t>
            </a:r>
            <a:r>
              <a:rPr lang="hu-HU" dirty="0" err="1"/>
              <a:t>Linq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CC8C77-0C45-4AD4-B4A9-3CA465BDCD49}" type="slidenum">
              <a:rPr lang="hu-HU" smtClean="0"/>
              <a:pPr>
                <a:defRPr/>
              </a:pPr>
              <a:t>11</a:t>
            </a:fld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836640"/>
            <a:ext cx="9386888" cy="41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82629"/>
      </p:ext>
    </p:extLst>
  </p:cSld>
  <p:clrMapOvr>
    <a:masterClrMapping/>
  </p:clrMapOvr>
  <p:transition spd="med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latin typeface="+mn-lt"/>
              </a:rPr>
              <a:t>LINQ </a:t>
            </a:r>
            <a:r>
              <a:rPr lang="hu-HU" altLang="hu-HU" dirty="0" err="1">
                <a:latin typeface="+mn-lt"/>
              </a:rPr>
              <a:t>to</a:t>
            </a:r>
            <a:r>
              <a:rPr lang="hu-HU" altLang="hu-HU" dirty="0">
                <a:latin typeface="+mn-lt"/>
              </a:rPr>
              <a:t> XML, XLINQ</a:t>
            </a:r>
          </a:p>
        </p:txBody>
      </p:sp>
      <p:sp>
        <p:nvSpPr>
          <p:cNvPr id="2457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hu-HU" sz="2800" dirty="0"/>
              <a:t>X* osztályok: igen erős LINQ-támogatás!</a:t>
            </a:r>
          </a:p>
          <a:p>
            <a:pPr lvl="1">
              <a:defRPr/>
            </a:pPr>
            <a:r>
              <a:rPr lang="hu-HU" sz="2400" b="1" dirty="0"/>
              <a:t>LINQ-</a:t>
            </a:r>
            <a:r>
              <a:rPr lang="hu-HU" sz="2400" b="1" dirty="0" err="1"/>
              <a:t>zható</a:t>
            </a:r>
            <a:r>
              <a:rPr lang="hu-HU" sz="2400" b="1" dirty="0"/>
              <a:t> </a:t>
            </a:r>
            <a:r>
              <a:rPr lang="hu-HU" sz="2400" b="1" dirty="0" err="1"/>
              <a:t>IEnumerable</a:t>
            </a:r>
            <a:r>
              <a:rPr lang="hu-HU" sz="2400" b="1" dirty="0"/>
              <a:t>&lt;T&gt;-ként kapunk vissza egy csomó adatot</a:t>
            </a:r>
          </a:p>
          <a:p>
            <a:pPr lvl="1">
              <a:defRPr/>
            </a:pPr>
            <a:endParaRPr lang="hu-HU" sz="2400" b="1" dirty="0"/>
          </a:p>
          <a:p>
            <a:pPr marL="457200" lvl="1" indent="0">
              <a:buFontTx/>
              <a:buNone/>
              <a:defRPr/>
            </a:pPr>
            <a:r>
              <a:rPr lang="hu-HU" sz="2400" b="1" dirty="0"/>
              <a:t>Pl. </a:t>
            </a:r>
            <a:r>
              <a:rPr lang="hu-HU" sz="2400" b="1" dirty="0" err="1"/>
              <a:t>XElement</a:t>
            </a:r>
            <a:r>
              <a:rPr lang="hu-HU" sz="2400" b="1" dirty="0"/>
              <a:t> xe2: </a:t>
            </a:r>
          </a:p>
          <a:p>
            <a:pPr lvl="1">
              <a:defRPr/>
            </a:pPr>
            <a:r>
              <a:rPr lang="hu-HU" sz="2400" b="1" dirty="0"/>
              <a:t>xe2.Descendants() </a:t>
            </a:r>
          </a:p>
          <a:p>
            <a:pPr lvl="2">
              <a:defRPr/>
            </a:pPr>
            <a:r>
              <a:rPr lang="hu-HU" sz="2000" b="1" dirty="0"/>
              <a:t>minden gyerekelem (gyerekelemek gyerekelemei is)</a:t>
            </a:r>
          </a:p>
          <a:p>
            <a:pPr lvl="1">
              <a:defRPr/>
            </a:pPr>
            <a:r>
              <a:rPr lang="hu-HU" sz="2400" b="1" dirty="0"/>
              <a:t>xe2.Descendants("</a:t>
            </a:r>
            <a:r>
              <a:rPr lang="hu-HU" sz="2400" b="1" dirty="0" err="1"/>
              <a:t>note</a:t>
            </a:r>
            <a:r>
              <a:rPr lang="hu-HU" sz="2400" b="1" dirty="0"/>
              <a:t>") </a:t>
            </a:r>
          </a:p>
          <a:p>
            <a:pPr lvl="2">
              <a:defRPr/>
            </a:pPr>
            <a:r>
              <a:rPr lang="hu-HU" sz="2000" b="1" dirty="0"/>
              <a:t>ilyen nevű gyerekelemek (gyerekelemek gyerekei is)</a:t>
            </a:r>
          </a:p>
          <a:p>
            <a:pPr lvl="1">
              <a:defRPr/>
            </a:pPr>
            <a:r>
              <a:rPr lang="hu-HU" sz="2400" b="1" dirty="0"/>
              <a:t>xe2.Elements() </a:t>
            </a:r>
          </a:p>
          <a:p>
            <a:pPr lvl="2">
              <a:defRPr/>
            </a:pPr>
            <a:r>
              <a:rPr lang="hu-HU" sz="2000" b="1" dirty="0"/>
              <a:t>közvetlen gyerekelemek </a:t>
            </a:r>
          </a:p>
          <a:p>
            <a:pPr lvl="1">
              <a:defRPr/>
            </a:pPr>
            <a:r>
              <a:rPr lang="hu-HU" sz="2400" b="1" dirty="0"/>
              <a:t>xe2.Elements("</a:t>
            </a:r>
            <a:r>
              <a:rPr lang="hu-HU" sz="2400" b="1" dirty="0" err="1"/>
              <a:t>note</a:t>
            </a:r>
            <a:r>
              <a:rPr lang="hu-HU" sz="2400" b="1" dirty="0"/>
              <a:t>") </a:t>
            </a:r>
          </a:p>
          <a:p>
            <a:pPr lvl="2">
              <a:defRPr/>
            </a:pPr>
            <a:r>
              <a:rPr lang="hu-HU" sz="2000" b="1" dirty="0"/>
              <a:t>ilyen nevű közvetlen gyerekelemek</a:t>
            </a:r>
            <a:endParaRPr lang="hu-HU" sz="2400" b="1" dirty="0"/>
          </a:p>
          <a:p>
            <a:pPr lvl="1">
              <a:defRPr/>
            </a:pPr>
            <a:r>
              <a:rPr lang="hu-HU" sz="2400" b="1" dirty="0"/>
              <a:t>xe2.Attributes(), xe2.Ancestors() …   </a:t>
            </a:r>
          </a:p>
        </p:txBody>
      </p:sp>
      <p:sp>
        <p:nvSpPr>
          <p:cNvPr id="21509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20C526C-8D39-432C-A327-4B7CCC7F40C9}" type="slidenum">
              <a:rPr lang="hu-HU" altLang="hu-HU" sz="1000" b="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hu-HU" altLang="hu-HU" sz="1000" b="0"/>
          </a:p>
        </p:txBody>
      </p:sp>
    </p:spTree>
    <p:extLst>
      <p:ext uri="{BB962C8B-B14F-4D97-AF65-F5344CB8AC3E}">
        <p14:creationId xmlns:p14="http://schemas.microsoft.com/office/powerpoint/2010/main" val="2648125067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latin typeface="+mn-lt"/>
              </a:rPr>
              <a:t>LINQ </a:t>
            </a:r>
            <a:r>
              <a:rPr lang="hu-HU" altLang="hu-HU" dirty="0" err="1">
                <a:latin typeface="+mn-lt"/>
              </a:rPr>
              <a:t>to</a:t>
            </a:r>
            <a:r>
              <a:rPr lang="hu-HU" altLang="hu-HU" dirty="0">
                <a:latin typeface="+mn-lt"/>
              </a:rPr>
              <a:t> XML</a:t>
            </a:r>
          </a:p>
        </p:txBody>
      </p:sp>
      <p:sp>
        <p:nvSpPr>
          <p:cNvPr id="24579" name="Tartalom helye 2"/>
          <p:cNvSpPr>
            <a:spLocks noGrp="1"/>
          </p:cNvSpPr>
          <p:nvPr>
            <p:ph idx="1"/>
          </p:nvPr>
        </p:nvSpPr>
        <p:spPr>
          <a:xfrm>
            <a:off x="107950" y="3573020"/>
            <a:ext cx="9144700" cy="288016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hu-HU" dirty="0" err="1">
                <a:solidFill>
                  <a:srgbClr val="2B91AF"/>
                </a:solidFill>
                <a:latin typeface="Consolas"/>
              </a:rPr>
              <a:t>XDocument</a:t>
            </a:r>
            <a:r>
              <a:rPr lang="hu-HU" dirty="0">
                <a:solidFill>
                  <a:prstClr val="black"/>
                </a:solidFill>
                <a:latin typeface="Consolas"/>
              </a:rPr>
              <a:t> </a:t>
            </a:r>
            <a:r>
              <a:rPr lang="hu-HU" dirty="0" err="1">
                <a:solidFill>
                  <a:prstClr val="black"/>
                </a:solidFill>
                <a:latin typeface="Consolas"/>
              </a:rPr>
              <a:t>XDoc</a:t>
            </a:r>
            <a:r>
              <a:rPr lang="hu-HU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hu-HU" dirty="0">
                <a:solidFill>
                  <a:schemeClr val="tx2"/>
                </a:solidFill>
                <a:latin typeface="Consolas"/>
              </a:rPr>
              <a:t>...</a:t>
            </a:r>
          </a:p>
          <a:p>
            <a:pPr marL="0" indent="0">
              <a:buFontTx/>
              <a:buNone/>
              <a:defRPr/>
            </a:pP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q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hu-HU" dirty="0" err="1">
                <a:solidFill>
                  <a:prstClr val="black"/>
                </a:solidFill>
                <a:latin typeface="Consolas"/>
              </a:rPr>
              <a:t>node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hu-H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XDoc.Descendants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hu-HU" dirty="0" err="1">
                <a:solidFill>
                  <a:srgbClr val="A31515"/>
                </a:solidFill>
                <a:latin typeface="Consolas"/>
              </a:rPr>
              <a:t>person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hu-HU" dirty="0">
                <a:solidFill>
                  <a:srgbClr val="0000FF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hu-HU" dirty="0" err="1">
                <a:solidFill>
                  <a:prstClr val="black"/>
                </a:solidFill>
                <a:latin typeface="Consolas"/>
              </a:rPr>
              <a:t>node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.Element(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hu-HU" dirty="0" err="1">
                <a:solidFill>
                  <a:srgbClr val="A31515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Value.StartsWith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hu-HU" dirty="0">
                <a:solidFill>
                  <a:srgbClr val="A31515"/>
                </a:solidFill>
                <a:latin typeface="Consolas"/>
              </a:rPr>
              <a:t>J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hu-HU" dirty="0">
                <a:solidFill>
                  <a:srgbClr val="0000FF"/>
                </a:solidFill>
                <a:latin typeface="Consolas"/>
              </a:rPr>
              <a:t>     </a:t>
            </a:r>
            <a:r>
              <a:rPr lang="hu-HU" dirty="0" err="1">
                <a:solidFill>
                  <a:srgbClr val="0000FF"/>
                </a:solidFill>
                <a:latin typeface="Consolas"/>
              </a:rPr>
              <a:t>select</a:t>
            </a:r>
            <a:r>
              <a:rPr lang="hu-HU" dirty="0">
                <a:solidFill>
                  <a:prstClr val="black"/>
                </a:solidFill>
                <a:latin typeface="Consolas"/>
              </a:rPr>
              <a:t> </a:t>
            </a:r>
            <a:r>
              <a:rPr lang="hu-HU" dirty="0" err="1">
                <a:solidFill>
                  <a:prstClr val="black"/>
                </a:solidFill>
                <a:latin typeface="Consolas"/>
              </a:rPr>
              <a:t>node</a:t>
            </a:r>
            <a:r>
              <a:rPr lang="hu-HU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>
              <a:lnSpc>
                <a:spcPct val="115000"/>
              </a:lnSpc>
              <a:buFontTx/>
              <a:buNone/>
              <a:defRPr/>
            </a:pPr>
            <a:endParaRPr lang="hu-HU" dirty="0">
              <a:solidFill>
                <a:srgbClr val="2B91AF"/>
              </a:solidFill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22533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D263D96-36A1-4964-8701-C73CFF3E15CB}" type="slidenum">
              <a:rPr lang="hu-HU" altLang="hu-HU" sz="1000" b="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hu-HU" altLang="hu-HU" sz="1000" b="0"/>
          </a:p>
        </p:txBody>
      </p:sp>
      <p:sp>
        <p:nvSpPr>
          <p:cNvPr id="6" name="Téglalap 5"/>
          <p:cNvSpPr>
            <a:spLocks noChangeArrowheads="1"/>
          </p:cNvSpPr>
          <p:nvPr/>
        </p:nvSpPr>
        <p:spPr bwMode="auto">
          <a:xfrm>
            <a:off x="250825" y="765175"/>
            <a:ext cx="785018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2000" dirty="0"/>
              <a:t>&lt;</a:t>
            </a:r>
            <a:r>
              <a:rPr lang="hu-HU" altLang="hu-HU" sz="2000" dirty="0" err="1"/>
              <a:t>people</a:t>
            </a:r>
            <a:r>
              <a:rPr lang="hu-HU" altLang="hu-HU" sz="2000" dirty="0"/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2000" dirty="0"/>
              <a:t>    </a:t>
            </a:r>
            <a:r>
              <a:rPr lang="nn-NO" altLang="hu-HU" sz="2000" dirty="0"/>
              <a:t>&lt;</a:t>
            </a:r>
            <a:r>
              <a:rPr lang="hu-HU" altLang="hu-HU" sz="2000" dirty="0" err="1"/>
              <a:t>person</a:t>
            </a:r>
            <a:r>
              <a:rPr lang="nn-NO" altLang="hu-HU" sz="2000" dirty="0"/>
              <a:t> id="43984"&gt;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2000" dirty="0"/>
              <a:t>      </a:t>
            </a:r>
            <a:r>
              <a:rPr lang="nn-NO" altLang="hu-HU" sz="2000" dirty="0"/>
              <a:t>  &lt;n</a:t>
            </a:r>
            <a:r>
              <a:rPr lang="hu-HU" altLang="hu-HU" sz="2000" dirty="0" err="1"/>
              <a:t>ame</a:t>
            </a:r>
            <a:r>
              <a:rPr lang="nn-NO" altLang="hu-HU" sz="2000" dirty="0"/>
              <a:t>&gt;Joe&lt;/n</a:t>
            </a:r>
            <a:r>
              <a:rPr lang="hu-HU" altLang="hu-HU" sz="2000" dirty="0" err="1"/>
              <a:t>ame</a:t>
            </a:r>
            <a:r>
              <a:rPr lang="nn-NO" altLang="hu-HU" sz="2000" dirty="0"/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n-NO" altLang="hu-HU" sz="2000" dirty="0"/>
              <a:t> </a:t>
            </a:r>
            <a:r>
              <a:rPr lang="hu-HU" altLang="hu-HU" sz="2000" dirty="0"/>
              <a:t>      </a:t>
            </a:r>
            <a:r>
              <a:rPr lang="nn-NO" altLang="hu-HU" sz="2000" dirty="0"/>
              <a:t> &lt;</a:t>
            </a:r>
            <a:r>
              <a:rPr lang="hu-HU" altLang="hu-HU" sz="2000" dirty="0" err="1"/>
              <a:t>age</a:t>
            </a:r>
            <a:r>
              <a:rPr lang="nn-NO" altLang="hu-HU" sz="2000" dirty="0"/>
              <a:t>&gt;25&lt;/</a:t>
            </a:r>
            <a:r>
              <a:rPr lang="hu-HU" altLang="hu-HU" sz="2000" dirty="0" err="1"/>
              <a:t>age</a:t>
            </a:r>
            <a:r>
              <a:rPr lang="nn-NO" altLang="hu-HU" sz="2000" dirty="0"/>
              <a:t>&gt;</a:t>
            </a:r>
            <a:endParaRPr lang="hu-HU" altLang="hu-HU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2000" dirty="0"/>
              <a:t>        &lt;</a:t>
            </a:r>
            <a:r>
              <a:rPr lang="hu-HU" altLang="hu-HU" sz="2000" dirty="0" err="1"/>
              <a:t>phone</a:t>
            </a:r>
            <a:r>
              <a:rPr lang="hu-HU" altLang="hu-HU" sz="2000" dirty="0"/>
              <a:t>&gt;0618515133&lt;/</a:t>
            </a:r>
            <a:r>
              <a:rPr lang="hu-HU" altLang="hu-HU" sz="2000" dirty="0" err="1"/>
              <a:t>phone</a:t>
            </a:r>
            <a:r>
              <a:rPr lang="hu-HU" altLang="hu-HU" sz="2000" dirty="0"/>
              <a:t>&gt;</a:t>
            </a:r>
            <a:endParaRPr lang="nn-NO" altLang="hu-HU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2000" dirty="0"/>
              <a:t>     &lt;/</a:t>
            </a:r>
            <a:r>
              <a:rPr lang="hu-HU" altLang="hu-HU" sz="2000" dirty="0" err="1"/>
              <a:t>person</a:t>
            </a:r>
            <a:r>
              <a:rPr lang="nn-NO" altLang="hu-HU" sz="2000" dirty="0"/>
              <a:t>&gt;</a:t>
            </a:r>
            <a:endParaRPr lang="hu-HU" altLang="hu-HU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2000" dirty="0"/>
              <a:t>…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2000" dirty="0"/>
              <a:t>&lt;/</a:t>
            </a:r>
            <a:r>
              <a:rPr lang="hu-HU" altLang="hu-HU" sz="2000" dirty="0" err="1"/>
              <a:t>people</a:t>
            </a:r>
            <a:r>
              <a:rPr lang="hu-HU" altLang="hu-HU" sz="2000" dirty="0"/>
              <a:t>&gt;</a:t>
            </a:r>
            <a:endParaRPr lang="nn-NO" altLang="hu-HU" sz="2000" dirty="0"/>
          </a:p>
        </p:txBody>
      </p:sp>
    </p:spTree>
    <p:extLst>
      <p:ext uri="{BB962C8B-B14F-4D97-AF65-F5344CB8AC3E}">
        <p14:creationId xmlns:p14="http://schemas.microsoft.com/office/powerpoint/2010/main" val="4249116915"/>
      </p:ext>
    </p:extLst>
  </p:cSld>
  <p:clrMapOvr>
    <a:masterClrMapping/>
  </p:clrMapOvr>
  <p:transition spd="med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+mn-lt"/>
              </a:rPr>
              <a:t>Példa</a:t>
            </a:r>
          </a:p>
        </p:txBody>
      </p:sp>
      <p:sp>
        <p:nvSpPr>
          <p:cNvPr id="20483" name="Tartalom helye 2"/>
          <p:cNvSpPr>
            <a:spLocks noGrp="1"/>
          </p:cNvSpPr>
          <p:nvPr>
            <p:ph idx="1"/>
          </p:nvPr>
        </p:nvSpPr>
        <p:spPr>
          <a:xfrm>
            <a:off x="112211" y="1052670"/>
            <a:ext cx="8928100" cy="648560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rgbClr val="A31515"/>
                </a:solidFill>
                <a:cs typeface="Calibri" pitchFamily="34" charset="0"/>
              </a:rPr>
              <a:t>http://users.nik.uni-obuda.hu/prog3/_data/people.xml</a:t>
            </a:r>
            <a:endParaRPr lang="hu-HU" dirty="0">
              <a:cs typeface="Calibri" pitchFamily="34" charset="0"/>
            </a:endParaRPr>
          </a:p>
        </p:txBody>
      </p:sp>
      <p:sp>
        <p:nvSpPr>
          <p:cNvPr id="20485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23D32F3E-F132-4BB7-9E64-F618157DD88E}" type="slidenum">
              <a:rPr lang="hu-HU" sz="1000" smtClean="0">
                <a:solidFill>
                  <a:schemeClr val="tx1"/>
                </a:solidFill>
              </a:rPr>
              <a:pPr eaLnBrk="1" hangingPunct="1"/>
              <a:t>14</a:t>
            </a:fld>
            <a:endParaRPr lang="hu-HU" sz="1000">
              <a:solidFill>
                <a:schemeClr val="tx1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1714227"/>
            <a:ext cx="10872940" cy="29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39252"/>
      </p:ext>
    </p:extLst>
  </p:cSld>
  <p:clrMapOvr>
    <a:masterClrMapping/>
  </p:clrMapOvr>
  <p:transition spd="med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+mn-lt"/>
              </a:rPr>
              <a:t>Példa</a:t>
            </a:r>
          </a:p>
        </p:txBody>
      </p:sp>
      <p:sp>
        <p:nvSpPr>
          <p:cNvPr id="2662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/>
              <a:t>Listázzuk</a:t>
            </a:r>
            <a:r>
              <a:rPr lang="hu-HU" dirty="0"/>
              <a:t> azokat, akik </a:t>
            </a:r>
            <a:r>
              <a:rPr lang="hu-HU" u="sng" dirty="0"/>
              <a:t>nem</a:t>
            </a:r>
            <a:r>
              <a:rPr lang="hu-HU" dirty="0"/>
              <a:t> a BA épületben dolgoznak</a:t>
            </a:r>
            <a:br>
              <a:rPr lang="hu-HU" dirty="0"/>
            </a:br>
            <a:r>
              <a:rPr lang="hu-HU" dirty="0"/>
              <a:t>(Alternatívák: közvetlenül XML-ből vagy köztes osztályt használva?)</a:t>
            </a:r>
          </a:p>
          <a:p>
            <a:pPr marL="0" indent="0">
              <a:buNone/>
            </a:pPr>
            <a:endParaRPr lang="hu-HU" dirty="0">
              <a:highlight>
                <a:srgbClr val="FFFFFF"/>
              </a:highlight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hu-HU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XDocument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XDoc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hu-HU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XDocument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.Load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hu-HU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"http://users.nik.uni-obuda.hu/prog3/_</a:t>
            </a:r>
            <a:r>
              <a:rPr lang="hu-HU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data</a:t>
            </a:r>
            <a:r>
              <a:rPr lang="hu-HU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/people.xml"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hu-HU" sz="1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hu-HU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q0 = </a:t>
            </a:r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from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node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hu-HU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XDoc.Descendants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hu-HU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hu-HU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person</a:t>
            </a:r>
            <a:r>
              <a:rPr lang="hu-HU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hu-HU" sz="1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let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room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=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node.Element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hu-HU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hu-HU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room</a:t>
            </a:r>
            <a:r>
              <a:rPr lang="hu-HU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).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Value</a:t>
            </a:r>
            <a:endParaRPr lang="hu-HU" sz="1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where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!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room.StartsWith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hu-HU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"BA"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hu-HU" sz="1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select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node.Element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hu-HU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hu-HU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name</a:t>
            </a:r>
            <a:r>
              <a:rPr lang="hu-HU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).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Value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hu-HU" sz="1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foreach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hu-HU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item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hu-HU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q0) {</a:t>
            </a:r>
            <a:b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</a:b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</a:t>
            </a:r>
            <a:r>
              <a:rPr lang="hu-HU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Console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item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b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</a:b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</p:txBody>
      </p:sp>
      <p:sp>
        <p:nvSpPr>
          <p:cNvPr id="26629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2473C45D-B24E-49E6-8F24-EC31606A65D9}" type="slidenum">
              <a:rPr lang="hu-HU" sz="1000" smtClean="0">
                <a:solidFill>
                  <a:schemeClr val="tx1"/>
                </a:solidFill>
              </a:rPr>
              <a:pPr eaLnBrk="1" hangingPunct="1"/>
              <a:t>15</a:t>
            </a:fld>
            <a:endParaRPr lang="hu-HU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713864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7950" y="692150"/>
            <a:ext cx="8928100" cy="1296650"/>
          </a:xfrm>
        </p:spPr>
        <p:txBody>
          <a:bodyPr/>
          <a:lstStyle/>
          <a:p>
            <a:r>
              <a:rPr lang="hu-HU" dirty="0"/>
              <a:t>Köztes osztály használatával az XML </a:t>
            </a:r>
            <a:r>
              <a:rPr lang="hu-HU" dirty="0" err="1"/>
              <a:t>node-ból</a:t>
            </a:r>
            <a:r>
              <a:rPr lang="hu-HU" dirty="0"/>
              <a:t> először objektumot konvertálunk, így visszavezetjük az XML </a:t>
            </a:r>
            <a:r>
              <a:rPr lang="hu-HU" dirty="0" err="1"/>
              <a:t>feldolgoztást</a:t>
            </a:r>
            <a:r>
              <a:rPr lang="hu-HU" dirty="0"/>
              <a:t> </a:t>
            </a:r>
            <a:r>
              <a:rPr lang="hu-HU" dirty="0" err="1"/>
              <a:t>Linq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Objects</a:t>
            </a:r>
            <a:r>
              <a:rPr lang="hu-HU" dirty="0"/>
              <a:t> módszerre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CC8C77-0C45-4AD4-B4A9-3CA465BDCD49}" type="slidenum">
              <a:rPr lang="hu-HU" smtClean="0"/>
              <a:pPr>
                <a:defRPr/>
              </a:pPr>
              <a:t>16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0" y="1988800"/>
            <a:ext cx="4857750" cy="2386013"/>
          </a:xfrm>
          <a:prstGeom prst="rect">
            <a:avLst/>
          </a:prstGeom>
          <a:ln w="25400">
            <a:noFill/>
          </a:ln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60" y="2617450"/>
            <a:ext cx="5857875" cy="351472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" y="4566444"/>
            <a:ext cx="6600825" cy="2085975"/>
          </a:xfrm>
          <a:prstGeom prst="rect">
            <a:avLst/>
          </a:prstGeom>
          <a:ln w="25400">
            <a:noFill/>
          </a:ln>
        </p:spPr>
      </p:pic>
    </p:spTree>
    <p:extLst>
      <p:ext uri="{BB962C8B-B14F-4D97-AF65-F5344CB8AC3E}">
        <p14:creationId xmlns:p14="http://schemas.microsoft.com/office/powerpoint/2010/main" val="2981620166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– </a:t>
            </a:r>
            <a:r>
              <a:rPr lang="hu-HU" dirty="0" err="1"/>
              <a:t>Extension</a:t>
            </a:r>
            <a:r>
              <a:rPr lang="hu-HU" dirty="0"/>
              <a:t> </a:t>
            </a:r>
            <a:r>
              <a:rPr lang="hu-HU" dirty="0" err="1"/>
              <a:t>Method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CC8C77-0C45-4AD4-B4A9-3CA465BDCD49}" type="slidenum">
              <a:rPr lang="hu-HU" smtClean="0"/>
              <a:pPr>
                <a:defRPr/>
              </a:pPr>
              <a:t>17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0" y="680361"/>
            <a:ext cx="6229350" cy="43434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5151845"/>
            <a:ext cx="6858000" cy="15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18225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– Dolgozók száma és oldalakra darabolt lista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CC8C77-0C45-4AD4-B4A9-3CA465BDCD49}" type="slidenum">
              <a:rPr lang="hu-HU" smtClean="0"/>
              <a:pPr>
                <a:defRPr/>
              </a:pPr>
              <a:t>18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4" y="980660"/>
            <a:ext cx="6400800" cy="168592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84" y="2969513"/>
            <a:ext cx="5872163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25814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– Legrövidebb és leghosszabb nevek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CC8C77-0C45-4AD4-B4A9-3CA465BDCD49}" type="slidenum">
              <a:rPr lang="hu-HU" smtClean="0"/>
              <a:pPr>
                <a:defRPr/>
              </a:pPr>
              <a:t>19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836640"/>
            <a:ext cx="7186613" cy="275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07427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+mn-lt"/>
              </a:rPr>
              <a:t>LINQ operátor példák</a:t>
            </a:r>
            <a:br>
              <a:rPr lang="hu-HU" dirty="0">
                <a:latin typeface="+mn-lt"/>
              </a:rPr>
            </a:br>
            <a:endParaRPr lang="hu-HU" dirty="0">
              <a:latin typeface="+mn-lt"/>
            </a:endParaRPr>
          </a:p>
        </p:txBody>
      </p:sp>
      <p:sp>
        <p:nvSpPr>
          <p:cNvPr id="16387" name="Tartalom helye 2"/>
          <p:cNvSpPr>
            <a:spLocks noGrp="1"/>
          </p:cNvSpPr>
          <p:nvPr>
            <p:ph idx="1"/>
          </p:nvPr>
        </p:nvSpPr>
        <p:spPr>
          <a:xfrm>
            <a:off x="107950" y="692150"/>
            <a:ext cx="9036050" cy="5761038"/>
          </a:xfrm>
        </p:spPr>
        <p:txBody>
          <a:bodyPr/>
          <a:lstStyle/>
          <a:p>
            <a:pPr>
              <a:lnSpc>
                <a:spcPct val="115000"/>
              </a:lnSpc>
              <a:buFontTx/>
              <a:buNone/>
            </a:pPr>
            <a:r>
              <a:rPr lang="hu-HU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int</a:t>
            </a:r>
            <a:r>
              <a:rPr lang="hu-HU" dirty="0">
                <a:latin typeface="Consolas" pitchFamily="49" charset="0"/>
                <a:cs typeface="Calibri" pitchFamily="34" charset="0"/>
              </a:rPr>
              <a:t>[]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first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= </a:t>
            </a:r>
            <a:r>
              <a:rPr lang="hu-HU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new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int</a:t>
            </a:r>
            <a:r>
              <a:rPr lang="hu-HU" dirty="0">
                <a:latin typeface="Consolas" pitchFamily="49" charset="0"/>
                <a:cs typeface="Calibri" pitchFamily="34" charset="0"/>
              </a:rPr>
              <a:t>[] { 2, 4, 6, 8, 2, 1, 2, 3 };</a:t>
            </a:r>
            <a:endParaRPr lang="hu-HU" dirty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int</a:t>
            </a:r>
            <a:r>
              <a:rPr lang="hu-HU" dirty="0">
                <a:latin typeface="Consolas" pitchFamily="49" charset="0"/>
                <a:cs typeface="Calibri" pitchFamily="34" charset="0"/>
              </a:rPr>
              <a:t>[]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second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= </a:t>
            </a:r>
            <a:r>
              <a:rPr lang="hu-HU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new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int</a:t>
            </a:r>
            <a:r>
              <a:rPr lang="hu-HU" dirty="0">
                <a:latin typeface="Consolas" pitchFamily="49" charset="0"/>
                <a:cs typeface="Calibri" pitchFamily="34" charset="0"/>
              </a:rPr>
              <a:t>[] { 1, 3, 5, 7, 1, 1, 2, 3 };</a:t>
            </a:r>
            <a:endParaRPr lang="hu-HU" dirty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string</a:t>
            </a:r>
            <a:r>
              <a:rPr lang="hu-HU" dirty="0">
                <a:latin typeface="Consolas" pitchFamily="49" charset="0"/>
                <a:cs typeface="Calibri" pitchFamily="34" charset="0"/>
              </a:rPr>
              <a:t>[]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strArray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= </a:t>
            </a:r>
            <a:r>
              <a:rPr lang="hu-HU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new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string</a:t>
            </a:r>
            <a:r>
              <a:rPr lang="hu-HU" dirty="0">
                <a:latin typeface="Consolas" pitchFamily="49" charset="0"/>
                <a:cs typeface="Calibri" pitchFamily="34" charset="0"/>
              </a:rPr>
              <a:t>[] { </a:t>
            </a:r>
            <a:r>
              <a:rPr lang="hu-HU" dirty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"Béla"</a:t>
            </a:r>
            <a:r>
              <a:rPr lang="hu-HU" dirty="0">
                <a:latin typeface="Consolas" pitchFamily="49" charset="0"/>
                <a:cs typeface="Calibri" pitchFamily="34" charset="0"/>
              </a:rPr>
              <a:t>, </a:t>
            </a:r>
            <a:r>
              <a:rPr lang="hu-HU" dirty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"Jolán"</a:t>
            </a:r>
            <a:r>
              <a:rPr lang="hu-HU" dirty="0">
                <a:latin typeface="Consolas" pitchFamily="49" charset="0"/>
                <a:cs typeface="Calibri" pitchFamily="34" charset="0"/>
              </a:rPr>
              <a:t>, </a:t>
            </a:r>
            <a:r>
              <a:rPr lang="hu-HU" dirty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"Bill"</a:t>
            </a:r>
            <a:r>
              <a:rPr lang="hu-HU" dirty="0">
                <a:latin typeface="Consolas" pitchFamily="49" charset="0"/>
                <a:cs typeface="Calibri" pitchFamily="34" charset="0"/>
              </a:rPr>
              <a:t>, </a:t>
            </a:r>
            <a:r>
              <a:rPr lang="hu-HU" dirty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"Shakespeare"</a:t>
            </a:r>
            <a:r>
              <a:rPr lang="hu-HU" dirty="0">
                <a:latin typeface="Consolas" pitchFamily="49" charset="0"/>
                <a:cs typeface="Calibri" pitchFamily="34" charset="0"/>
              </a:rPr>
              <a:t>, </a:t>
            </a:r>
            <a:r>
              <a:rPr lang="hu-HU" dirty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"Verne"</a:t>
            </a:r>
            <a:r>
              <a:rPr lang="hu-HU" dirty="0">
                <a:latin typeface="Consolas" pitchFamily="49" charset="0"/>
                <a:cs typeface="Calibri" pitchFamily="34" charset="0"/>
              </a:rPr>
              <a:t>, </a:t>
            </a:r>
            <a:r>
              <a:rPr lang="hu-HU" dirty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"Jókai"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};</a:t>
            </a:r>
            <a:endParaRPr lang="hu-HU" dirty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dirty="0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List</a:t>
            </a:r>
            <a:r>
              <a:rPr lang="hu-HU" dirty="0">
                <a:latin typeface="Consolas" pitchFamily="49" charset="0"/>
                <a:cs typeface="Calibri" pitchFamily="34" charset="0"/>
              </a:rPr>
              <a:t>&lt;</a:t>
            </a:r>
            <a:r>
              <a:rPr lang="hu-HU" dirty="0" err="1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Student</a:t>
            </a:r>
            <a:r>
              <a:rPr lang="hu-HU" dirty="0">
                <a:latin typeface="Consolas" pitchFamily="49" charset="0"/>
                <a:cs typeface="Calibri" pitchFamily="34" charset="0"/>
              </a:rPr>
              <a:t>&gt;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students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= </a:t>
            </a:r>
            <a:r>
              <a:rPr lang="hu-HU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new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List</a:t>
            </a:r>
            <a:r>
              <a:rPr lang="hu-HU" dirty="0">
                <a:latin typeface="Consolas" pitchFamily="49" charset="0"/>
                <a:cs typeface="Calibri" pitchFamily="34" charset="0"/>
              </a:rPr>
              <a:t>&lt;</a:t>
            </a:r>
            <a:r>
              <a:rPr lang="hu-HU" dirty="0" err="1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Student</a:t>
            </a:r>
            <a:r>
              <a:rPr lang="hu-HU" dirty="0">
                <a:latin typeface="Consolas" pitchFamily="49" charset="0"/>
                <a:cs typeface="Calibri" pitchFamily="34" charset="0"/>
              </a:rPr>
              <a:t>&gt;();</a:t>
            </a:r>
            <a:endParaRPr lang="hu-HU" dirty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dirty="0" err="1">
                <a:latin typeface="Consolas" pitchFamily="49" charset="0"/>
                <a:cs typeface="Calibri" pitchFamily="34" charset="0"/>
              </a:rPr>
              <a:t>students.Add</a:t>
            </a:r>
            <a:r>
              <a:rPr lang="hu-HU" dirty="0">
                <a:latin typeface="Consolas" pitchFamily="49" charset="0"/>
                <a:cs typeface="Calibri" pitchFamily="34" charset="0"/>
              </a:rPr>
              <a:t>(</a:t>
            </a:r>
            <a:r>
              <a:rPr lang="hu-HU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new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Student</a:t>
            </a:r>
            <a:r>
              <a:rPr lang="hu-HU" dirty="0">
                <a:latin typeface="Consolas" pitchFamily="49" charset="0"/>
                <a:cs typeface="Calibri" pitchFamily="34" charset="0"/>
              </a:rPr>
              <a:t>(</a:t>
            </a:r>
            <a:r>
              <a:rPr lang="hu-HU" dirty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"Első Egon"</a:t>
            </a:r>
            <a:r>
              <a:rPr lang="hu-HU" dirty="0">
                <a:latin typeface="Consolas" pitchFamily="49" charset="0"/>
                <a:cs typeface="Calibri" pitchFamily="34" charset="0"/>
              </a:rPr>
              <a:t>, 52));</a:t>
            </a:r>
            <a:endParaRPr lang="hu-HU" dirty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dirty="0" err="1">
                <a:latin typeface="Consolas" pitchFamily="49" charset="0"/>
                <a:cs typeface="Calibri" pitchFamily="34" charset="0"/>
              </a:rPr>
              <a:t>students.Add</a:t>
            </a:r>
            <a:r>
              <a:rPr lang="hu-HU" dirty="0">
                <a:latin typeface="Consolas" pitchFamily="49" charset="0"/>
                <a:cs typeface="Calibri" pitchFamily="34" charset="0"/>
              </a:rPr>
              <a:t>(</a:t>
            </a:r>
            <a:r>
              <a:rPr lang="hu-HU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new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Student</a:t>
            </a:r>
            <a:r>
              <a:rPr lang="hu-HU" dirty="0">
                <a:latin typeface="Consolas" pitchFamily="49" charset="0"/>
                <a:cs typeface="Calibri" pitchFamily="34" charset="0"/>
              </a:rPr>
              <a:t>(</a:t>
            </a:r>
            <a:r>
              <a:rPr lang="hu-HU" dirty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"Második Miksa"</a:t>
            </a:r>
            <a:r>
              <a:rPr lang="hu-HU" dirty="0">
                <a:latin typeface="Consolas" pitchFamily="49" charset="0"/>
                <a:cs typeface="Calibri" pitchFamily="34" charset="0"/>
              </a:rPr>
              <a:t>, 97));</a:t>
            </a:r>
            <a:endParaRPr lang="hu-HU" dirty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dirty="0" err="1">
                <a:latin typeface="Consolas" pitchFamily="49" charset="0"/>
                <a:cs typeface="Calibri" pitchFamily="34" charset="0"/>
              </a:rPr>
              <a:t>students.Add</a:t>
            </a:r>
            <a:r>
              <a:rPr lang="hu-HU" dirty="0">
                <a:latin typeface="Consolas" pitchFamily="49" charset="0"/>
                <a:cs typeface="Calibri" pitchFamily="34" charset="0"/>
              </a:rPr>
              <a:t>(</a:t>
            </a:r>
            <a:r>
              <a:rPr lang="hu-HU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new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Student</a:t>
            </a:r>
            <a:r>
              <a:rPr lang="hu-HU" dirty="0">
                <a:latin typeface="Consolas" pitchFamily="49" charset="0"/>
                <a:cs typeface="Calibri" pitchFamily="34" charset="0"/>
              </a:rPr>
              <a:t>(</a:t>
            </a:r>
            <a:r>
              <a:rPr lang="hu-HU" dirty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"Harmadik Huba"</a:t>
            </a:r>
            <a:r>
              <a:rPr lang="hu-HU" dirty="0">
                <a:latin typeface="Consolas" pitchFamily="49" charset="0"/>
                <a:cs typeface="Calibri" pitchFamily="34" charset="0"/>
              </a:rPr>
              <a:t>, 10));</a:t>
            </a:r>
            <a:endParaRPr lang="hu-HU" dirty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dirty="0" err="1">
                <a:latin typeface="Consolas" pitchFamily="49" charset="0"/>
                <a:cs typeface="Calibri" pitchFamily="34" charset="0"/>
              </a:rPr>
              <a:t>students.Add</a:t>
            </a:r>
            <a:r>
              <a:rPr lang="hu-HU" dirty="0">
                <a:latin typeface="Consolas" pitchFamily="49" charset="0"/>
                <a:cs typeface="Calibri" pitchFamily="34" charset="0"/>
              </a:rPr>
              <a:t>(</a:t>
            </a:r>
            <a:r>
              <a:rPr lang="hu-HU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new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Student</a:t>
            </a:r>
            <a:r>
              <a:rPr lang="hu-HU" dirty="0">
                <a:latin typeface="Consolas" pitchFamily="49" charset="0"/>
                <a:cs typeface="Calibri" pitchFamily="34" charset="0"/>
              </a:rPr>
              <a:t>(</a:t>
            </a:r>
            <a:r>
              <a:rPr lang="hu-HU" dirty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"Negyedik Néró"</a:t>
            </a:r>
            <a:r>
              <a:rPr lang="hu-HU" dirty="0">
                <a:latin typeface="Consolas" pitchFamily="49" charset="0"/>
                <a:cs typeface="Calibri" pitchFamily="34" charset="0"/>
              </a:rPr>
              <a:t>, 89));</a:t>
            </a:r>
            <a:endParaRPr lang="hu-HU" dirty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dirty="0" err="1">
                <a:latin typeface="Consolas" pitchFamily="49" charset="0"/>
                <a:cs typeface="Calibri" pitchFamily="34" charset="0"/>
              </a:rPr>
              <a:t>students.Add</a:t>
            </a:r>
            <a:r>
              <a:rPr lang="hu-HU" dirty="0">
                <a:latin typeface="Consolas" pitchFamily="49" charset="0"/>
                <a:cs typeface="Calibri" pitchFamily="34" charset="0"/>
              </a:rPr>
              <a:t>(</a:t>
            </a:r>
            <a:r>
              <a:rPr lang="hu-HU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new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Student</a:t>
            </a:r>
            <a:r>
              <a:rPr lang="hu-HU" dirty="0">
                <a:latin typeface="Consolas" pitchFamily="49" charset="0"/>
                <a:cs typeface="Calibri" pitchFamily="34" charset="0"/>
              </a:rPr>
              <a:t>(</a:t>
            </a:r>
            <a:r>
              <a:rPr lang="hu-HU" dirty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"Ötödik Ödön"</a:t>
            </a:r>
            <a:r>
              <a:rPr lang="hu-HU" dirty="0">
                <a:latin typeface="Consolas" pitchFamily="49" charset="0"/>
                <a:cs typeface="Calibri" pitchFamily="34" charset="0"/>
              </a:rPr>
              <a:t>, 69));</a:t>
            </a:r>
            <a:endParaRPr lang="hu-HU" dirty="0">
              <a:cs typeface="Calibri" pitchFamily="34" charset="0"/>
            </a:endParaRPr>
          </a:p>
        </p:txBody>
      </p:sp>
      <p:sp>
        <p:nvSpPr>
          <p:cNvPr id="16389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A262DC40-6770-4EC2-8986-84752794FEE4}" type="slidenum">
              <a:rPr lang="hu-HU" sz="1000" smtClean="0">
                <a:solidFill>
                  <a:schemeClr val="tx1"/>
                </a:solidFill>
              </a:rPr>
              <a:pPr eaLnBrk="1" hangingPunct="1"/>
              <a:t>2</a:t>
            </a:fld>
            <a:endParaRPr lang="hu-HU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428581"/>
      </p:ext>
    </p:extLst>
  </p:cSld>
  <p:clrMapOvr>
    <a:masterClrMapping/>
  </p:clrMapOvr>
  <p:transition spd="med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– Csoportok; Legnagyobb csoport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CC8C77-0C45-4AD4-B4A9-3CA465BDCD49}" type="slidenum">
              <a:rPr lang="hu-HU" smtClean="0"/>
              <a:pPr>
                <a:defRPr/>
              </a:pPr>
              <a:t>20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7" y="713388"/>
            <a:ext cx="6958013" cy="144303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7" y="2564880"/>
            <a:ext cx="6243638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1188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+mn-lt"/>
              </a:rPr>
              <a:t>Feladat</a:t>
            </a:r>
          </a:p>
        </p:txBody>
      </p:sp>
      <p:sp>
        <p:nvSpPr>
          <p:cNvPr id="20483" name="Tartalom helye 2"/>
          <p:cNvSpPr>
            <a:spLocks noGrp="1"/>
          </p:cNvSpPr>
          <p:nvPr>
            <p:ph idx="1"/>
          </p:nvPr>
        </p:nvSpPr>
        <p:spPr>
          <a:xfrm>
            <a:off x="105569" y="709728"/>
            <a:ext cx="8928100" cy="576550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rgbClr val="A31515"/>
                </a:solidFill>
                <a:cs typeface="Calibri" pitchFamily="34" charset="0"/>
              </a:rPr>
              <a:t>http://users.nik.uni-obuda.hu/prog3/</a:t>
            </a:r>
            <a:r>
              <a:rPr lang="en-US" dirty="0">
                <a:solidFill>
                  <a:srgbClr val="A31515"/>
                </a:solidFill>
                <a:cs typeface="Calibri" pitchFamily="34" charset="0"/>
              </a:rPr>
              <a:t>_</a:t>
            </a:r>
            <a:r>
              <a:rPr lang="hu-HU" dirty="0" err="1">
                <a:solidFill>
                  <a:srgbClr val="A31515"/>
                </a:solidFill>
                <a:cs typeface="Calibri" pitchFamily="34" charset="0"/>
              </a:rPr>
              <a:t>data</a:t>
            </a:r>
            <a:r>
              <a:rPr lang="hu-HU" dirty="0">
                <a:solidFill>
                  <a:srgbClr val="A31515"/>
                </a:solidFill>
                <a:cs typeface="Calibri" pitchFamily="34" charset="0"/>
              </a:rPr>
              <a:t>/war_of_westeros.xml</a:t>
            </a:r>
            <a:endParaRPr lang="hu-HU" dirty="0"/>
          </a:p>
        </p:txBody>
      </p:sp>
      <p:sp>
        <p:nvSpPr>
          <p:cNvPr id="20485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23D32F3E-F132-4BB7-9E64-F618157DD88E}" type="slidenum">
              <a:rPr lang="hu-HU" sz="1000" smtClean="0">
                <a:solidFill>
                  <a:schemeClr val="tx1"/>
                </a:solidFill>
              </a:rPr>
              <a:pPr eaLnBrk="1" hangingPunct="1"/>
              <a:t>21</a:t>
            </a:fld>
            <a:endParaRPr lang="hu-HU" sz="1000">
              <a:solidFill>
                <a:schemeClr val="tx1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9" y="1180447"/>
            <a:ext cx="5786546" cy="4302467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285" y="3924142"/>
            <a:ext cx="5772931" cy="296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24839"/>
      </p:ext>
    </p:extLst>
  </p:cSld>
  <p:clrMapOvr>
    <a:masterClrMapping/>
  </p:clrMapOvr>
  <p:transition spd="med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+mn-lt"/>
              </a:rPr>
              <a:t>Feladat</a:t>
            </a:r>
            <a:endParaRPr lang="hu-HU" dirty="0">
              <a:latin typeface="+mn-lt"/>
            </a:endParaRPr>
          </a:p>
        </p:txBody>
      </p:sp>
      <p:sp>
        <p:nvSpPr>
          <p:cNvPr id="2662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Az öt király háborújában …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Hány ház vett részt?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err="1"/>
              <a:t>Listázzuk</a:t>
            </a:r>
            <a:r>
              <a:rPr lang="hu-HU" dirty="0"/>
              <a:t> az „</a:t>
            </a:r>
            <a:r>
              <a:rPr lang="hu-HU" dirty="0" err="1"/>
              <a:t>ambush</a:t>
            </a:r>
            <a:r>
              <a:rPr lang="hu-HU" dirty="0"/>
              <a:t>” típusú csatákat!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Hány olyan csata volt, ahol a védekező sereg győzött, és volt híres fogoly?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Hány csatát nyert a Stark ház?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Mely csatákban vett részt több, mint 2 ház?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Melyik volt a 3 leggyakrabban előforduló régió?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Melyik volt a leggyakoribb régió?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A 3 leggyakrabban előforduló régióban mely csatákban vett részt több, mint 2 ház? (Q5 </a:t>
            </a:r>
            <a:r>
              <a:rPr lang="hu-HU" dirty="0" err="1"/>
              <a:t>join</a:t>
            </a:r>
            <a:r>
              <a:rPr lang="hu-HU" dirty="0"/>
              <a:t> Q6)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err="1"/>
              <a:t>Listázzuk</a:t>
            </a:r>
            <a:r>
              <a:rPr lang="hu-HU" dirty="0"/>
              <a:t> a házakat nyert csaták szerinti csökkenő sorrendben!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Mely csatában vett részt a legnagyobb ismert sereg?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err="1"/>
              <a:t>Listázzuk</a:t>
            </a:r>
            <a:r>
              <a:rPr lang="hu-HU" dirty="0"/>
              <a:t> a 3 leggyakrabban támadó parancsnokot!</a:t>
            </a:r>
          </a:p>
        </p:txBody>
      </p:sp>
      <p:sp>
        <p:nvSpPr>
          <p:cNvPr id="26629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2473C45D-B24E-49E6-8F24-EC31606A65D9}" type="slidenum">
              <a:rPr lang="hu-HU" sz="1000" smtClean="0">
                <a:solidFill>
                  <a:schemeClr val="tx1"/>
                </a:solidFill>
              </a:rPr>
              <a:pPr eaLnBrk="1" hangingPunct="1"/>
              <a:t>22</a:t>
            </a:fld>
            <a:endParaRPr lang="hu-HU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557746"/>
      </p:ext>
    </p:extLst>
  </p:cSld>
  <p:clrMapOvr>
    <a:masterClrMapping/>
  </p:clrMapOvr>
  <p:transition spd="med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5C4AAC55-8A46-4912-8C76-AAFBA64BB69F}" type="slidenum">
              <a:rPr lang="hu-HU" sz="1000" smtClean="0">
                <a:solidFill>
                  <a:schemeClr val="tx1"/>
                </a:solidFill>
              </a:rPr>
              <a:pPr eaLnBrk="1" hangingPunct="1"/>
              <a:t>23</a:t>
            </a:fld>
            <a:endParaRPr lang="hu-HU" sz="1000">
              <a:solidFill>
                <a:schemeClr val="tx1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2800" dirty="0">
                <a:latin typeface="Arial" pitchFamily="34" charset="0"/>
              </a:rPr>
              <a:t>Források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600" dirty="0"/>
              <a:t>Lambda </a:t>
            </a:r>
            <a:r>
              <a:rPr lang="hu-HU" sz="1600" dirty="0" err="1"/>
              <a:t>expressions</a:t>
            </a:r>
            <a:r>
              <a:rPr lang="hu-HU" sz="1600" dirty="0"/>
              <a:t>: http://msdn.microsoft.com/en-us/library/bb397687.aspx</a:t>
            </a:r>
          </a:p>
          <a:p>
            <a:r>
              <a:rPr lang="hu-HU" sz="1600" dirty="0"/>
              <a:t>Lambda </a:t>
            </a:r>
            <a:r>
              <a:rPr lang="hu-HU" sz="1600" dirty="0" err="1"/>
              <a:t>expressions</a:t>
            </a:r>
            <a:r>
              <a:rPr lang="hu-HU" sz="1600" dirty="0"/>
              <a:t>: http://geekswithblogs.net/michelotti/archive/2007/08/15/114702.aspx</a:t>
            </a:r>
          </a:p>
          <a:p>
            <a:r>
              <a:rPr lang="hu-HU" sz="1600" dirty="0" err="1"/>
              <a:t>Why</a:t>
            </a:r>
            <a:r>
              <a:rPr lang="hu-HU" sz="1600" dirty="0"/>
              <a:t> </a:t>
            </a:r>
            <a:r>
              <a:rPr lang="hu-HU" sz="1600" dirty="0" err="1"/>
              <a:t>use</a:t>
            </a:r>
            <a:r>
              <a:rPr lang="hu-HU" sz="1600" dirty="0"/>
              <a:t> Lambda </a:t>
            </a:r>
            <a:r>
              <a:rPr lang="hu-HU" sz="1600" dirty="0" err="1"/>
              <a:t>expressions</a:t>
            </a:r>
            <a:r>
              <a:rPr lang="hu-HU" sz="1600" dirty="0"/>
              <a:t>: http://stackoverflow.com/questions/167343/c-lambda-expression-why-should-i-use-this</a:t>
            </a:r>
          </a:p>
          <a:p>
            <a:r>
              <a:rPr lang="hu-HU" sz="1600" dirty="0" err="1"/>
              <a:t>Recursive</a:t>
            </a:r>
            <a:r>
              <a:rPr lang="hu-HU" sz="1600" dirty="0"/>
              <a:t> lambda </a:t>
            </a:r>
            <a:r>
              <a:rPr lang="hu-HU" sz="1600" dirty="0" err="1"/>
              <a:t>expressions</a:t>
            </a:r>
            <a:r>
              <a:rPr lang="hu-HU" sz="1600" dirty="0"/>
              <a:t>: http://blogs.msdn.com/b/madst/archive/2007/05/11/recursive-lambda-expressions.aspx</a:t>
            </a:r>
          </a:p>
          <a:p>
            <a:r>
              <a:rPr lang="hu-HU" sz="1600" dirty="0"/>
              <a:t>Standard </a:t>
            </a:r>
            <a:r>
              <a:rPr lang="hu-HU" sz="1600" dirty="0" err="1"/>
              <a:t>query</a:t>
            </a:r>
            <a:r>
              <a:rPr lang="hu-HU" sz="1600" dirty="0"/>
              <a:t> operators: http://msdn.microsoft.com/en-us/library/bb738551.aspx</a:t>
            </a:r>
          </a:p>
          <a:p>
            <a:r>
              <a:rPr lang="hu-HU" sz="1600" dirty="0" err="1"/>
              <a:t>Linq</a:t>
            </a:r>
            <a:r>
              <a:rPr lang="hu-HU" sz="1600" dirty="0"/>
              <a:t> </a:t>
            </a:r>
            <a:r>
              <a:rPr lang="hu-HU" sz="1600" dirty="0" err="1"/>
              <a:t>introduction</a:t>
            </a:r>
            <a:r>
              <a:rPr lang="hu-HU" sz="1600" dirty="0"/>
              <a:t>: http://msdn.microsoft.com/library/bb308959.aspx</a:t>
            </a:r>
          </a:p>
          <a:p>
            <a:r>
              <a:rPr lang="hu-HU" sz="1600" dirty="0"/>
              <a:t>101 </a:t>
            </a:r>
            <a:r>
              <a:rPr lang="hu-HU" sz="1600" dirty="0" err="1"/>
              <a:t>Linq</a:t>
            </a:r>
            <a:r>
              <a:rPr lang="hu-HU" sz="1600" dirty="0"/>
              <a:t> </a:t>
            </a:r>
            <a:r>
              <a:rPr lang="hu-HU" sz="1600" dirty="0" err="1"/>
              <a:t>samples</a:t>
            </a:r>
            <a:r>
              <a:rPr lang="hu-HU" sz="1600" dirty="0"/>
              <a:t>: http://msdn.microsoft.com/en-us/vcsharp/aa336746</a:t>
            </a:r>
          </a:p>
          <a:p>
            <a:r>
              <a:rPr lang="hu-HU" sz="1600" dirty="0"/>
              <a:t>Lambda: Reiter István: C# jegyzet (http://devportal.hu/content/CSharpjegyzet.aspx) , 186-187. oldal</a:t>
            </a:r>
          </a:p>
          <a:p>
            <a:r>
              <a:rPr lang="hu-HU" sz="1600" dirty="0" err="1"/>
              <a:t>Linq</a:t>
            </a:r>
            <a:r>
              <a:rPr lang="hu-HU" sz="1600" dirty="0"/>
              <a:t>: Reiter István: C# jegyzet (http://devportal.hu/content/CSharpjegyzet.aspx) , 250-269. oldal</a:t>
            </a:r>
          </a:p>
          <a:p>
            <a:endParaRPr lang="hu-HU" sz="1600" dirty="0"/>
          </a:p>
          <a:p>
            <a:r>
              <a:rPr lang="hu-HU" sz="1600" dirty="0"/>
              <a:t>Fülöp Dávid </a:t>
            </a:r>
            <a:r>
              <a:rPr lang="hu-HU" sz="1600" dirty="0" err="1"/>
              <a:t>XLinq</a:t>
            </a:r>
            <a:r>
              <a:rPr lang="hu-HU" sz="1600" dirty="0"/>
              <a:t> prezentációja</a:t>
            </a:r>
          </a:p>
          <a:p>
            <a:r>
              <a:rPr lang="hu-HU" sz="1600" dirty="0" err="1"/>
              <a:t>Linq</a:t>
            </a:r>
            <a:r>
              <a:rPr lang="hu-HU" sz="1600" dirty="0"/>
              <a:t> </a:t>
            </a:r>
            <a:r>
              <a:rPr lang="hu-HU" sz="1600" dirty="0" err="1"/>
              <a:t>to</a:t>
            </a:r>
            <a:r>
              <a:rPr lang="hu-HU" sz="1600" dirty="0"/>
              <a:t> XML in 5 </a:t>
            </a:r>
            <a:r>
              <a:rPr lang="hu-HU" sz="1600" dirty="0" err="1"/>
              <a:t>minutes</a:t>
            </a:r>
            <a:r>
              <a:rPr lang="hu-HU" sz="1600" dirty="0"/>
              <a:t>: http://www.hookedonlinq.com/LINQtoXML5MinuteOverview.ashx</a:t>
            </a:r>
          </a:p>
          <a:p>
            <a:r>
              <a:rPr lang="hu-HU" sz="1600" dirty="0"/>
              <a:t>Access XML </a:t>
            </a:r>
            <a:r>
              <a:rPr lang="hu-HU" sz="1600" dirty="0" err="1"/>
              <a:t>data</a:t>
            </a:r>
            <a:r>
              <a:rPr lang="hu-HU" sz="1600" dirty="0"/>
              <a:t> </a:t>
            </a:r>
            <a:r>
              <a:rPr lang="hu-HU" sz="1600" dirty="0" err="1"/>
              <a:t>using</a:t>
            </a:r>
            <a:r>
              <a:rPr lang="hu-HU" sz="1600" dirty="0"/>
              <a:t> </a:t>
            </a:r>
            <a:r>
              <a:rPr lang="hu-HU" sz="1600" dirty="0" err="1"/>
              <a:t>Linq</a:t>
            </a:r>
            <a:r>
              <a:rPr lang="hu-HU" sz="1600" dirty="0"/>
              <a:t>: http://www.techrepublic.com/blog/programming-and-development/access-xml-data-using-linq-to-xml/594</a:t>
            </a:r>
          </a:p>
          <a:p>
            <a:r>
              <a:rPr lang="hu-HU" sz="1600" dirty="0" err="1"/>
              <a:t>Simple</a:t>
            </a:r>
            <a:r>
              <a:rPr lang="hu-HU" sz="1600" dirty="0"/>
              <a:t> XML parsing </a:t>
            </a:r>
            <a:r>
              <a:rPr lang="hu-HU" sz="1600" dirty="0" err="1"/>
              <a:t>examples</a:t>
            </a:r>
            <a:r>
              <a:rPr lang="hu-HU" sz="1600" dirty="0"/>
              <a:t>: http://omegacoder.com/?p=254 , http://gnaresh.wordpress.com/2010/04/08/linq-using-xdocument/</a:t>
            </a:r>
          </a:p>
          <a:p>
            <a:r>
              <a:rPr lang="hu-HU" sz="1600" dirty="0"/>
              <a:t>XML: Reiter István: C# jegyzet (http://devportal.hu/content/CSharpjegyzet.aspx) , 224. oldal</a:t>
            </a:r>
            <a:br>
              <a:rPr lang="hu-HU" sz="1600" dirty="0"/>
            </a:br>
            <a:r>
              <a:rPr lang="hu-HU" sz="1600" dirty="0"/>
              <a:t>(A könyv az </a:t>
            </a:r>
            <a:r>
              <a:rPr lang="hu-HU" sz="1600" dirty="0" err="1"/>
              <a:t>XMLReader</a:t>
            </a:r>
            <a:r>
              <a:rPr lang="hu-HU" sz="1600" dirty="0"/>
              <a:t>/</a:t>
            </a:r>
            <a:r>
              <a:rPr lang="hu-HU" sz="1600" dirty="0" err="1"/>
              <a:t>Writer</a:t>
            </a:r>
            <a:r>
              <a:rPr lang="hu-HU" sz="1600" dirty="0"/>
              <a:t>, illetve az </a:t>
            </a:r>
            <a:r>
              <a:rPr lang="hu-HU" sz="1600" dirty="0" err="1"/>
              <a:t>XmlDocument</a:t>
            </a:r>
            <a:r>
              <a:rPr lang="hu-HU" sz="1600" dirty="0"/>
              <a:t> használatát mutatja be)</a:t>
            </a:r>
          </a:p>
        </p:txBody>
      </p:sp>
    </p:spTree>
    <p:extLst>
      <p:ext uri="{BB962C8B-B14F-4D97-AF65-F5344CB8AC3E}">
        <p14:creationId xmlns:p14="http://schemas.microsoft.com/office/powerpoint/2010/main" val="3672967719"/>
      </p:ext>
    </p:extLst>
  </p:cSld>
  <p:clrMapOvr>
    <a:masterClrMapping/>
  </p:clrMapOvr>
  <p:transition spd="med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+mn-lt"/>
              </a:rPr>
              <a:t>LINQ operátor példák – halmazok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hu-HU" dirty="0">
                <a:cs typeface="Calibri" pitchFamily="34" charset="0"/>
              </a:rPr>
              <a:t>Két gyűjtemény egymás után fűzése (NEM halmazok</a:t>
            </a:r>
            <a:r>
              <a:rPr lang="en-US" dirty="0">
                <a:cs typeface="Calibri" pitchFamily="34" charset="0"/>
              </a:rPr>
              <a:t>!</a:t>
            </a:r>
            <a:r>
              <a:rPr lang="hu-HU" dirty="0">
                <a:cs typeface="Calibri" pitchFamily="34" charset="0"/>
              </a:rPr>
              <a:t>):</a:t>
            </a:r>
            <a:br>
              <a:rPr lang="hu-HU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</a:br>
            <a:r>
              <a:rPr lang="hu-HU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var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allNumbers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=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first.Concat</a:t>
            </a:r>
            <a:r>
              <a:rPr lang="hu-HU" dirty="0">
                <a:latin typeface="Consolas" pitchFamily="49" charset="0"/>
                <a:cs typeface="Calibri" pitchFamily="34" charset="0"/>
              </a:rPr>
              <a:t>(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second</a:t>
            </a:r>
            <a:r>
              <a:rPr lang="hu-HU" dirty="0">
                <a:latin typeface="Consolas" pitchFamily="49" charset="0"/>
                <a:cs typeface="Calibri" pitchFamily="34" charset="0"/>
              </a:rPr>
              <a:t>);</a:t>
            </a:r>
            <a:endParaRPr lang="hu-HU" dirty="0">
              <a:cs typeface="Calibri" pitchFamily="34" charset="0"/>
            </a:endParaRPr>
          </a:p>
          <a:p>
            <a:pPr>
              <a:lnSpc>
                <a:spcPct val="115000"/>
              </a:lnSpc>
            </a:pPr>
            <a:r>
              <a:rPr lang="hu-HU" dirty="0">
                <a:cs typeface="Calibri" pitchFamily="34" charset="0"/>
              </a:rPr>
              <a:t>Elem létezésének vizsgálata:</a:t>
            </a:r>
            <a:br>
              <a:rPr lang="hu-HU" dirty="0">
                <a:latin typeface="Consolas" pitchFamily="49" charset="0"/>
                <a:cs typeface="Calibri" pitchFamily="34" charset="0"/>
              </a:rPr>
            </a:br>
            <a:r>
              <a:rPr lang="hu-HU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bool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doesContainFour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=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first.Contains</a:t>
            </a:r>
            <a:r>
              <a:rPr lang="hu-HU" dirty="0">
                <a:latin typeface="Consolas" pitchFamily="49" charset="0"/>
                <a:cs typeface="Calibri" pitchFamily="34" charset="0"/>
              </a:rPr>
              <a:t>(4);</a:t>
            </a:r>
            <a:endParaRPr lang="hu-HU" dirty="0">
              <a:cs typeface="Calibri" pitchFamily="34" charset="0"/>
            </a:endParaRPr>
          </a:p>
          <a:p>
            <a:pPr>
              <a:lnSpc>
                <a:spcPct val="115000"/>
              </a:lnSpc>
            </a:pPr>
            <a:r>
              <a:rPr lang="hu-HU" dirty="0">
                <a:cs typeface="Calibri" pitchFamily="34" charset="0"/>
              </a:rPr>
              <a:t>Ismétlődések kivágása (halmazzá alakítás):</a:t>
            </a:r>
            <a:br>
              <a:rPr lang="hu-HU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</a:br>
            <a:r>
              <a:rPr lang="hu-HU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var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onlyDifferentNumbers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=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first.Distinct</a:t>
            </a:r>
            <a:r>
              <a:rPr lang="hu-HU" dirty="0">
                <a:latin typeface="Consolas" pitchFamily="49" charset="0"/>
                <a:cs typeface="Calibri" pitchFamily="34" charset="0"/>
              </a:rPr>
              <a:t>();</a:t>
            </a:r>
            <a:endParaRPr lang="hu-HU" dirty="0">
              <a:cs typeface="Calibri" pitchFamily="34" charset="0"/>
            </a:endParaRPr>
          </a:p>
          <a:p>
            <a:pPr>
              <a:lnSpc>
                <a:spcPct val="115000"/>
              </a:lnSpc>
            </a:pPr>
            <a:r>
              <a:rPr lang="hu-HU" dirty="0">
                <a:cs typeface="Calibri" pitchFamily="34" charset="0"/>
              </a:rPr>
              <a:t>Halmazelméleti metszet:</a:t>
            </a:r>
            <a:br>
              <a:rPr lang="hu-HU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</a:br>
            <a:r>
              <a:rPr lang="hu-HU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var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sameItems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=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first.Intersect</a:t>
            </a:r>
            <a:r>
              <a:rPr lang="hu-HU" dirty="0">
                <a:latin typeface="Consolas" pitchFamily="49" charset="0"/>
                <a:cs typeface="Calibri" pitchFamily="34" charset="0"/>
              </a:rPr>
              <a:t>(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second</a:t>
            </a:r>
            <a:r>
              <a:rPr lang="hu-HU" dirty="0">
                <a:latin typeface="Consolas" pitchFamily="49" charset="0"/>
                <a:cs typeface="Calibri" pitchFamily="34" charset="0"/>
              </a:rPr>
              <a:t>);</a:t>
            </a:r>
            <a:endParaRPr lang="hu-HU" dirty="0">
              <a:cs typeface="Calibri" pitchFamily="34" charset="0"/>
            </a:endParaRPr>
          </a:p>
          <a:p>
            <a:pPr>
              <a:lnSpc>
                <a:spcPct val="115000"/>
              </a:lnSpc>
            </a:pPr>
            <a:r>
              <a:rPr lang="hu-HU" dirty="0">
                <a:cs typeface="Calibri" pitchFamily="34" charset="0"/>
              </a:rPr>
              <a:t>Halmazelméleti unió:</a:t>
            </a:r>
            <a:br>
              <a:rPr lang="hu-HU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</a:br>
            <a:r>
              <a:rPr lang="hu-HU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var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unionOfSets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=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first.Union</a:t>
            </a:r>
            <a:r>
              <a:rPr lang="hu-HU" dirty="0">
                <a:latin typeface="Consolas" pitchFamily="49" charset="0"/>
                <a:cs typeface="Calibri" pitchFamily="34" charset="0"/>
              </a:rPr>
              <a:t>(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second</a:t>
            </a:r>
            <a:r>
              <a:rPr lang="hu-HU" dirty="0">
                <a:latin typeface="Consolas" pitchFamily="49" charset="0"/>
                <a:cs typeface="Calibri" pitchFamily="34" charset="0"/>
              </a:rPr>
              <a:t>);</a:t>
            </a:r>
          </a:p>
          <a:p>
            <a:pPr>
              <a:lnSpc>
                <a:spcPct val="115000"/>
              </a:lnSpc>
            </a:pPr>
            <a:r>
              <a:rPr lang="hu-HU" dirty="0">
                <a:cs typeface="Calibri" pitchFamily="34" charset="0"/>
              </a:rPr>
              <a:t>Halmazelméleti különbség</a:t>
            </a:r>
            <a:br>
              <a:rPr lang="hu-HU" dirty="0">
                <a:latin typeface="Consolas" pitchFamily="49" charset="0"/>
                <a:cs typeface="Calibri" pitchFamily="34" charset="0"/>
              </a:rPr>
            </a:br>
            <a:r>
              <a:rPr lang="hu-HU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var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diffOfSets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=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first.Except</a:t>
            </a:r>
            <a:r>
              <a:rPr lang="hu-HU" dirty="0">
                <a:latin typeface="Consolas" pitchFamily="49" charset="0"/>
                <a:cs typeface="Calibri" pitchFamily="34" charset="0"/>
              </a:rPr>
              <a:t>(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second</a:t>
            </a:r>
            <a:r>
              <a:rPr lang="hu-HU" dirty="0">
                <a:latin typeface="Consolas" pitchFamily="49" charset="0"/>
                <a:cs typeface="Calibri" pitchFamily="34" charset="0"/>
              </a:rPr>
              <a:t>);</a:t>
            </a:r>
            <a:endParaRPr lang="hu-HU" dirty="0">
              <a:cs typeface="Calibri" pitchFamily="34" charset="0"/>
            </a:endParaRPr>
          </a:p>
          <a:p>
            <a:endParaRPr lang="hu-HU" dirty="0"/>
          </a:p>
        </p:txBody>
      </p:sp>
      <p:sp>
        <p:nvSpPr>
          <p:cNvPr id="21509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472F9A6C-9354-4A9E-9125-CF7CC8C076C2}" type="slidenum">
              <a:rPr lang="hu-HU" sz="1000" smtClean="0">
                <a:solidFill>
                  <a:schemeClr val="tx1"/>
                </a:solidFill>
              </a:rPr>
              <a:pPr eaLnBrk="1" hangingPunct="1"/>
              <a:t>3</a:t>
            </a:fld>
            <a:endParaRPr lang="hu-HU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626044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+mn-lt"/>
              </a:rPr>
              <a:t>LINQ operátor példák – sorrendezés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OrderBy</a:t>
            </a:r>
            <a:endParaRPr lang="hu-HU" dirty="0"/>
          </a:p>
          <a:p>
            <a:pPr lvl="1"/>
            <a:r>
              <a:rPr lang="hu-HU" sz="2400" b="1" dirty="0"/>
              <a:t>Paraméterül egy olyan metódust (lambdát) vár, amely egy elemből meghatározza a kulcsot (azt az adatot, ami alapján rendezni fog – ez </a:t>
            </a:r>
            <a:r>
              <a:rPr lang="hu-HU" sz="2400" b="1" dirty="0" err="1"/>
              <a:t>IComparable</a:t>
            </a:r>
            <a:r>
              <a:rPr lang="hu-HU" sz="2400" b="1" dirty="0"/>
              <a:t>, vagy kell saját </a:t>
            </a:r>
            <a:r>
              <a:rPr lang="hu-HU" sz="2400" b="1" dirty="0" err="1"/>
              <a:t>IComparer</a:t>
            </a:r>
            <a:r>
              <a:rPr lang="hu-HU" sz="2400" b="1" dirty="0"/>
              <a:t>)</a:t>
            </a:r>
          </a:p>
          <a:p>
            <a:pPr lvl="1"/>
            <a:r>
              <a:rPr lang="hu-HU" sz="2400" b="1" dirty="0"/>
              <a:t>Az eredménye mindig </a:t>
            </a:r>
            <a:r>
              <a:rPr lang="hu-HU" sz="2400" b="1" dirty="0" err="1"/>
              <a:t>IEnumerable</a:t>
            </a:r>
            <a:r>
              <a:rPr lang="hu-HU" sz="2400" b="1" dirty="0"/>
              <a:t>&lt;T&gt;</a:t>
            </a:r>
          </a:p>
          <a:p>
            <a:pPr lvl="1"/>
            <a:r>
              <a:rPr lang="hu-HU" sz="2400" b="1" dirty="0"/>
              <a:t>Int tömb, rendezés a számok alapján:</a:t>
            </a:r>
          </a:p>
          <a:p>
            <a:pPr lvl="1">
              <a:lnSpc>
                <a:spcPct val="115000"/>
              </a:lnSpc>
              <a:buFontTx/>
              <a:buNone/>
            </a:pPr>
            <a:r>
              <a:rPr lang="hu-HU" sz="2300" b="1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	var</a:t>
            </a:r>
            <a:r>
              <a:rPr lang="hu-HU" sz="2300" b="1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sz="2300" b="1" dirty="0" err="1">
                <a:latin typeface="Consolas" pitchFamily="49" charset="0"/>
                <a:cs typeface="Calibri" pitchFamily="34" charset="0"/>
              </a:rPr>
              <a:t>result</a:t>
            </a:r>
            <a:r>
              <a:rPr lang="hu-HU" sz="2300" b="1" dirty="0">
                <a:latin typeface="Consolas" pitchFamily="49" charset="0"/>
                <a:cs typeface="Calibri" pitchFamily="34" charset="0"/>
              </a:rPr>
              <a:t> = </a:t>
            </a:r>
            <a:r>
              <a:rPr lang="hu-HU" sz="2300" b="1" dirty="0" err="1">
                <a:latin typeface="Consolas" pitchFamily="49" charset="0"/>
                <a:cs typeface="Calibri" pitchFamily="34" charset="0"/>
              </a:rPr>
              <a:t>first.OrderBy</a:t>
            </a:r>
            <a:r>
              <a:rPr lang="hu-HU" sz="2300" b="1" dirty="0">
                <a:latin typeface="Consolas" pitchFamily="49" charset="0"/>
                <a:cs typeface="Calibri" pitchFamily="34" charset="0"/>
              </a:rPr>
              <a:t>(x =&gt; x);</a:t>
            </a:r>
          </a:p>
          <a:p>
            <a:pPr lvl="1">
              <a:lnSpc>
                <a:spcPct val="115000"/>
              </a:lnSpc>
            </a:pPr>
            <a:r>
              <a:rPr lang="hu-HU" sz="2400" b="1" dirty="0" err="1"/>
              <a:t>String</a:t>
            </a:r>
            <a:r>
              <a:rPr lang="hu-HU" sz="2400" b="1" dirty="0"/>
              <a:t> tömb, rendezés az elemek hossza alapján:</a:t>
            </a:r>
          </a:p>
          <a:p>
            <a:pPr lvl="1">
              <a:lnSpc>
                <a:spcPct val="115000"/>
              </a:lnSpc>
              <a:buFontTx/>
              <a:buNone/>
            </a:pPr>
            <a:r>
              <a:rPr lang="hu-HU" sz="2300" b="1" dirty="0">
                <a:latin typeface="Consolas" pitchFamily="49" charset="0"/>
                <a:cs typeface="Calibri" pitchFamily="34" charset="0"/>
              </a:rPr>
              <a:t>	</a:t>
            </a:r>
            <a:r>
              <a:rPr lang="hu-HU" sz="2400" b="1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var</a:t>
            </a:r>
            <a:r>
              <a:rPr lang="hu-HU" sz="2400" b="1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sz="2400" b="1" dirty="0" err="1">
                <a:latin typeface="Consolas" pitchFamily="49" charset="0"/>
                <a:cs typeface="Calibri" pitchFamily="34" charset="0"/>
              </a:rPr>
              <a:t>result</a:t>
            </a:r>
            <a:r>
              <a:rPr lang="hu-HU" sz="2400" b="1" dirty="0">
                <a:latin typeface="Consolas" pitchFamily="49" charset="0"/>
                <a:cs typeface="Calibri" pitchFamily="34" charset="0"/>
              </a:rPr>
              <a:t> = </a:t>
            </a:r>
            <a:r>
              <a:rPr lang="hu-HU" sz="2400" b="1" dirty="0" err="1">
                <a:latin typeface="Consolas" pitchFamily="49" charset="0"/>
                <a:cs typeface="Calibri" pitchFamily="34" charset="0"/>
              </a:rPr>
              <a:t>strArray.OrderBy</a:t>
            </a:r>
            <a:r>
              <a:rPr lang="hu-HU" sz="2400" b="1" dirty="0">
                <a:latin typeface="Consolas" pitchFamily="49" charset="0"/>
                <a:cs typeface="Calibri" pitchFamily="34" charset="0"/>
              </a:rPr>
              <a:t>(x =&gt; </a:t>
            </a:r>
            <a:r>
              <a:rPr lang="hu-HU" sz="2400" b="1" dirty="0" err="1">
                <a:latin typeface="Consolas" pitchFamily="49" charset="0"/>
                <a:cs typeface="Calibri" pitchFamily="34" charset="0"/>
              </a:rPr>
              <a:t>x.Length</a:t>
            </a:r>
            <a:r>
              <a:rPr lang="hu-HU" sz="2400" b="1" dirty="0">
                <a:latin typeface="Consolas" pitchFamily="49" charset="0"/>
                <a:cs typeface="Calibri" pitchFamily="34" charset="0"/>
              </a:rPr>
              <a:t>);</a:t>
            </a:r>
          </a:p>
          <a:p>
            <a:pPr lvl="1">
              <a:lnSpc>
                <a:spcPct val="115000"/>
              </a:lnSpc>
            </a:pPr>
            <a:r>
              <a:rPr lang="hu-HU" sz="2400" b="1" dirty="0"/>
              <a:t>Diákok listája, névsorba rendezés :</a:t>
            </a:r>
          </a:p>
          <a:p>
            <a:pPr lvl="1">
              <a:lnSpc>
                <a:spcPct val="115000"/>
              </a:lnSpc>
              <a:buFontTx/>
              <a:buNone/>
            </a:pPr>
            <a:r>
              <a:rPr lang="hu-HU" sz="2400" b="1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	var</a:t>
            </a:r>
            <a:r>
              <a:rPr lang="hu-HU" sz="2400" b="1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sz="2400" b="1" dirty="0" err="1">
                <a:latin typeface="Consolas" pitchFamily="49" charset="0"/>
                <a:cs typeface="Calibri" pitchFamily="34" charset="0"/>
              </a:rPr>
              <a:t>result</a:t>
            </a:r>
            <a:r>
              <a:rPr lang="hu-HU" sz="2400" b="1" dirty="0">
                <a:latin typeface="Consolas" pitchFamily="49" charset="0"/>
                <a:cs typeface="Calibri" pitchFamily="34" charset="0"/>
              </a:rPr>
              <a:t> = </a:t>
            </a:r>
            <a:r>
              <a:rPr lang="hu-HU" sz="2400" b="1" dirty="0" err="1">
                <a:latin typeface="Consolas" pitchFamily="49" charset="0"/>
                <a:cs typeface="Calibri" pitchFamily="34" charset="0"/>
              </a:rPr>
              <a:t>students.OrderBy</a:t>
            </a:r>
            <a:r>
              <a:rPr lang="hu-HU" sz="2400" b="1" dirty="0">
                <a:latin typeface="Consolas" pitchFamily="49" charset="0"/>
                <a:cs typeface="Calibri" pitchFamily="34" charset="0"/>
              </a:rPr>
              <a:t>(x =&gt; </a:t>
            </a:r>
            <a:r>
              <a:rPr lang="hu-HU" sz="2400" b="1" dirty="0" err="1">
                <a:latin typeface="Consolas" pitchFamily="49" charset="0"/>
                <a:cs typeface="Calibri" pitchFamily="34" charset="0"/>
              </a:rPr>
              <a:t>x.Name</a:t>
            </a:r>
            <a:r>
              <a:rPr lang="hu-HU" sz="2400" b="1" dirty="0">
                <a:latin typeface="Consolas" pitchFamily="49" charset="0"/>
                <a:cs typeface="Calibri" pitchFamily="34" charset="0"/>
              </a:rPr>
              <a:t>);</a:t>
            </a:r>
          </a:p>
          <a:p>
            <a:pPr lvl="1">
              <a:lnSpc>
                <a:spcPct val="115000"/>
              </a:lnSpc>
            </a:pPr>
            <a:r>
              <a:rPr lang="hu-HU" sz="2400" b="1" dirty="0" err="1"/>
              <a:t>Exception</a:t>
            </a:r>
            <a:r>
              <a:rPr lang="hu-HU" sz="2400" b="1" dirty="0"/>
              <a:t>, mert nem </a:t>
            </a:r>
            <a:r>
              <a:rPr lang="hu-HU" sz="2400" b="1" dirty="0" err="1"/>
              <a:t>Student</a:t>
            </a:r>
            <a:r>
              <a:rPr lang="hu-HU" sz="2400" b="1" dirty="0"/>
              <a:t> : </a:t>
            </a:r>
            <a:r>
              <a:rPr lang="hu-HU" sz="2400" b="1" dirty="0" err="1"/>
              <a:t>IComparable</a:t>
            </a:r>
            <a:endParaRPr lang="hu-HU" sz="2400" b="1" dirty="0"/>
          </a:p>
          <a:p>
            <a:pPr lvl="1">
              <a:lnSpc>
                <a:spcPct val="115000"/>
              </a:lnSpc>
              <a:buFontTx/>
              <a:buNone/>
            </a:pPr>
            <a:r>
              <a:rPr lang="hu-HU" sz="2400" b="1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	var</a:t>
            </a:r>
            <a:r>
              <a:rPr lang="hu-HU" sz="2400" b="1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sz="2400" b="1" dirty="0" err="1">
                <a:latin typeface="Consolas" pitchFamily="49" charset="0"/>
                <a:cs typeface="Calibri" pitchFamily="34" charset="0"/>
              </a:rPr>
              <a:t>result</a:t>
            </a:r>
            <a:r>
              <a:rPr lang="hu-HU" sz="2400" b="1" dirty="0">
                <a:latin typeface="Consolas" pitchFamily="49" charset="0"/>
                <a:cs typeface="Calibri" pitchFamily="34" charset="0"/>
              </a:rPr>
              <a:t> = </a:t>
            </a:r>
            <a:r>
              <a:rPr lang="hu-HU" sz="2400" b="1" dirty="0" err="1">
                <a:latin typeface="Consolas" pitchFamily="49" charset="0"/>
                <a:cs typeface="Calibri" pitchFamily="34" charset="0"/>
              </a:rPr>
              <a:t>students.OrderBy</a:t>
            </a:r>
            <a:r>
              <a:rPr lang="hu-HU" sz="2400" b="1" dirty="0">
                <a:latin typeface="Consolas" pitchFamily="49" charset="0"/>
                <a:cs typeface="Calibri" pitchFamily="34" charset="0"/>
              </a:rPr>
              <a:t>(x =&gt; x);</a:t>
            </a:r>
            <a:endParaRPr lang="hu-HU" sz="2400" b="1" dirty="0"/>
          </a:p>
        </p:txBody>
      </p:sp>
      <p:sp>
        <p:nvSpPr>
          <p:cNvPr id="22533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1B1D47B9-B71A-456A-A745-A8BA802FE881}" type="slidenum">
              <a:rPr lang="hu-HU" sz="1000" smtClean="0">
                <a:solidFill>
                  <a:schemeClr val="tx1"/>
                </a:solidFill>
              </a:rPr>
              <a:pPr eaLnBrk="1" hangingPunct="1"/>
              <a:t>4</a:t>
            </a:fld>
            <a:endParaRPr lang="hu-HU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78068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+mn-lt"/>
              </a:rPr>
              <a:t>LINQ operátor példák – szűrés, darabszám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Where</a:t>
            </a:r>
            <a:r>
              <a:rPr lang="hu-HU" dirty="0"/>
              <a:t> / </a:t>
            </a:r>
            <a:r>
              <a:rPr lang="hu-HU" dirty="0" err="1"/>
              <a:t>Count</a:t>
            </a:r>
            <a:endParaRPr lang="hu-HU" dirty="0"/>
          </a:p>
          <a:p>
            <a:pPr lvl="1"/>
            <a:r>
              <a:rPr lang="hu-HU" sz="2400" b="1" dirty="0"/>
              <a:t>A paraméterül adott lambda kifejezés eredménye </a:t>
            </a:r>
            <a:r>
              <a:rPr lang="hu-HU" sz="2400" b="1" dirty="0" err="1"/>
              <a:t>bool</a:t>
            </a:r>
            <a:endParaRPr lang="hu-HU" sz="2400" b="1" dirty="0"/>
          </a:p>
          <a:p>
            <a:pPr lvl="1"/>
            <a:r>
              <a:rPr lang="hu-HU" sz="2400" b="1" dirty="0"/>
              <a:t>A </a:t>
            </a:r>
            <a:r>
              <a:rPr lang="hu-HU" sz="2400" b="1" i="1" dirty="0" err="1"/>
              <a:t>Where</a:t>
            </a:r>
            <a:r>
              <a:rPr lang="hu-HU" sz="2400" b="1" dirty="0"/>
              <a:t> eredménye az a gyűjtemény, ahol ez a lambda </a:t>
            </a:r>
            <a:r>
              <a:rPr lang="hu-HU" sz="2400" b="1" i="1" dirty="0" err="1"/>
              <a:t>true</a:t>
            </a:r>
            <a:r>
              <a:rPr lang="hu-HU" sz="2400" b="1" dirty="0"/>
              <a:t> értéket ad vissza</a:t>
            </a:r>
          </a:p>
          <a:p>
            <a:pPr lvl="1"/>
            <a:r>
              <a:rPr lang="hu-HU" sz="2400" b="1" dirty="0"/>
              <a:t>A </a:t>
            </a:r>
            <a:r>
              <a:rPr lang="hu-HU" sz="2400" b="1" i="1" dirty="0" err="1"/>
              <a:t>Count</a:t>
            </a:r>
            <a:r>
              <a:rPr lang="hu-HU" sz="2400" b="1" dirty="0"/>
              <a:t> eredménye a darabszám (int!), és meghívható paraméter nélkül is </a:t>
            </a:r>
            <a:r>
              <a:rPr lang="hu-HU" sz="2400" b="1" dirty="0">
                <a:sym typeface="Wingdings" pitchFamily="2" charset="2"/>
              </a:rPr>
              <a:t> teljes darabszám</a:t>
            </a:r>
            <a:endParaRPr lang="hu-HU" sz="2400" b="1" dirty="0"/>
          </a:p>
          <a:p>
            <a:pPr lvl="1"/>
            <a:endParaRPr lang="hu-HU" sz="2400" b="1" dirty="0"/>
          </a:p>
          <a:p>
            <a:pPr lvl="1"/>
            <a:r>
              <a:rPr lang="hu-HU" sz="2400" b="1" dirty="0"/>
              <a:t>Int tömb, a páratlanok:</a:t>
            </a:r>
          </a:p>
          <a:p>
            <a:pPr lvl="1">
              <a:lnSpc>
                <a:spcPct val="115000"/>
              </a:lnSpc>
              <a:buFontTx/>
              <a:buNone/>
            </a:pPr>
            <a:r>
              <a:rPr lang="hu-HU" sz="2300" b="1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	var</a:t>
            </a:r>
            <a:r>
              <a:rPr lang="hu-HU" sz="2300" b="1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sz="2300" b="1" dirty="0" err="1">
                <a:latin typeface="Consolas" pitchFamily="49" charset="0"/>
                <a:cs typeface="Calibri" pitchFamily="34" charset="0"/>
              </a:rPr>
              <a:t>result</a:t>
            </a:r>
            <a:r>
              <a:rPr lang="hu-HU" sz="2300" b="1" dirty="0">
                <a:latin typeface="Consolas" pitchFamily="49" charset="0"/>
                <a:cs typeface="Calibri" pitchFamily="34" charset="0"/>
              </a:rPr>
              <a:t> = </a:t>
            </a:r>
            <a:r>
              <a:rPr lang="hu-HU" sz="2300" b="1" dirty="0" err="1">
                <a:latin typeface="Consolas" pitchFamily="49" charset="0"/>
                <a:cs typeface="Calibri" pitchFamily="34" charset="0"/>
              </a:rPr>
              <a:t>first.Where</a:t>
            </a:r>
            <a:r>
              <a:rPr lang="hu-HU" sz="2300" b="1" dirty="0">
                <a:latin typeface="Consolas" pitchFamily="49" charset="0"/>
                <a:cs typeface="Calibri" pitchFamily="34" charset="0"/>
              </a:rPr>
              <a:t>(x =&gt; x % 2 == 1);</a:t>
            </a:r>
          </a:p>
          <a:p>
            <a:pPr lvl="1">
              <a:lnSpc>
                <a:spcPct val="115000"/>
              </a:lnSpc>
            </a:pPr>
            <a:r>
              <a:rPr lang="hu-HU" sz="2400" b="1" dirty="0" err="1"/>
              <a:t>String</a:t>
            </a:r>
            <a:r>
              <a:rPr lang="hu-HU" sz="2400" b="1" dirty="0"/>
              <a:t> tömb,  a négy betűs nevek:</a:t>
            </a:r>
          </a:p>
          <a:p>
            <a:pPr lvl="1">
              <a:lnSpc>
                <a:spcPct val="115000"/>
              </a:lnSpc>
              <a:buFontTx/>
              <a:buNone/>
            </a:pPr>
            <a:r>
              <a:rPr lang="hu-HU" sz="2400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	</a:t>
            </a:r>
            <a:r>
              <a:rPr lang="hu-HU" sz="2400" b="1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int</a:t>
            </a:r>
            <a:r>
              <a:rPr lang="hu-HU" sz="2400" b="1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sz="2400" b="1" dirty="0" err="1">
                <a:latin typeface="Consolas" pitchFamily="49" charset="0"/>
                <a:cs typeface="Calibri" pitchFamily="34" charset="0"/>
              </a:rPr>
              <a:t>result</a:t>
            </a:r>
            <a:r>
              <a:rPr lang="hu-HU" sz="2400" b="1" dirty="0">
                <a:latin typeface="Consolas" pitchFamily="49" charset="0"/>
                <a:cs typeface="Calibri" pitchFamily="34" charset="0"/>
              </a:rPr>
              <a:t>= </a:t>
            </a:r>
            <a:r>
              <a:rPr lang="hu-HU" sz="2400" b="1" dirty="0" err="1">
                <a:latin typeface="Consolas" pitchFamily="49" charset="0"/>
                <a:cs typeface="Calibri" pitchFamily="34" charset="0"/>
              </a:rPr>
              <a:t>strArray.Count</a:t>
            </a:r>
            <a:r>
              <a:rPr lang="hu-HU" sz="2400" b="1" dirty="0">
                <a:latin typeface="Consolas" pitchFamily="49" charset="0"/>
                <a:cs typeface="Calibri" pitchFamily="34" charset="0"/>
              </a:rPr>
              <a:t>(x =&gt; </a:t>
            </a:r>
            <a:r>
              <a:rPr lang="hu-HU" sz="2400" b="1" dirty="0" err="1">
                <a:latin typeface="Consolas" pitchFamily="49" charset="0"/>
                <a:cs typeface="Calibri" pitchFamily="34" charset="0"/>
              </a:rPr>
              <a:t>x.Length</a:t>
            </a:r>
            <a:r>
              <a:rPr lang="hu-HU" sz="2400" b="1" dirty="0">
                <a:latin typeface="Consolas" pitchFamily="49" charset="0"/>
                <a:cs typeface="Calibri" pitchFamily="34" charset="0"/>
              </a:rPr>
              <a:t> == 4);</a:t>
            </a:r>
          </a:p>
        </p:txBody>
      </p:sp>
      <p:sp>
        <p:nvSpPr>
          <p:cNvPr id="23557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740DFE4B-C34E-4F1F-A079-329AA6D0277B}" type="slidenum">
              <a:rPr lang="hu-HU" sz="1000" smtClean="0">
                <a:solidFill>
                  <a:schemeClr val="tx1"/>
                </a:solidFill>
              </a:rPr>
              <a:pPr eaLnBrk="1" hangingPunct="1"/>
              <a:t>5</a:t>
            </a:fld>
            <a:endParaRPr lang="hu-HU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82827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ím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9036050" cy="576262"/>
          </a:xfrm>
        </p:spPr>
        <p:txBody>
          <a:bodyPr/>
          <a:lstStyle/>
          <a:p>
            <a:r>
              <a:rPr lang="hu-HU" dirty="0">
                <a:latin typeface="+mn-lt"/>
              </a:rPr>
              <a:t>LINQ operátor példák – szűrés, részkiválasztás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7950" y="692150"/>
            <a:ext cx="9360730" cy="5761038"/>
          </a:xfrm>
        </p:spPr>
        <p:txBody>
          <a:bodyPr/>
          <a:lstStyle/>
          <a:p>
            <a:r>
              <a:rPr lang="hu-HU" dirty="0"/>
              <a:t>Diákok listája, ahol a kreditszám prím: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>
                <a:solidFill>
                  <a:srgbClr val="0000FF"/>
                </a:solidFill>
                <a:latin typeface="Consolas" panose="020B0609020204030204" pitchFamily="49" charset="0"/>
                <a:cs typeface="Calibri" pitchFamily="34" charset="0"/>
              </a:rPr>
              <a:t>var</a:t>
            </a:r>
            <a:r>
              <a:rPr lang="hu-HU" sz="2000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sz="2000" dirty="0" err="1">
                <a:latin typeface="Consolas" pitchFamily="49" charset="0"/>
                <a:cs typeface="Calibri" pitchFamily="34" charset="0"/>
              </a:rPr>
              <a:t>result</a:t>
            </a:r>
            <a:r>
              <a:rPr lang="hu-HU" sz="2000" dirty="0">
                <a:latin typeface="Consolas" pitchFamily="49" charset="0"/>
                <a:cs typeface="Calibri" pitchFamily="34" charset="0"/>
              </a:rPr>
              <a:t> = </a:t>
            </a:r>
            <a:r>
              <a:rPr lang="hu-HU" sz="2000" dirty="0" err="1">
                <a:latin typeface="Consolas" pitchFamily="49" charset="0"/>
                <a:cs typeface="Calibri" pitchFamily="34" charset="0"/>
              </a:rPr>
              <a:t>students.Where</a:t>
            </a:r>
            <a:r>
              <a:rPr lang="hu-HU" sz="2000" dirty="0">
                <a:latin typeface="Consolas" pitchFamily="49" charset="0"/>
                <a:cs typeface="Calibri" pitchFamily="34" charset="0"/>
              </a:rPr>
              <a:t>(x =&gt;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>
                <a:latin typeface="Consolas" pitchFamily="49" charset="0"/>
                <a:cs typeface="Calibri" pitchFamily="34" charset="0"/>
              </a:rPr>
              <a:t>{</a:t>
            </a:r>
          </a:p>
          <a:p>
            <a:pPr>
              <a:lnSpc>
                <a:spcPct val="115000"/>
              </a:lnSpc>
              <a:buNone/>
            </a:pPr>
            <a:r>
              <a:rPr lang="hu-HU" sz="2000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   </a:t>
            </a:r>
            <a:r>
              <a:rPr lang="hu-HU" sz="2000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if</a:t>
            </a:r>
            <a:r>
              <a:rPr lang="hu-HU" sz="2000" dirty="0">
                <a:latin typeface="Consolas" pitchFamily="49" charset="0"/>
                <a:cs typeface="Calibri" pitchFamily="34" charset="0"/>
              </a:rPr>
              <a:t> (</a:t>
            </a:r>
            <a:r>
              <a:rPr lang="hu-HU" sz="2000" dirty="0" err="1">
                <a:latin typeface="Consolas" pitchFamily="49" charset="0"/>
                <a:cs typeface="Calibri" pitchFamily="34" charset="0"/>
              </a:rPr>
              <a:t>x.Credits</a:t>
            </a:r>
            <a:r>
              <a:rPr lang="hu-HU" sz="2000" dirty="0">
                <a:latin typeface="Consolas" pitchFamily="49" charset="0"/>
                <a:cs typeface="Calibri" pitchFamily="34" charset="0"/>
              </a:rPr>
              <a:t> &lt;= 1) </a:t>
            </a:r>
            <a:r>
              <a:rPr lang="hu-HU" sz="2000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return</a:t>
            </a:r>
            <a:r>
              <a:rPr lang="hu-HU" sz="2000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sz="2000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false</a:t>
            </a:r>
            <a:r>
              <a:rPr lang="hu-HU" sz="2000" dirty="0">
                <a:latin typeface="Consolas" pitchFamily="49" charset="0"/>
                <a:cs typeface="Calibri" pitchFamily="34" charset="0"/>
              </a:rPr>
              <a:t>;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   </a:t>
            </a:r>
            <a:r>
              <a:rPr lang="hu-HU" sz="2000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for</a:t>
            </a:r>
            <a:r>
              <a:rPr lang="hu-HU" sz="2000" dirty="0">
                <a:latin typeface="Consolas" pitchFamily="49" charset="0"/>
                <a:cs typeface="Calibri" pitchFamily="34" charset="0"/>
              </a:rPr>
              <a:t> (</a:t>
            </a:r>
            <a:r>
              <a:rPr lang="hu-HU" sz="2000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int</a:t>
            </a:r>
            <a:r>
              <a:rPr lang="hu-HU" sz="2000" dirty="0">
                <a:latin typeface="Consolas" pitchFamily="49" charset="0"/>
                <a:cs typeface="Calibri" pitchFamily="34" charset="0"/>
              </a:rPr>
              <a:t> i = 2; i &lt;= </a:t>
            </a:r>
            <a:r>
              <a:rPr lang="hu-HU" sz="2000" dirty="0" err="1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Math</a:t>
            </a:r>
            <a:r>
              <a:rPr lang="hu-HU" sz="2000" dirty="0" err="1">
                <a:latin typeface="Consolas" pitchFamily="49" charset="0"/>
                <a:cs typeface="Calibri" pitchFamily="34" charset="0"/>
              </a:rPr>
              <a:t>.Sqrt</a:t>
            </a:r>
            <a:r>
              <a:rPr lang="hu-HU" sz="2000" dirty="0">
                <a:latin typeface="Consolas" pitchFamily="49" charset="0"/>
                <a:cs typeface="Calibri" pitchFamily="34" charset="0"/>
              </a:rPr>
              <a:t>(</a:t>
            </a:r>
            <a:r>
              <a:rPr lang="hu-HU" sz="2000" dirty="0" err="1">
                <a:latin typeface="Consolas" pitchFamily="49" charset="0"/>
                <a:cs typeface="Calibri" pitchFamily="34" charset="0"/>
              </a:rPr>
              <a:t>x.Credits</a:t>
            </a:r>
            <a:r>
              <a:rPr lang="hu-HU" sz="2000" dirty="0">
                <a:latin typeface="Consolas" pitchFamily="49" charset="0"/>
                <a:cs typeface="Calibri" pitchFamily="34" charset="0"/>
              </a:rPr>
              <a:t>); i++) </a:t>
            </a:r>
            <a:br>
              <a:rPr lang="hu-HU" sz="2000" dirty="0">
                <a:latin typeface="Consolas" pitchFamily="49" charset="0"/>
                <a:cs typeface="Calibri" pitchFamily="34" charset="0"/>
              </a:rPr>
            </a:br>
            <a:r>
              <a:rPr lang="hu-HU" sz="2000" dirty="0">
                <a:latin typeface="Consolas" pitchFamily="49" charset="0"/>
                <a:cs typeface="Calibri" pitchFamily="34" charset="0"/>
              </a:rPr>
              <a:t>     { </a:t>
            </a:r>
            <a:r>
              <a:rPr lang="hu-HU" sz="2000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if</a:t>
            </a:r>
            <a:r>
              <a:rPr lang="hu-HU" sz="2000" dirty="0">
                <a:latin typeface="Consolas" pitchFamily="49" charset="0"/>
                <a:cs typeface="Calibri" pitchFamily="34" charset="0"/>
              </a:rPr>
              <a:t> (</a:t>
            </a:r>
            <a:r>
              <a:rPr lang="hu-HU" sz="2000" dirty="0" err="1">
                <a:latin typeface="Consolas" pitchFamily="49" charset="0"/>
                <a:cs typeface="Calibri" pitchFamily="34" charset="0"/>
              </a:rPr>
              <a:t>x.Credits</a:t>
            </a:r>
            <a:r>
              <a:rPr lang="hu-HU" sz="2000" dirty="0">
                <a:latin typeface="Consolas" pitchFamily="49" charset="0"/>
                <a:cs typeface="Calibri" pitchFamily="34" charset="0"/>
              </a:rPr>
              <a:t> % i == 0) </a:t>
            </a:r>
            <a:r>
              <a:rPr lang="hu-HU" sz="2000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return</a:t>
            </a:r>
            <a:r>
              <a:rPr lang="hu-HU" sz="2000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sz="2000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false</a:t>
            </a:r>
            <a:r>
              <a:rPr lang="hu-HU" sz="2000" dirty="0">
                <a:latin typeface="Consolas" pitchFamily="49" charset="0"/>
                <a:cs typeface="Calibri" pitchFamily="34" charset="0"/>
              </a:rPr>
              <a:t>; }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   </a:t>
            </a:r>
            <a:r>
              <a:rPr lang="hu-HU" sz="2000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return</a:t>
            </a:r>
            <a:r>
              <a:rPr lang="hu-HU" sz="2000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sz="2000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true</a:t>
            </a:r>
            <a:r>
              <a:rPr lang="hu-HU" sz="2000" dirty="0">
                <a:latin typeface="Consolas" pitchFamily="49" charset="0"/>
                <a:cs typeface="Calibri" pitchFamily="34" charset="0"/>
              </a:rPr>
              <a:t>;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>
                <a:latin typeface="Consolas" pitchFamily="49" charset="0"/>
                <a:cs typeface="Calibri" pitchFamily="34" charset="0"/>
              </a:rPr>
              <a:t>});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alibri" pitchFamily="34" charset="0"/>
              </a:rPr>
              <a:t>// Második Miksa - 97, Negyedik Néró – 89</a:t>
            </a:r>
            <a:endParaRPr lang="en-US" dirty="0"/>
          </a:p>
          <a:p>
            <a:endParaRPr lang="hu-HU" dirty="0"/>
          </a:p>
          <a:p>
            <a:r>
              <a:rPr lang="hu-HU" dirty="0"/>
              <a:t>Tulajdonság kiválasztása / konverzió:</a:t>
            </a:r>
          </a:p>
          <a:p>
            <a:pPr marL="0" indent="0">
              <a:buNone/>
            </a:pPr>
            <a:r>
              <a:rPr lang="hu-HU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var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nameCollection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=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students.Select</a:t>
            </a:r>
            <a:r>
              <a:rPr lang="hu-HU" dirty="0">
                <a:latin typeface="Consolas" pitchFamily="49" charset="0"/>
                <a:cs typeface="Calibri" pitchFamily="34" charset="0"/>
              </a:rPr>
              <a:t>(x =&gt;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x.Name</a:t>
            </a:r>
            <a:r>
              <a:rPr lang="hu-HU" dirty="0">
                <a:latin typeface="Consolas" pitchFamily="49" charset="0"/>
                <a:cs typeface="Calibri" pitchFamily="34" charset="0"/>
              </a:rPr>
              <a:t>);</a:t>
            </a:r>
            <a:br>
              <a:rPr lang="hu-HU" dirty="0">
                <a:latin typeface="Consolas" pitchFamily="49" charset="0"/>
                <a:cs typeface="Calibri" pitchFamily="34" charset="0"/>
              </a:rPr>
            </a:br>
            <a:r>
              <a:rPr lang="hu-HU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var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jsonCollection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=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students.Select</a:t>
            </a:r>
            <a:r>
              <a:rPr lang="hu-HU" dirty="0">
                <a:latin typeface="Consolas" pitchFamily="49" charset="0"/>
                <a:cs typeface="Calibri" pitchFamily="34" charset="0"/>
              </a:rPr>
              <a:t>(x =&gt;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x.ToJson</a:t>
            </a:r>
            <a:r>
              <a:rPr lang="hu-HU" dirty="0">
                <a:latin typeface="Consolas" pitchFamily="49" charset="0"/>
                <a:cs typeface="Calibri" pitchFamily="34" charset="0"/>
              </a:rPr>
              <a:t>());</a:t>
            </a:r>
            <a:endParaRPr lang="hu-HU" dirty="0"/>
          </a:p>
        </p:txBody>
      </p:sp>
      <p:sp>
        <p:nvSpPr>
          <p:cNvPr id="24581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9705D2BD-5FC4-4781-AD19-D94A3D03EEC5}" type="slidenum">
              <a:rPr lang="hu-HU" sz="1000" smtClean="0">
                <a:solidFill>
                  <a:schemeClr val="tx1"/>
                </a:solidFill>
              </a:rPr>
              <a:pPr eaLnBrk="1" hangingPunct="1"/>
              <a:t>6</a:t>
            </a:fld>
            <a:endParaRPr lang="hu-HU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84586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+mn-lt"/>
              </a:rPr>
              <a:t>LINQ operátor példák – láncolás, lekérdezés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7950" y="571500"/>
            <a:ext cx="8928100" cy="5881688"/>
          </a:xfrm>
        </p:spPr>
        <p:txBody>
          <a:bodyPr/>
          <a:lstStyle/>
          <a:p>
            <a:r>
              <a:rPr lang="hu-HU" dirty="0"/>
              <a:t>Diákok listája, a páratlan kreditszámúak nagybetűs neve név szerinti fordított sorrendben: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hu-HU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var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result</a:t>
            </a:r>
            <a:r>
              <a:rPr lang="hu-HU" dirty="0">
                <a:latin typeface="Consolas" pitchFamily="49" charset="0"/>
                <a:cs typeface="Calibri" pitchFamily="34" charset="0"/>
              </a:rPr>
              <a:t>=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students.Where</a:t>
            </a:r>
            <a:r>
              <a:rPr lang="hu-HU" dirty="0">
                <a:latin typeface="Consolas" pitchFamily="49" charset="0"/>
                <a:cs typeface="Calibri" pitchFamily="34" charset="0"/>
              </a:rPr>
              <a:t>(x =&gt;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x.Credits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% 2 == 1)</a:t>
            </a:r>
            <a:br>
              <a:rPr lang="hu-HU" dirty="0">
                <a:latin typeface="Consolas" pitchFamily="49" charset="0"/>
                <a:cs typeface="Calibri" pitchFamily="34" charset="0"/>
              </a:rPr>
            </a:br>
            <a:r>
              <a:rPr lang="hu-HU" dirty="0">
                <a:latin typeface="Consolas" pitchFamily="49" charset="0"/>
                <a:cs typeface="Calibri" pitchFamily="34" charset="0"/>
              </a:rPr>
              <a:t>.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OrderBy</a:t>
            </a:r>
            <a:r>
              <a:rPr lang="hu-HU" dirty="0">
                <a:latin typeface="Consolas" pitchFamily="49" charset="0"/>
                <a:cs typeface="Calibri" pitchFamily="34" charset="0"/>
              </a:rPr>
              <a:t>(x =&gt;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x.Name</a:t>
            </a:r>
            <a:r>
              <a:rPr lang="hu-HU" dirty="0">
                <a:latin typeface="Consolas" pitchFamily="49" charset="0"/>
                <a:cs typeface="Calibri" pitchFamily="34" charset="0"/>
              </a:rPr>
              <a:t>)</a:t>
            </a:r>
            <a:br>
              <a:rPr lang="hu-HU" dirty="0">
                <a:latin typeface="Consolas" pitchFamily="49" charset="0"/>
                <a:cs typeface="Calibri" pitchFamily="34" charset="0"/>
              </a:rPr>
            </a:br>
            <a:r>
              <a:rPr lang="hu-HU" dirty="0">
                <a:latin typeface="Consolas" pitchFamily="49" charset="0"/>
                <a:cs typeface="Calibri" pitchFamily="34" charset="0"/>
              </a:rPr>
              <a:t>.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Reverse</a:t>
            </a:r>
            <a:r>
              <a:rPr lang="hu-HU" dirty="0">
                <a:latin typeface="Consolas" pitchFamily="49" charset="0"/>
                <a:cs typeface="Calibri" pitchFamily="34" charset="0"/>
              </a:rPr>
              <a:t>()</a:t>
            </a:r>
            <a:br>
              <a:rPr lang="hu-HU" dirty="0">
                <a:latin typeface="Consolas" pitchFamily="49" charset="0"/>
                <a:cs typeface="Calibri" pitchFamily="34" charset="0"/>
              </a:rPr>
            </a:br>
            <a:r>
              <a:rPr lang="hu-HU" dirty="0">
                <a:latin typeface="Consolas" pitchFamily="49" charset="0"/>
                <a:cs typeface="Calibri" pitchFamily="34" charset="0"/>
              </a:rPr>
              <a:t>.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Select</a:t>
            </a:r>
            <a:r>
              <a:rPr lang="hu-HU" dirty="0">
                <a:latin typeface="Consolas" pitchFamily="49" charset="0"/>
                <a:cs typeface="Calibri" pitchFamily="34" charset="0"/>
              </a:rPr>
              <a:t>(x =&gt;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x.Name.ToUpper</a:t>
            </a:r>
            <a:r>
              <a:rPr lang="hu-HU" dirty="0">
                <a:latin typeface="Consolas" pitchFamily="49" charset="0"/>
                <a:cs typeface="Calibri" pitchFamily="34" charset="0"/>
              </a:rPr>
              <a:t>());</a:t>
            </a:r>
          </a:p>
          <a:p>
            <a:pPr>
              <a:lnSpc>
                <a:spcPct val="115000"/>
              </a:lnSpc>
            </a:pPr>
            <a:endParaRPr lang="hu-HU" dirty="0">
              <a:latin typeface="Consolas" pitchFamily="49" charset="0"/>
              <a:cs typeface="Calibri" pitchFamily="34" charset="0"/>
            </a:endParaRPr>
          </a:p>
          <a:p>
            <a:pPr>
              <a:lnSpc>
                <a:spcPct val="115000"/>
              </a:lnSpc>
            </a:pPr>
            <a:r>
              <a:rPr lang="hu-HU" dirty="0">
                <a:latin typeface="Consolas" pitchFamily="49" charset="0"/>
                <a:cs typeface="Calibri" pitchFamily="34" charset="0"/>
              </a:rPr>
              <a:t>Ugyanaz az eredmény, ugyanaz a köztes kód, DEKLARATÍV megközelítésben: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hu-HU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var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result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= </a:t>
            </a:r>
            <a:r>
              <a:rPr lang="hu-HU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from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x </a:t>
            </a:r>
            <a:r>
              <a:rPr lang="hu-HU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in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students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endParaRPr lang="hu-HU" dirty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dirty="0">
                <a:latin typeface="Consolas" pitchFamily="49" charset="0"/>
                <a:cs typeface="Calibri" pitchFamily="34" charset="0"/>
              </a:rPr>
              <a:t>      </a:t>
            </a:r>
            <a:r>
              <a:rPr lang="hu-HU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where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x.Credits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% 2 == 1</a:t>
            </a:r>
            <a:endParaRPr lang="hu-HU" dirty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dirty="0">
                <a:latin typeface="Consolas" pitchFamily="49" charset="0"/>
                <a:cs typeface="Calibri" pitchFamily="34" charset="0"/>
              </a:rPr>
              <a:t>      </a:t>
            </a:r>
            <a:r>
              <a:rPr lang="hu-HU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orderby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x.Name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descending</a:t>
            </a:r>
            <a:endParaRPr lang="hu-HU" dirty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dirty="0">
                <a:latin typeface="Consolas" pitchFamily="49" charset="0"/>
                <a:cs typeface="Calibri" pitchFamily="34" charset="0"/>
              </a:rPr>
              <a:t>      </a:t>
            </a:r>
            <a:r>
              <a:rPr lang="hu-HU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select</a:t>
            </a:r>
            <a:r>
              <a:rPr lang="hu-HU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dirty="0" err="1">
                <a:latin typeface="Consolas" pitchFamily="49" charset="0"/>
                <a:cs typeface="Calibri" pitchFamily="34" charset="0"/>
              </a:rPr>
              <a:t>x.Name.ToUpper</a:t>
            </a:r>
            <a:r>
              <a:rPr lang="hu-HU" dirty="0">
                <a:latin typeface="Consolas" pitchFamily="49" charset="0"/>
                <a:cs typeface="Calibri" pitchFamily="34" charset="0"/>
              </a:rPr>
              <a:t>();</a:t>
            </a:r>
            <a:endParaRPr lang="hu-HU" dirty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endParaRPr lang="hu-HU" dirty="0">
              <a:cs typeface="Calibri" pitchFamily="34" charset="0"/>
            </a:endParaRPr>
          </a:p>
        </p:txBody>
      </p:sp>
      <p:sp>
        <p:nvSpPr>
          <p:cNvPr id="25605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0D7E9302-44A7-48D1-916B-30E163848104}" type="slidenum">
              <a:rPr lang="hu-HU" sz="1000" smtClean="0">
                <a:solidFill>
                  <a:schemeClr val="tx1"/>
                </a:solidFill>
              </a:rPr>
              <a:pPr eaLnBrk="1" hangingPunct="1"/>
              <a:t>7</a:t>
            </a:fld>
            <a:endParaRPr lang="hu-HU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90635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+mn-lt"/>
              </a:rPr>
              <a:t>LINQ operátor példák – aggregálás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Aggregáló</a:t>
            </a:r>
            <a:r>
              <a:rPr lang="hu-HU" dirty="0"/>
              <a:t> metódusok</a:t>
            </a:r>
          </a:p>
          <a:p>
            <a:pPr lvl="1">
              <a:lnSpc>
                <a:spcPct val="115000"/>
              </a:lnSpc>
              <a:buFontTx/>
              <a:buNone/>
            </a:pPr>
            <a:r>
              <a:rPr lang="hu-HU" b="1" dirty="0">
                <a:solidFill>
                  <a:srgbClr val="0000FF"/>
                </a:solidFill>
                <a:latin typeface="Consolas" panose="020B0609020204030204" pitchFamily="49" charset="0"/>
                <a:cs typeface="Calibri" pitchFamily="34" charset="0"/>
              </a:rPr>
              <a:t>int</a:t>
            </a:r>
            <a:r>
              <a:rPr lang="hu-HU" b="1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b="1" dirty="0" err="1">
                <a:latin typeface="Consolas" pitchFamily="49" charset="0"/>
                <a:cs typeface="Calibri" pitchFamily="34" charset="0"/>
              </a:rPr>
              <a:t>totalSum</a:t>
            </a:r>
            <a:r>
              <a:rPr lang="hu-HU" b="1" dirty="0">
                <a:latin typeface="Consolas" pitchFamily="49" charset="0"/>
                <a:cs typeface="Calibri" pitchFamily="34" charset="0"/>
              </a:rPr>
              <a:t> = </a:t>
            </a:r>
            <a:r>
              <a:rPr lang="hu-HU" b="1" dirty="0" err="1">
                <a:latin typeface="Consolas" pitchFamily="49" charset="0"/>
                <a:cs typeface="Calibri" pitchFamily="34" charset="0"/>
              </a:rPr>
              <a:t>first.Sum</a:t>
            </a:r>
            <a:r>
              <a:rPr lang="hu-HU" b="1" dirty="0">
                <a:latin typeface="Consolas" pitchFamily="49" charset="0"/>
                <a:cs typeface="Calibri" pitchFamily="34" charset="0"/>
              </a:rPr>
              <a:t>(); </a:t>
            </a:r>
            <a:r>
              <a:rPr lang="hu-HU" b="1" dirty="0">
                <a:solidFill>
                  <a:srgbClr val="008000"/>
                </a:solidFill>
                <a:latin typeface="Consolas" pitchFamily="49" charset="0"/>
                <a:cs typeface="Calibri" pitchFamily="34" charset="0"/>
              </a:rPr>
              <a:t>//28</a:t>
            </a:r>
            <a:endParaRPr lang="hu-HU" b="1" dirty="0">
              <a:latin typeface="Consolas" panose="020B0609020204030204" pitchFamily="49" charset="0"/>
              <a:cs typeface="Calibri" pitchFamily="34" charset="0"/>
            </a:endParaRPr>
          </a:p>
          <a:p>
            <a:pPr lvl="1">
              <a:lnSpc>
                <a:spcPct val="115000"/>
              </a:lnSpc>
              <a:buFontTx/>
              <a:buNone/>
            </a:pPr>
            <a:r>
              <a:rPr lang="hu-HU" b="1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double</a:t>
            </a:r>
            <a:r>
              <a:rPr lang="hu-HU" b="1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b="1" dirty="0" err="1">
                <a:latin typeface="Consolas" pitchFamily="49" charset="0"/>
                <a:cs typeface="Calibri" pitchFamily="34" charset="0"/>
              </a:rPr>
              <a:t>averageOfItems</a:t>
            </a:r>
            <a:r>
              <a:rPr lang="hu-HU" b="1" dirty="0">
                <a:latin typeface="Consolas" pitchFamily="49" charset="0"/>
                <a:cs typeface="Calibri" pitchFamily="34" charset="0"/>
              </a:rPr>
              <a:t> = </a:t>
            </a:r>
            <a:r>
              <a:rPr lang="hu-HU" b="1" dirty="0" err="1">
                <a:latin typeface="Consolas" pitchFamily="49" charset="0"/>
                <a:cs typeface="Calibri" pitchFamily="34" charset="0"/>
              </a:rPr>
              <a:t>second.Average</a:t>
            </a:r>
            <a:r>
              <a:rPr lang="hu-HU" b="1" dirty="0">
                <a:latin typeface="Consolas" pitchFamily="49" charset="0"/>
                <a:cs typeface="Calibri" pitchFamily="34" charset="0"/>
              </a:rPr>
              <a:t>(); </a:t>
            </a:r>
            <a:r>
              <a:rPr lang="hu-HU" b="1" dirty="0">
                <a:solidFill>
                  <a:srgbClr val="008000"/>
                </a:solidFill>
                <a:latin typeface="Consolas" pitchFamily="49" charset="0"/>
                <a:cs typeface="Calibri" pitchFamily="34" charset="0"/>
              </a:rPr>
              <a:t>//2.875</a:t>
            </a:r>
            <a:endParaRPr lang="hu-HU" b="1" dirty="0">
              <a:latin typeface="Consolas" panose="020B0609020204030204" pitchFamily="49" charset="0"/>
              <a:cs typeface="Calibri" pitchFamily="34" charset="0"/>
            </a:endParaRPr>
          </a:p>
          <a:p>
            <a:pPr lvl="1">
              <a:lnSpc>
                <a:spcPct val="115000"/>
              </a:lnSpc>
              <a:buFontTx/>
              <a:buNone/>
            </a:pPr>
            <a:r>
              <a:rPr lang="hu-HU" b="1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int</a:t>
            </a:r>
            <a:r>
              <a:rPr lang="hu-HU" b="1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b="1" dirty="0" err="1">
                <a:latin typeface="Consolas" pitchFamily="49" charset="0"/>
                <a:cs typeface="Calibri" pitchFamily="34" charset="0"/>
              </a:rPr>
              <a:t>sumOfEvenItems</a:t>
            </a:r>
            <a:r>
              <a:rPr lang="hu-HU" b="1" dirty="0">
                <a:latin typeface="Consolas" pitchFamily="49" charset="0"/>
                <a:cs typeface="Calibri" pitchFamily="34" charset="0"/>
              </a:rPr>
              <a:t> = </a:t>
            </a:r>
            <a:r>
              <a:rPr lang="hu-HU" b="1" dirty="0" err="1">
                <a:latin typeface="Consolas" pitchFamily="49" charset="0"/>
                <a:cs typeface="Calibri" pitchFamily="34" charset="0"/>
              </a:rPr>
              <a:t>first</a:t>
            </a:r>
            <a:br>
              <a:rPr lang="hu-HU" b="1" dirty="0">
                <a:latin typeface="Consolas" pitchFamily="49" charset="0"/>
                <a:cs typeface="Calibri" pitchFamily="34" charset="0"/>
              </a:rPr>
            </a:br>
            <a:r>
              <a:rPr lang="hu-HU" b="1" dirty="0">
                <a:latin typeface="Consolas" pitchFamily="49" charset="0"/>
                <a:cs typeface="Calibri" pitchFamily="34" charset="0"/>
              </a:rPr>
              <a:t>.</a:t>
            </a:r>
            <a:r>
              <a:rPr lang="hu-HU" b="1" dirty="0" err="1">
                <a:latin typeface="Consolas" pitchFamily="49" charset="0"/>
                <a:cs typeface="Calibri" pitchFamily="34" charset="0"/>
              </a:rPr>
              <a:t>Where</a:t>
            </a:r>
            <a:r>
              <a:rPr lang="hu-HU" b="1" dirty="0">
                <a:latin typeface="Consolas" pitchFamily="49" charset="0"/>
                <a:cs typeface="Calibri" pitchFamily="34" charset="0"/>
              </a:rPr>
              <a:t>(x =&gt; x % 2 == 0).Sum(); </a:t>
            </a:r>
            <a:r>
              <a:rPr lang="hu-HU" b="1" dirty="0">
                <a:solidFill>
                  <a:srgbClr val="008000"/>
                </a:solidFill>
                <a:latin typeface="Consolas" pitchFamily="49" charset="0"/>
                <a:cs typeface="Calibri" pitchFamily="34" charset="0"/>
              </a:rPr>
              <a:t>//24</a:t>
            </a:r>
            <a:endParaRPr lang="hu-HU" b="1" dirty="0">
              <a:latin typeface="Consolas" panose="020B0609020204030204" pitchFamily="49" charset="0"/>
              <a:cs typeface="Calibri" pitchFamily="34" charset="0"/>
            </a:endParaRPr>
          </a:p>
          <a:p>
            <a:pPr lvl="1">
              <a:lnSpc>
                <a:spcPct val="115000"/>
              </a:lnSpc>
              <a:buFontTx/>
              <a:buNone/>
            </a:pPr>
            <a:r>
              <a:rPr lang="hu-HU" b="1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int</a:t>
            </a:r>
            <a:r>
              <a:rPr lang="hu-HU" b="1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b="1" dirty="0" err="1">
                <a:latin typeface="Consolas" pitchFamily="49" charset="0"/>
                <a:cs typeface="Calibri" pitchFamily="34" charset="0"/>
              </a:rPr>
              <a:t>sumOfOddItems</a:t>
            </a:r>
            <a:r>
              <a:rPr lang="hu-HU" b="1" dirty="0">
                <a:latin typeface="Consolas" pitchFamily="49" charset="0"/>
                <a:cs typeface="Calibri" pitchFamily="34" charset="0"/>
              </a:rPr>
              <a:t> = </a:t>
            </a:r>
            <a:r>
              <a:rPr lang="hu-HU" b="1" dirty="0" err="1">
                <a:latin typeface="Consolas" pitchFamily="49" charset="0"/>
                <a:cs typeface="Calibri" pitchFamily="34" charset="0"/>
              </a:rPr>
              <a:t>second</a:t>
            </a:r>
            <a:br>
              <a:rPr lang="hu-HU" b="1" dirty="0">
                <a:latin typeface="Consolas" pitchFamily="49" charset="0"/>
                <a:cs typeface="Calibri" pitchFamily="34" charset="0"/>
              </a:rPr>
            </a:br>
            <a:r>
              <a:rPr lang="hu-HU" b="1" dirty="0">
                <a:latin typeface="Consolas" pitchFamily="49" charset="0"/>
                <a:cs typeface="Calibri" pitchFamily="34" charset="0"/>
              </a:rPr>
              <a:t>.</a:t>
            </a:r>
            <a:r>
              <a:rPr lang="hu-HU" b="1" dirty="0" err="1">
                <a:latin typeface="Consolas" pitchFamily="49" charset="0"/>
                <a:cs typeface="Calibri" pitchFamily="34" charset="0"/>
              </a:rPr>
              <a:t>Where</a:t>
            </a:r>
            <a:r>
              <a:rPr lang="hu-HU" b="1" dirty="0">
                <a:latin typeface="Consolas" pitchFamily="49" charset="0"/>
                <a:cs typeface="Calibri" pitchFamily="34" charset="0"/>
              </a:rPr>
              <a:t>(x =&gt; x % 2 == 1).Sum(); </a:t>
            </a:r>
            <a:r>
              <a:rPr lang="hu-HU" b="1" dirty="0">
                <a:solidFill>
                  <a:srgbClr val="008000"/>
                </a:solidFill>
                <a:latin typeface="Consolas" pitchFamily="49" charset="0"/>
                <a:cs typeface="Calibri" pitchFamily="34" charset="0"/>
              </a:rPr>
              <a:t>//4</a:t>
            </a:r>
          </a:p>
          <a:p>
            <a:pPr>
              <a:lnSpc>
                <a:spcPct val="115000"/>
              </a:lnSpc>
            </a:pPr>
            <a:r>
              <a:rPr lang="hu-HU" dirty="0">
                <a:cs typeface="Calibri" pitchFamily="34" charset="0"/>
              </a:rPr>
              <a:t>A fenti példa gyakori: valamilyen ismétlődés szerint akarom csoportosítani a gyűjteményemet, és az egyes csoportokra szeretném tudni a darabszámot/összeget </a:t>
            </a:r>
          </a:p>
          <a:p>
            <a:pPr lvl="1">
              <a:lnSpc>
                <a:spcPct val="115000"/>
              </a:lnSpc>
            </a:pPr>
            <a:r>
              <a:rPr lang="hu-HU" dirty="0">
                <a:cs typeface="Calibri" pitchFamily="34" charset="0"/>
                <a:sym typeface="Wingdings" pitchFamily="2" charset="2"/>
              </a:rPr>
              <a:t>Több hasonló utasítással oldható meg…</a:t>
            </a:r>
          </a:p>
          <a:p>
            <a:pPr lvl="1">
              <a:lnSpc>
                <a:spcPct val="115000"/>
              </a:lnSpc>
            </a:pPr>
            <a:r>
              <a:rPr lang="hu-HU" dirty="0">
                <a:cs typeface="Calibri" pitchFamily="34" charset="0"/>
                <a:sym typeface="Wingdings" pitchFamily="2" charset="2"/>
              </a:rPr>
              <a:t>Ezen a Sum/</a:t>
            </a:r>
            <a:r>
              <a:rPr lang="hu-HU" dirty="0" err="1">
                <a:cs typeface="Calibri" pitchFamily="34" charset="0"/>
                <a:sym typeface="Wingdings" pitchFamily="2" charset="2"/>
              </a:rPr>
              <a:t>Average</a:t>
            </a:r>
            <a:r>
              <a:rPr lang="hu-HU" dirty="0">
                <a:cs typeface="Calibri" pitchFamily="34" charset="0"/>
                <a:sym typeface="Wingdings" pitchFamily="2" charset="2"/>
              </a:rPr>
              <a:t> </a:t>
            </a:r>
            <a:r>
              <a:rPr lang="hu-HU" dirty="0" err="1">
                <a:cs typeface="Calibri" pitchFamily="34" charset="0"/>
                <a:sym typeface="Wingdings" pitchFamily="2" charset="2"/>
              </a:rPr>
              <a:t>Func</a:t>
            </a:r>
            <a:r>
              <a:rPr lang="hu-HU" dirty="0">
                <a:cs typeface="Calibri" pitchFamily="34" charset="0"/>
                <a:sym typeface="Wingdings" pitchFamily="2" charset="2"/>
              </a:rPr>
              <a:t>&lt;T, </a:t>
            </a:r>
            <a:r>
              <a:rPr lang="hu-HU" dirty="0" err="1">
                <a:cs typeface="Calibri" pitchFamily="34" charset="0"/>
                <a:sym typeface="Wingdings" pitchFamily="2" charset="2"/>
              </a:rPr>
              <a:t>bool</a:t>
            </a:r>
            <a:r>
              <a:rPr lang="hu-HU" dirty="0">
                <a:cs typeface="Calibri" pitchFamily="34" charset="0"/>
                <a:sym typeface="Wingdings" pitchFamily="2" charset="2"/>
              </a:rPr>
              <a:t>&gt; </a:t>
            </a:r>
            <a:r>
              <a:rPr lang="hu-HU" dirty="0" err="1">
                <a:cs typeface="Calibri" pitchFamily="34" charset="0"/>
                <a:sym typeface="Wingdings" pitchFamily="2" charset="2"/>
              </a:rPr>
              <a:t>paraméterezhetősége</a:t>
            </a:r>
            <a:r>
              <a:rPr lang="hu-HU" dirty="0">
                <a:cs typeface="Calibri" pitchFamily="34" charset="0"/>
                <a:sym typeface="Wingdings" pitchFamily="2" charset="2"/>
              </a:rPr>
              <a:t> sem segít</a:t>
            </a:r>
            <a:endParaRPr lang="hu-HU" dirty="0"/>
          </a:p>
          <a:p>
            <a:pPr>
              <a:lnSpc>
                <a:spcPct val="115000"/>
              </a:lnSpc>
            </a:pPr>
            <a:r>
              <a:rPr lang="hu-HU" dirty="0">
                <a:cs typeface="Calibri" pitchFamily="34" charset="0"/>
                <a:sym typeface="Wingdings" pitchFamily="2" charset="2"/>
              </a:rPr>
              <a:t>Helyette inkább automata csoportosítás: </a:t>
            </a:r>
            <a:r>
              <a:rPr lang="hu-HU" dirty="0" err="1">
                <a:cs typeface="Calibri" pitchFamily="34" charset="0"/>
                <a:sym typeface="Wingdings" pitchFamily="2" charset="2"/>
              </a:rPr>
              <a:t>GroupBy</a:t>
            </a:r>
            <a:endParaRPr lang="hu-HU" dirty="0">
              <a:cs typeface="Calibri" pitchFamily="34" charset="0"/>
              <a:sym typeface="Wingdings" pitchFamily="2" charset="2"/>
            </a:endParaRPr>
          </a:p>
        </p:txBody>
      </p:sp>
      <p:sp>
        <p:nvSpPr>
          <p:cNvPr id="26629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006E1D28-C458-46D0-892D-3F32DB9EEDB6}" type="slidenum">
              <a:rPr lang="hu-HU" sz="1000" smtClean="0">
                <a:solidFill>
                  <a:schemeClr val="tx1"/>
                </a:solidFill>
              </a:rPr>
              <a:pPr eaLnBrk="1" hangingPunct="1"/>
              <a:t>8</a:t>
            </a:fld>
            <a:endParaRPr lang="hu-HU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84220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+mn-lt"/>
              </a:rPr>
              <a:t>LINQ operátor példák – csoportosítás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7950" y="692150"/>
            <a:ext cx="9432740" cy="5761038"/>
          </a:xfrm>
        </p:spPr>
        <p:txBody>
          <a:bodyPr/>
          <a:lstStyle/>
          <a:p>
            <a:r>
              <a:rPr lang="hu-HU" dirty="0"/>
              <a:t>Csoportosítás, paritás szerinti darabszámok:</a:t>
            </a:r>
          </a:p>
          <a:p>
            <a:pPr lvl="1">
              <a:lnSpc>
                <a:spcPct val="115000"/>
              </a:lnSpc>
              <a:buFontTx/>
              <a:buNone/>
            </a:pPr>
            <a:r>
              <a:rPr lang="hu-HU" sz="2400" b="1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var</a:t>
            </a:r>
            <a:r>
              <a:rPr lang="hu-HU" sz="2400" b="1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sz="2400" b="1" dirty="0" err="1">
                <a:latin typeface="Consolas" pitchFamily="49" charset="0"/>
                <a:cs typeface="Calibri" pitchFamily="34" charset="0"/>
              </a:rPr>
              <a:t>groups</a:t>
            </a:r>
            <a:r>
              <a:rPr lang="hu-HU" sz="2400" b="1" dirty="0">
                <a:latin typeface="Consolas" pitchFamily="49" charset="0"/>
                <a:cs typeface="Calibri" pitchFamily="34" charset="0"/>
              </a:rPr>
              <a:t> = </a:t>
            </a:r>
            <a:r>
              <a:rPr lang="hu-HU" sz="2400" b="1" dirty="0" err="1">
                <a:latin typeface="Consolas" pitchFamily="49" charset="0"/>
                <a:cs typeface="Calibri" pitchFamily="34" charset="0"/>
              </a:rPr>
              <a:t>first.GroupBy</a:t>
            </a:r>
            <a:r>
              <a:rPr lang="hu-HU" sz="2400" b="1" dirty="0">
                <a:latin typeface="Consolas" pitchFamily="49" charset="0"/>
                <a:cs typeface="Calibri" pitchFamily="34" charset="0"/>
              </a:rPr>
              <a:t>(x =&gt; x % 2);</a:t>
            </a:r>
          </a:p>
          <a:p>
            <a:pPr lvl="1">
              <a:lnSpc>
                <a:spcPct val="115000"/>
              </a:lnSpc>
              <a:buFontTx/>
              <a:buNone/>
            </a:pPr>
            <a:r>
              <a:rPr lang="hu-HU" sz="2400" b="1" dirty="0">
                <a:solidFill>
                  <a:srgbClr val="00B050"/>
                </a:solidFill>
                <a:latin typeface="Consolas" pitchFamily="49" charset="0"/>
                <a:cs typeface="Calibri" pitchFamily="34" charset="0"/>
              </a:rPr>
              <a:t>		// </a:t>
            </a:r>
            <a:r>
              <a:rPr lang="hu-HU" sz="2400" b="1" dirty="0" err="1">
                <a:solidFill>
                  <a:srgbClr val="00B050"/>
                </a:solidFill>
                <a:latin typeface="Consolas" pitchFamily="49" charset="0"/>
                <a:cs typeface="Calibri" pitchFamily="34" charset="0"/>
              </a:rPr>
              <a:t>IEnumerable</a:t>
            </a:r>
            <a:r>
              <a:rPr lang="hu-HU" sz="2400" b="1" dirty="0">
                <a:solidFill>
                  <a:srgbClr val="00B050"/>
                </a:solidFill>
                <a:latin typeface="Consolas" pitchFamily="49" charset="0"/>
                <a:cs typeface="Calibri" pitchFamily="34" charset="0"/>
              </a:rPr>
              <a:t>&lt;</a:t>
            </a:r>
            <a:r>
              <a:rPr lang="hu-HU" sz="2400" b="1" dirty="0" err="1">
                <a:solidFill>
                  <a:srgbClr val="00B050"/>
                </a:solidFill>
                <a:latin typeface="Consolas" pitchFamily="49" charset="0"/>
                <a:cs typeface="Calibri" pitchFamily="34" charset="0"/>
              </a:rPr>
              <a:t>IGrouping</a:t>
            </a:r>
            <a:r>
              <a:rPr lang="hu-HU" sz="2400" b="1" dirty="0">
                <a:solidFill>
                  <a:srgbClr val="00B050"/>
                </a:solidFill>
                <a:latin typeface="Consolas" pitchFamily="49" charset="0"/>
                <a:cs typeface="Calibri" pitchFamily="34" charset="0"/>
              </a:rPr>
              <a:t>&lt;</a:t>
            </a:r>
            <a:r>
              <a:rPr lang="hu-HU" sz="2400" b="1" dirty="0" err="1">
                <a:solidFill>
                  <a:srgbClr val="00B050"/>
                </a:solidFill>
                <a:latin typeface="Consolas" pitchFamily="49" charset="0"/>
                <a:cs typeface="Calibri" pitchFamily="34" charset="0"/>
              </a:rPr>
              <a:t>TKey</a:t>
            </a:r>
            <a:r>
              <a:rPr lang="hu-HU" sz="2400" b="1" dirty="0">
                <a:solidFill>
                  <a:srgbClr val="00B050"/>
                </a:solidFill>
                <a:latin typeface="Consolas" pitchFamily="49" charset="0"/>
                <a:cs typeface="Calibri" pitchFamily="34" charset="0"/>
              </a:rPr>
              <a:t>, </a:t>
            </a:r>
            <a:r>
              <a:rPr lang="hu-HU" sz="2400" b="1" dirty="0" err="1">
                <a:solidFill>
                  <a:srgbClr val="00B050"/>
                </a:solidFill>
                <a:latin typeface="Consolas" pitchFamily="49" charset="0"/>
                <a:cs typeface="Calibri" pitchFamily="34" charset="0"/>
              </a:rPr>
              <a:t>TElement</a:t>
            </a:r>
            <a:r>
              <a:rPr lang="hu-HU" sz="2400" b="1" dirty="0">
                <a:solidFill>
                  <a:srgbClr val="00B050"/>
                </a:solidFill>
                <a:latin typeface="Consolas" pitchFamily="49" charset="0"/>
                <a:cs typeface="Calibri" pitchFamily="34" charset="0"/>
              </a:rPr>
              <a:t>&gt;&gt;</a:t>
            </a:r>
            <a:endParaRPr lang="hu-HU" sz="2400" b="1" dirty="0">
              <a:solidFill>
                <a:srgbClr val="00B050"/>
              </a:solidFill>
              <a:cs typeface="Calibri" pitchFamily="34" charset="0"/>
            </a:endParaRPr>
          </a:p>
          <a:p>
            <a:pPr lvl="1">
              <a:lnSpc>
                <a:spcPct val="115000"/>
              </a:lnSpc>
              <a:buFontTx/>
              <a:buNone/>
            </a:pPr>
            <a:r>
              <a:rPr lang="hu-HU" sz="2400" b="1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foreach</a:t>
            </a:r>
            <a:r>
              <a:rPr lang="hu-HU" sz="2400" b="1" dirty="0">
                <a:latin typeface="Consolas" pitchFamily="49" charset="0"/>
                <a:cs typeface="Calibri" pitchFamily="34" charset="0"/>
              </a:rPr>
              <a:t> (</a:t>
            </a:r>
            <a:r>
              <a:rPr lang="hu-HU" sz="2400" b="1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var</a:t>
            </a:r>
            <a:r>
              <a:rPr lang="hu-HU" sz="2400" b="1" dirty="0">
                <a:latin typeface="Consolas" pitchFamily="49" charset="0"/>
                <a:cs typeface="Calibri" pitchFamily="34" charset="0"/>
              </a:rPr>
              <a:t> g </a:t>
            </a:r>
            <a:r>
              <a:rPr lang="hu-HU" sz="2400" b="1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in</a:t>
            </a:r>
            <a:r>
              <a:rPr lang="hu-HU" sz="2400" b="1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sz="2400" b="1" dirty="0" err="1">
                <a:latin typeface="Consolas" pitchFamily="49" charset="0"/>
                <a:cs typeface="Calibri" pitchFamily="34" charset="0"/>
              </a:rPr>
              <a:t>groups</a:t>
            </a:r>
            <a:r>
              <a:rPr lang="hu-HU" sz="2400" b="1" dirty="0">
                <a:latin typeface="Consolas" pitchFamily="49" charset="0"/>
                <a:cs typeface="Calibri" pitchFamily="34" charset="0"/>
              </a:rPr>
              <a:t>)</a:t>
            </a:r>
            <a:endParaRPr lang="hu-HU" sz="2400" b="1" dirty="0">
              <a:cs typeface="Calibri" pitchFamily="34" charset="0"/>
            </a:endParaRPr>
          </a:p>
          <a:p>
            <a:pPr lvl="1">
              <a:lnSpc>
                <a:spcPct val="115000"/>
              </a:lnSpc>
              <a:buFontTx/>
              <a:buNone/>
            </a:pPr>
            <a:r>
              <a:rPr lang="hu-HU" sz="2400" b="1" dirty="0">
                <a:latin typeface="Consolas" pitchFamily="49" charset="0"/>
                <a:cs typeface="Calibri" pitchFamily="34" charset="0"/>
              </a:rPr>
              <a:t>{</a:t>
            </a:r>
            <a:endParaRPr lang="hu-HU" sz="2400" b="1" dirty="0">
              <a:cs typeface="Calibri" pitchFamily="34" charset="0"/>
            </a:endParaRPr>
          </a:p>
          <a:p>
            <a:pPr lvl="1">
              <a:lnSpc>
                <a:spcPct val="115000"/>
              </a:lnSpc>
              <a:buFontTx/>
              <a:buNone/>
            </a:pPr>
            <a:r>
              <a:rPr lang="hu-HU" sz="2400" b="1" dirty="0">
                <a:latin typeface="Consolas" pitchFamily="49" charset="0"/>
                <a:cs typeface="Calibri" pitchFamily="34" charset="0"/>
              </a:rPr>
              <a:t>    </a:t>
            </a:r>
            <a:r>
              <a:rPr lang="hu-HU" sz="2400" b="1" dirty="0" err="1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Console</a:t>
            </a:r>
            <a:r>
              <a:rPr lang="hu-HU" sz="2400" b="1" dirty="0" err="1">
                <a:latin typeface="Consolas" pitchFamily="49" charset="0"/>
                <a:cs typeface="Calibri" pitchFamily="34" charset="0"/>
              </a:rPr>
              <a:t>.WriteLine</a:t>
            </a:r>
            <a:r>
              <a:rPr lang="hu-HU" sz="2400" b="1" dirty="0">
                <a:latin typeface="Consolas" pitchFamily="49" charset="0"/>
                <a:cs typeface="Calibri" pitchFamily="34" charset="0"/>
              </a:rPr>
              <a:t>(</a:t>
            </a:r>
            <a:r>
              <a:rPr lang="hu-HU" sz="2400" b="1" dirty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"</a:t>
            </a:r>
            <a:r>
              <a:rPr lang="hu-HU" sz="2400" b="1" dirty="0" err="1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Remainder</a:t>
            </a:r>
            <a:r>
              <a:rPr lang="hu-HU" sz="2400" b="1" dirty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: "</a:t>
            </a:r>
            <a:r>
              <a:rPr lang="hu-HU" sz="2400" b="1" dirty="0">
                <a:latin typeface="Consolas" pitchFamily="49" charset="0"/>
                <a:cs typeface="Calibri" pitchFamily="34" charset="0"/>
              </a:rPr>
              <a:t> + </a:t>
            </a:r>
            <a:r>
              <a:rPr lang="hu-HU" sz="2400" b="1" dirty="0" err="1">
                <a:latin typeface="Consolas" pitchFamily="49" charset="0"/>
                <a:cs typeface="Calibri" pitchFamily="34" charset="0"/>
              </a:rPr>
              <a:t>g.Key</a:t>
            </a:r>
            <a:r>
              <a:rPr lang="hu-HU" sz="2400" b="1" dirty="0">
                <a:latin typeface="Consolas" pitchFamily="49" charset="0"/>
                <a:cs typeface="Calibri" pitchFamily="34" charset="0"/>
              </a:rPr>
              <a:t> + </a:t>
            </a:r>
            <a:br>
              <a:rPr lang="hu-HU" sz="2400" b="1" dirty="0">
                <a:latin typeface="Consolas" pitchFamily="49" charset="0"/>
                <a:cs typeface="Calibri" pitchFamily="34" charset="0"/>
              </a:rPr>
            </a:br>
            <a:r>
              <a:rPr lang="hu-HU" sz="2400" b="1" dirty="0">
                <a:latin typeface="Consolas" pitchFamily="49" charset="0"/>
                <a:cs typeface="Calibri" pitchFamily="34" charset="0"/>
              </a:rPr>
              <a:t>		</a:t>
            </a:r>
            <a:r>
              <a:rPr lang="hu-HU" sz="2400" b="1" dirty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", </a:t>
            </a:r>
            <a:r>
              <a:rPr lang="hu-HU" sz="2400" b="1" dirty="0" err="1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Number</a:t>
            </a:r>
            <a:r>
              <a:rPr lang="hu-HU" sz="2400" b="1" dirty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 of </a:t>
            </a:r>
            <a:r>
              <a:rPr lang="hu-HU" sz="2400" b="1" dirty="0" err="1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items</a:t>
            </a:r>
            <a:r>
              <a:rPr lang="hu-HU" sz="2400" b="1" dirty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: "</a:t>
            </a:r>
            <a:r>
              <a:rPr lang="hu-HU" sz="2400" b="1" dirty="0">
                <a:latin typeface="Consolas" pitchFamily="49" charset="0"/>
                <a:cs typeface="Calibri" pitchFamily="34" charset="0"/>
              </a:rPr>
              <a:t> + </a:t>
            </a:r>
            <a:r>
              <a:rPr lang="hu-HU" sz="2400" b="1" dirty="0" err="1">
                <a:latin typeface="Consolas" pitchFamily="49" charset="0"/>
                <a:cs typeface="Calibri" pitchFamily="34" charset="0"/>
              </a:rPr>
              <a:t>g.Count</a:t>
            </a:r>
            <a:r>
              <a:rPr lang="hu-HU" sz="2400" b="1" dirty="0">
                <a:latin typeface="Consolas" pitchFamily="49" charset="0"/>
                <a:cs typeface="Calibri" pitchFamily="34" charset="0"/>
              </a:rPr>
              <a:t>());</a:t>
            </a:r>
            <a:endParaRPr lang="hu-HU" sz="2400" b="1" dirty="0">
              <a:cs typeface="Calibri" pitchFamily="34" charset="0"/>
            </a:endParaRPr>
          </a:p>
          <a:p>
            <a:pPr lvl="1">
              <a:lnSpc>
                <a:spcPct val="115000"/>
              </a:lnSpc>
              <a:buFontTx/>
              <a:buNone/>
            </a:pPr>
            <a:r>
              <a:rPr lang="hu-HU" sz="2400" b="1" dirty="0">
                <a:latin typeface="Consolas" pitchFamily="49" charset="0"/>
                <a:cs typeface="Calibri" pitchFamily="34" charset="0"/>
              </a:rPr>
              <a:t>}</a:t>
            </a:r>
            <a:endParaRPr lang="hu-HU" sz="2400" b="1" dirty="0">
              <a:cs typeface="Calibri" pitchFamily="34" charset="0"/>
            </a:endParaRPr>
          </a:p>
          <a:p>
            <a:r>
              <a:rPr lang="hu-HU" dirty="0"/>
              <a:t>Ugyanez jobb a </a:t>
            </a:r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syntax</a:t>
            </a:r>
            <a:r>
              <a:rPr lang="hu-HU" dirty="0"/>
              <a:t> használatával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hu-HU" b="1" dirty="0">
                <a:solidFill>
                  <a:srgbClr val="0000FF"/>
                </a:solidFill>
                <a:latin typeface="Consolas" panose="020B0609020204030204" pitchFamily="49" charset="0"/>
                <a:cs typeface="Calibri" pitchFamily="34" charset="0"/>
              </a:rPr>
              <a:t>var</a:t>
            </a:r>
            <a:r>
              <a:rPr lang="hu-HU" b="1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b="1" dirty="0" err="1">
                <a:latin typeface="Consolas" pitchFamily="49" charset="0"/>
                <a:cs typeface="Calibri" pitchFamily="34" charset="0"/>
              </a:rPr>
              <a:t>result</a:t>
            </a:r>
            <a:r>
              <a:rPr lang="hu-HU" b="1" dirty="0">
                <a:latin typeface="Consolas" pitchFamily="49" charset="0"/>
                <a:cs typeface="Calibri" pitchFamily="34" charset="0"/>
              </a:rPr>
              <a:t> = </a:t>
            </a:r>
            <a:r>
              <a:rPr lang="hu-HU" b="1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from</a:t>
            </a:r>
            <a:r>
              <a:rPr lang="hu-HU" b="1" dirty="0">
                <a:latin typeface="Consolas" pitchFamily="49" charset="0"/>
                <a:cs typeface="Calibri" pitchFamily="34" charset="0"/>
              </a:rPr>
              <a:t> x </a:t>
            </a:r>
            <a:r>
              <a:rPr lang="hu-HU" b="1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in</a:t>
            </a:r>
            <a:r>
              <a:rPr lang="hu-HU" b="1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b="1" dirty="0" err="1">
                <a:latin typeface="Consolas" pitchFamily="49" charset="0"/>
                <a:cs typeface="Calibri" pitchFamily="34" charset="0"/>
              </a:rPr>
              <a:t>first</a:t>
            </a:r>
            <a:endParaRPr lang="hu-HU" b="1" dirty="0">
              <a:latin typeface="Consolas" pitchFamily="49" charset="0"/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b="1" dirty="0">
                <a:latin typeface="Consolas" pitchFamily="49" charset="0"/>
                <a:cs typeface="Calibri" pitchFamily="34" charset="0"/>
              </a:rPr>
              <a:t>   </a:t>
            </a:r>
            <a:r>
              <a:rPr lang="hu-HU" b="1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group</a:t>
            </a:r>
            <a:r>
              <a:rPr lang="hu-HU" b="1" dirty="0">
                <a:latin typeface="Consolas" pitchFamily="49" charset="0"/>
                <a:cs typeface="Calibri" pitchFamily="34" charset="0"/>
              </a:rPr>
              <a:t> x </a:t>
            </a:r>
            <a:r>
              <a:rPr lang="hu-HU" b="1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by</a:t>
            </a:r>
            <a:r>
              <a:rPr lang="hu-HU" b="1" dirty="0">
                <a:latin typeface="Consolas" pitchFamily="49" charset="0"/>
                <a:cs typeface="Calibri" pitchFamily="34" charset="0"/>
              </a:rPr>
              <a:t> x % 2 </a:t>
            </a:r>
            <a:r>
              <a:rPr lang="hu-HU" b="1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into</a:t>
            </a:r>
            <a:r>
              <a:rPr lang="hu-HU" b="1" dirty="0">
                <a:latin typeface="Consolas" pitchFamily="49" charset="0"/>
                <a:cs typeface="Calibri" pitchFamily="34" charset="0"/>
              </a:rPr>
              <a:t> g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hu-HU" b="1" dirty="0">
                <a:latin typeface="Consolas" pitchFamily="49" charset="0"/>
                <a:cs typeface="Calibri" pitchFamily="34" charset="0"/>
              </a:rPr>
              <a:t>   </a:t>
            </a:r>
            <a:r>
              <a:rPr lang="hu-HU" b="1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select</a:t>
            </a:r>
            <a:r>
              <a:rPr lang="hu-HU" b="1" dirty="0">
                <a:latin typeface="Consolas" pitchFamily="49" charset="0"/>
                <a:cs typeface="Calibri" pitchFamily="34" charset="0"/>
              </a:rPr>
              <a:t> </a:t>
            </a:r>
            <a:r>
              <a:rPr lang="hu-HU" b="1" dirty="0" err="1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new</a:t>
            </a:r>
            <a:r>
              <a:rPr lang="hu-HU" b="1" dirty="0">
                <a:latin typeface="Consolas" pitchFamily="49" charset="0"/>
                <a:cs typeface="Calibri" pitchFamily="34" charset="0"/>
              </a:rPr>
              <a:t> {</a:t>
            </a:r>
            <a:r>
              <a:rPr lang="hu-HU" b="1" dirty="0" err="1">
                <a:latin typeface="Consolas" pitchFamily="49" charset="0"/>
                <a:cs typeface="Calibri" pitchFamily="34" charset="0"/>
              </a:rPr>
              <a:t>Remainder</a:t>
            </a:r>
            <a:r>
              <a:rPr lang="hu-HU" b="1" dirty="0">
                <a:latin typeface="Consolas" pitchFamily="49" charset="0"/>
                <a:cs typeface="Calibri" pitchFamily="34" charset="0"/>
              </a:rPr>
              <a:t>=</a:t>
            </a:r>
            <a:r>
              <a:rPr lang="hu-HU" b="1" dirty="0" err="1">
                <a:latin typeface="Consolas" pitchFamily="49" charset="0"/>
                <a:cs typeface="Calibri" pitchFamily="34" charset="0"/>
              </a:rPr>
              <a:t>g.Key</a:t>
            </a:r>
            <a:r>
              <a:rPr lang="hu-HU" b="1" dirty="0">
                <a:latin typeface="Consolas" pitchFamily="49" charset="0"/>
                <a:cs typeface="Calibri" pitchFamily="34" charset="0"/>
              </a:rPr>
              <a:t>, </a:t>
            </a:r>
            <a:r>
              <a:rPr lang="hu-HU" b="1" dirty="0" err="1">
                <a:latin typeface="Consolas" pitchFamily="49" charset="0"/>
                <a:cs typeface="Calibri" pitchFamily="34" charset="0"/>
              </a:rPr>
              <a:t>NumItems</a:t>
            </a:r>
            <a:r>
              <a:rPr lang="hu-HU" b="1" dirty="0">
                <a:latin typeface="Consolas" pitchFamily="49" charset="0"/>
                <a:cs typeface="Calibri" pitchFamily="34" charset="0"/>
              </a:rPr>
              <a:t>=</a:t>
            </a:r>
            <a:r>
              <a:rPr lang="hu-HU" b="1" dirty="0" err="1">
                <a:latin typeface="Consolas" pitchFamily="49" charset="0"/>
                <a:cs typeface="Calibri" pitchFamily="34" charset="0"/>
              </a:rPr>
              <a:t>g.Count</a:t>
            </a:r>
            <a:r>
              <a:rPr lang="hu-HU" b="1" dirty="0">
                <a:latin typeface="Consolas" pitchFamily="49" charset="0"/>
                <a:cs typeface="Calibri" pitchFamily="34" charset="0"/>
              </a:rPr>
              <a:t>()};</a:t>
            </a:r>
            <a:endParaRPr lang="hu-HU" b="1" dirty="0">
              <a:latin typeface="Consolas" panose="020B0609020204030204" pitchFamily="49" charset="0"/>
            </a:endParaRPr>
          </a:p>
        </p:txBody>
      </p:sp>
      <p:sp>
        <p:nvSpPr>
          <p:cNvPr id="27653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BB93897D-4BBB-41F4-BAD2-10204E81C33E}" type="slidenum">
              <a:rPr lang="hu-HU" sz="1000" smtClean="0">
                <a:solidFill>
                  <a:schemeClr val="tx1"/>
                </a:solidFill>
              </a:rPr>
              <a:pPr eaLnBrk="1" hangingPunct="1"/>
              <a:t>9</a:t>
            </a:fld>
            <a:endParaRPr lang="hu-HU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55055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lver">
  <a:themeElements>
    <a:clrScheme name="Silv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lver">
      <a:majorFont>
        <a:latin typeface="Segoe U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FF"/>
            </a:gs>
            <a:gs pos="100000">
              <a:srgbClr val="C0C0A8"/>
            </a:gs>
          </a:gsLst>
          <a:lin ang="2700000" scaled="1"/>
        </a:gradFill>
        <a:ln w="12700" cap="flat" cmpd="sng" algn="ctr">
          <a:solidFill>
            <a:srgbClr val="6E6E5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8000" tIns="18000" rIns="18000" bIns="18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u-HU" sz="1200" b="0" i="0" u="none" strike="noStrike" cap="none" normalizeH="0" baseline="0" smtClean="0">
            <a:ln>
              <a:noFill/>
            </a:ln>
            <a:solidFill>
              <a:srgbClr val="4B4B36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FF"/>
            </a:gs>
            <a:gs pos="100000">
              <a:srgbClr val="C0C0A8"/>
            </a:gs>
          </a:gsLst>
          <a:lin ang="2700000" scaled="1"/>
        </a:gradFill>
        <a:ln w="12700" cap="flat" cmpd="sng" algn="ctr">
          <a:solidFill>
            <a:srgbClr val="6E6E5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8000" tIns="18000" rIns="18000" bIns="18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u-HU" sz="1200" b="0" i="0" u="none" strike="noStrike" cap="none" normalizeH="0" baseline="0" smtClean="0">
            <a:ln>
              <a:noFill/>
            </a:ln>
            <a:solidFill>
              <a:srgbClr val="4B4B36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Silv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v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v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v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v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v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v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v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v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v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v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v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ilver">
  <a:themeElements>
    <a:clrScheme name="1_Silv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ilver">
      <a:majorFont>
        <a:latin typeface="Segoe U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ilv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lv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lv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lv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lv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lv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lv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lv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lv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lv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lv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lv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28014</TotalTime>
  <Words>2076</Words>
  <Application>Microsoft Office PowerPoint</Application>
  <PresentationFormat>On-screen Show (4:3)</PresentationFormat>
  <Paragraphs>225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Microsoft New Tai Lue</vt:lpstr>
      <vt:lpstr>Arial</vt:lpstr>
      <vt:lpstr>Segoe UI</vt:lpstr>
      <vt:lpstr>Consolas</vt:lpstr>
      <vt:lpstr>Silver</vt:lpstr>
      <vt:lpstr>1_Silver</vt:lpstr>
      <vt:lpstr>Haladó fejlesztési technikák</vt:lpstr>
      <vt:lpstr>LINQ operátor példák </vt:lpstr>
      <vt:lpstr>LINQ operátor példák – halmazok</vt:lpstr>
      <vt:lpstr>LINQ operátor példák – sorrendezés</vt:lpstr>
      <vt:lpstr>LINQ operátor példák – szűrés, darabszám</vt:lpstr>
      <vt:lpstr>LINQ operátor példák – szűrés, részkiválasztás</vt:lpstr>
      <vt:lpstr>LINQ operátor példák – láncolás, lekérdezés</vt:lpstr>
      <vt:lpstr>LINQ operátor példák – aggregálás</vt:lpstr>
      <vt:lpstr>LINQ operátor példák – csoportosítás</vt:lpstr>
      <vt:lpstr>LINQ operátor példák – csatolás (inner join)</vt:lpstr>
      <vt:lpstr>JSON Linq</vt:lpstr>
      <vt:lpstr>LINQ to XML, XLINQ</vt:lpstr>
      <vt:lpstr>LINQ to XML</vt:lpstr>
      <vt:lpstr>Példa</vt:lpstr>
      <vt:lpstr>Példa</vt:lpstr>
      <vt:lpstr>Példa</vt:lpstr>
      <vt:lpstr>Példa – Extension Method</vt:lpstr>
      <vt:lpstr>Példa – Dolgozók száma és oldalakra darabolt lista</vt:lpstr>
      <vt:lpstr>Példa – Legrövidebb és leghosszabb nevek</vt:lpstr>
      <vt:lpstr>Példa – Csoportok; Legnagyobb csoport</vt:lpstr>
      <vt:lpstr>Feladat</vt:lpstr>
      <vt:lpstr>Feladat</vt:lpstr>
      <vt:lpstr>Források</vt:lpstr>
    </vt:vector>
  </TitlesOfParts>
  <Company>OE NIK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PPT/2</dc:title>
  <dc:subject>PPT</dc:subject>
  <dc:creator>Szabó Zsolt, Szénási Sándor</dc:creator>
  <cp:lastModifiedBy>Kovács András</cp:lastModifiedBy>
  <cp:revision>1430</cp:revision>
  <dcterms:created xsi:type="dcterms:W3CDTF">2006-05-29T11:27:00Z</dcterms:created>
  <dcterms:modified xsi:type="dcterms:W3CDTF">2021-09-11T14:03:14Z</dcterms:modified>
</cp:coreProperties>
</file>