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sldIdLst>
    <p:sldId id="256" r:id="rId2"/>
    <p:sldId id="547" r:id="rId3"/>
    <p:sldId id="544" r:id="rId4"/>
    <p:sldId id="546" r:id="rId5"/>
    <p:sldId id="549" r:id="rId6"/>
    <p:sldId id="550" r:id="rId7"/>
    <p:sldId id="548" r:id="rId8"/>
    <p:sldId id="552" r:id="rId9"/>
    <p:sldId id="551" r:id="rId10"/>
    <p:sldId id="556" r:id="rId11"/>
    <p:sldId id="554" r:id="rId12"/>
    <p:sldId id="559" r:id="rId13"/>
    <p:sldId id="560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68" r:id="rId22"/>
    <p:sldId id="569" r:id="rId23"/>
    <p:sldId id="570" r:id="rId24"/>
    <p:sldId id="572" r:id="rId25"/>
    <p:sldId id="571" r:id="rId26"/>
    <p:sldId id="558" r:id="rId27"/>
    <p:sldId id="573" r:id="rId28"/>
    <p:sldId id="577" r:id="rId29"/>
    <p:sldId id="579" r:id="rId30"/>
    <p:sldId id="575" r:id="rId31"/>
    <p:sldId id="574" r:id="rId32"/>
    <p:sldId id="578" r:id="rId33"/>
    <p:sldId id="580" r:id="rId34"/>
    <p:sldId id="581" r:id="rId35"/>
    <p:sldId id="555" r:id="rId36"/>
    <p:sldId id="557" r:id="rId37"/>
    <p:sldId id="553" r:id="rId38"/>
    <p:sldId id="518" r:id="rId39"/>
  </p:sldIdLst>
  <p:sldSz cx="9144000" cy="6858000" type="screen4x3"/>
  <p:notesSz cx="6858000" cy="9144000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Közepesen sötét stílus 4 – 5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Közepesen sötét stílus 4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Világos stílus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50000" autoAdjust="0"/>
  </p:normalViewPr>
  <p:slideViewPr>
    <p:cSldViewPr>
      <p:cViewPr>
        <p:scale>
          <a:sx n="96" d="100"/>
          <a:sy n="96" d="100"/>
        </p:scale>
        <p:origin x="-92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noProof="0" smtClean="0"/>
              <a:t>Mintaszöveg szerkesztése</a:t>
            </a:r>
          </a:p>
          <a:p>
            <a:pPr lvl="1"/>
            <a:r>
              <a:rPr lang="hu-HU" altLang="hu-HU" noProof="0" smtClean="0"/>
              <a:t>Második szint</a:t>
            </a:r>
          </a:p>
          <a:p>
            <a:pPr lvl="2"/>
            <a:r>
              <a:rPr lang="hu-HU" altLang="hu-HU" noProof="0" smtClean="0"/>
              <a:t>Harmadik szint</a:t>
            </a:r>
          </a:p>
          <a:p>
            <a:pPr lvl="3"/>
            <a:r>
              <a:rPr lang="hu-HU" altLang="hu-HU" noProof="0" smtClean="0"/>
              <a:t>Negyedik szint</a:t>
            </a:r>
          </a:p>
          <a:p>
            <a:pPr lvl="4"/>
            <a:r>
              <a:rPr lang="hu-HU" altLang="hu-HU" noProof="0" smtClean="0"/>
              <a:t>Ötödik szint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CA634A0-59D3-4E16-9E7B-DB8CB5FCB5BD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828714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8486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75402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831013" y="274638"/>
            <a:ext cx="1855787" cy="567531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58888" y="274638"/>
            <a:ext cx="5419725" cy="567531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8735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54155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70012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58888" y="1600200"/>
            <a:ext cx="3636962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048250" y="1600200"/>
            <a:ext cx="3638550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55278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1463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2818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7235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45227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67601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74638"/>
            <a:ext cx="74279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600200"/>
            <a:ext cx="7427912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Mintaszöveg szerkesztése</a:t>
            </a:r>
          </a:p>
          <a:p>
            <a:pPr lvl="1"/>
            <a:r>
              <a:rPr lang="hu-HU" altLang="hu-HU" smtClean="0"/>
              <a:t>Második szint</a:t>
            </a:r>
          </a:p>
          <a:p>
            <a:pPr lvl="2"/>
            <a:r>
              <a:rPr lang="hu-HU" altLang="hu-HU" smtClean="0"/>
              <a:t>Harmadik szint</a:t>
            </a:r>
          </a:p>
          <a:p>
            <a:pPr lvl="3"/>
            <a:r>
              <a:rPr lang="hu-HU" altLang="hu-HU" smtClean="0"/>
              <a:t>Negyedik szint</a:t>
            </a:r>
          </a:p>
          <a:p>
            <a:pPr lvl="4"/>
            <a:r>
              <a:rPr lang="hu-HU" altLang="hu-HU" smtClean="0"/>
              <a:t>Ötödik szint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705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333333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333333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333333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333333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333333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333333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333333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333333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hashtable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hg.openjdk.java.net/jdk8/jdk8/jdk/file/687fd7c7986d/src/share/classes/java/util/HashMap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hyperlink" Target="https://visualgo.net/en/hashtab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urentluce.com/posts/python-dictionary-implementation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ryptographic_hash_func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549275"/>
            <a:ext cx="7772400" cy="1470025"/>
          </a:xfrm>
        </p:spPr>
        <p:txBody>
          <a:bodyPr/>
          <a:lstStyle/>
          <a:p>
            <a:pPr eaLnBrk="1" hangingPunct="1"/>
            <a:r>
              <a:rPr lang="hu-HU" altLang="hu-HU" dirty="0" smtClean="0"/>
              <a:t>Algoritmusok és Adatszerkezetek I.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2708920"/>
            <a:ext cx="7128792" cy="1752600"/>
          </a:xfrm>
        </p:spPr>
        <p:txBody>
          <a:bodyPr/>
          <a:lstStyle/>
          <a:p>
            <a:pPr eaLnBrk="1" hangingPunct="1"/>
            <a:r>
              <a:rPr lang="hu-HU" altLang="hu-HU" dirty="0" smtClean="0"/>
              <a:t>Hasító táblák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4067944" y="4653136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smtClean="0"/>
              <a:t>2017. október 17.</a:t>
            </a:r>
            <a:endParaRPr lang="hu-H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Adatszerkezetek</a:t>
            </a:r>
            <a:r>
              <a:rPr lang="en-US" dirty="0" smtClean="0"/>
              <a:t> </a:t>
            </a:r>
            <a:r>
              <a:rPr lang="en-US" dirty="0" err="1" smtClean="0"/>
              <a:t>választó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Ha </a:t>
            </a:r>
            <a:r>
              <a:rPr lang="en-US" b="0" dirty="0" err="1" smtClean="0"/>
              <a:t>egy</a:t>
            </a:r>
            <a:r>
              <a:rPr lang="en-US" b="0" dirty="0" smtClean="0"/>
              <a:t> </a:t>
            </a:r>
            <a:r>
              <a:rPr lang="en-US" b="0" dirty="0" err="1" smtClean="0"/>
              <a:t>elem</a:t>
            </a:r>
            <a:r>
              <a:rPr lang="en-US" b="0" dirty="0" smtClean="0"/>
              <a:t> </a:t>
            </a:r>
            <a:r>
              <a:rPr lang="en-US" b="0" dirty="0" err="1" smtClean="0"/>
              <a:t>többször</a:t>
            </a:r>
            <a:r>
              <a:rPr lang="en-US" b="0" dirty="0" smtClean="0"/>
              <a:t> is </a:t>
            </a:r>
            <a:r>
              <a:rPr lang="en-US" b="0" dirty="0" err="1" smtClean="0"/>
              <a:t>előfordulhat</a:t>
            </a:r>
            <a:r>
              <a:rPr lang="en-US" b="0" dirty="0" smtClean="0"/>
              <a:t>, </a:t>
            </a:r>
            <a:r>
              <a:rPr lang="en-US" b="0" dirty="0" err="1" smtClean="0"/>
              <a:t>sorrendiség</a:t>
            </a:r>
            <a:r>
              <a:rPr lang="en-US" b="0" dirty="0" smtClean="0"/>
              <a:t> </a:t>
            </a:r>
            <a:r>
              <a:rPr lang="en-US" b="0" dirty="0" err="1" smtClean="0"/>
              <a:t>fontos</a:t>
            </a:r>
            <a:r>
              <a:rPr lang="en-US" b="0" dirty="0" smtClean="0"/>
              <a:t>:</a:t>
            </a:r>
          </a:p>
          <a:p>
            <a:pPr marL="457200" lvl="1" indent="0">
              <a:buNone/>
            </a:pPr>
            <a:r>
              <a:rPr lang="en-US" b="0" dirty="0" smtClean="0"/>
              <a:t>  </a:t>
            </a:r>
            <a:r>
              <a:rPr lang="en-US" b="0" dirty="0" err="1" smtClean="0"/>
              <a:t>tömb</a:t>
            </a:r>
            <a:r>
              <a:rPr lang="en-US" b="0" dirty="0" smtClean="0"/>
              <a:t>, </a:t>
            </a:r>
            <a:r>
              <a:rPr lang="en-US" b="0" dirty="0" err="1" smtClean="0"/>
              <a:t>lista</a:t>
            </a:r>
            <a:r>
              <a:rPr lang="en-US" b="0" dirty="0" smtClean="0"/>
              <a:t>, </a:t>
            </a:r>
            <a:r>
              <a:rPr lang="en-US" b="0" dirty="0" err="1" smtClean="0"/>
              <a:t>verem</a:t>
            </a:r>
            <a:r>
              <a:rPr lang="en-US" b="0" dirty="0" smtClean="0"/>
              <a:t>, </a:t>
            </a:r>
            <a:r>
              <a:rPr lang="en-US" b="0" dirty="0" err="1" smtClean="0"/>
              <a:t>sor</a:t>
            </a:r>
            <a:r>
              <a:rPr lang="en-US" b="0" dirty="0" smtClean="0"/>
              <a:t>, </a:t>
            </a:r>
            <a:r>
              <a:rPr lang="en-US" b="0" dirty="0" err="1" smtClean="0"/>
              <a:t>prioritási</a:t>
            </a:r>
            <a:r>
              <a:rPr lang="en-US" b="0" dirty="0" smtClean="0"/>
              <a:t> </a:t>
            </a:r>
            <a:r>
              <a:rPr lang="en-US" b="0" dirty="0" err="1" smtClean="0"/>
              <a:t>sor</a:t>
            </a:r>
            <a:r>
              <a:rPr lang="en-US" b="0" dirty="0" smtClean="0"/>
              <a:t> </a:t>
            </a:r>
          </a:p>
          <a:p>
            <a:r>
              <a:rPr lang="en-US" b="0" dirty="0" err="1" smtClean="0"/>
              <a:t>Halmaz</a:t>
            </a:r>
            <a:r>
              <a:rPr lang="en-US" b="0" dirty="0" smtClean="0"/>
              <a:t>, </a:t>
            </a:r>
            <a:r>
              <a:rPr lang="en-US" b="0" dirty="0" err="1" smtClean="0"/>
              <a:t>csak</a:t>
            </a:r>
            <a:r>
              <a:rPr lang="en-US" b="0" dirty="0" smtClean="0"/>
              <a:t> </a:t>
            </a:r>
            <a:r>
              <a:rPr lang="en-US" b="0" dirty="0" err="1" smtClean="0"/>
              <a:t>az</a:t>
            </a:r>
            <a:r>
              <a:rPr lang="en-US" b="0" dirty="0" smtClean="0"/>
              <a:t> </a:t>
            </a:r>
            <a:r>
              <a:rPr lang="en-US" b="0" dirty="0" err="1" smtClean="0"/>
              <a:t>számít</a:t>
            </a:r>
            <a:r>
              <a:rPr lang="en-US" b="0" dirty="0" smtClean="0"/>
              <a:t>, </a:t>
            </a:r>
            <a:r>
              <a:rPr lang="en-US" b="0" dirty="0" err="1" smtClean="0"/>
              <a:t>hogy</a:t>
            </a:r>
            <a:r>
              <a:rPr lang="en-US" b="0" dirty="0" smtClean="0"/>
              <a:t> </a:t>
            </a:r>
            <a:r>
              <a:rPr lang="en-US" b="0" dirty="0" err="1" smtClean="0"/>
              <a:t>tartalmaz</a:t>
            </a:r>
            <a:r>
              <a:rPr lang="en-US" b="0" dirty="0" smtClean="0"/>
              <a:t>-e </a:t>
            </a:r>
            <a:r>
              <a:rPr lang="en-US" b="0" dirty="0" err="1" smtClean="0"/>
              <a:t>egy</a:t>
            </a:r>
            <a:r>
              <a:rPr lang="en-US" b="0" dirty="0" smtClean="0"/>
              <a:t> </a:t>
            </a:r>
            <a:r>
              <a:rPr lang="en-US" b="0" dirty="0" err="1" smtClean="0"/>
              <a:t>elemet</a:t>
            </a:r>
            <a:r>
              <a:rPr lang="en-US" b="0" dirty="0" smtClean="0"/>
              <a:t> </a:t>
            </a:r>
            <a:r>
              <a:rPr lang="en-US" b="0" dirty="0" err="1" smtClean="0"/>
              <a:t>vagy</a:t>
            </a:r>
            <a:r>
              <a:rPr lang="en-US" b="0" dirty="0" smtClean="0"/>
              <a:t> </a:t>
            </a:r>
            <a:r>
              <a:rPr lang="en-US" b="0" dirty="0" err="1" smtClean="0"/>
              <a:t>sem</a:t>
            </a:r>
            <a:r>
              <a:rPr lang="en-US" b="0" dirty="0" smtClean="0"/>
              <a:t>:</a:t>
            </a:r>
          </a:p>
          <a:p>
            <a:pPr marL="457200" lvl="1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</a:t>
            </a:r>
            <a:r>
              <a:rPr lang="en-US" b="0" dirty="0" err="1" smtClean="0"/>
              <a:t>halmaz</a:t>
            </a:r>
            <a:r>
              <a:rPr lang="en-US" b="0" dirty="0" smtClean="0"/>
              <a:t> (Set)</a:t>
            </a:r>
          </a:p>
          <a:p>
            <a:r>
              <a:rPr lang="en-US" b="0" dirty="0" smtClean="0"/>
              <a:t>Ha </a:t>
            </a:r>
            <a:r>
              <a:rPr lang="en-US" b="0" dirty="0" err="1" smtClean="0"/>
              <a:t>kulcs-érték</a:t>
            </a:r>
            <a:r>
              <a:rPr lang="en-US" b="0" dirty="0" smtClean="0"/>
              <a:t> </a:t>
            </a:r>
            <a:r>
              <a:rPr lang="en-US" b="0" dirty="0" err="1" smtClean="0"/>
              <a:t>párokat</a:t>
            </a:r>
            <a:r>
              <a:rPr lang="en-US" b="0" dirty="0" smtClean="0"/>
              <a:t> </a:t>
            </a:r>
            <a:r>
              <a:rPr lang="en-US" b="0" dirty="0" err="1" smtClean="0"/>
              <a:t>tárolunk</a:t>
            </a:r>
            <a:r>
              <a:rPr lang="en-US" b="0" dirty="0" smtClean="0"/>
              <a:t>:</a:t>
            </a:r>
          </a:p>
          <a:p>
            <a:pPr marL="457200" lvl="1" indent="0">
              <a:buNone/>
            </a:pPr>
            <a:r>
              <a:rPr lang="en-US" b="0" dirty="0" smtClean="0"/>
              <a:t>  </a:t>
            </a:r>
            <a:r>
              <a:rPr lang="en-US" b="0" dirty="0" err="1" smtClean="0"/>
              <a:t>szótár</a:t>
            </a:r>
            <a:r>
              <a:rPr lang="en-US" b="0" dirty="0" smtClean="0"/>
              <a:t> (dictionary, Map)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12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Hasító</a:t>
            </a:r>
            <a:r>
              <a:rPr lang="en-US" dirty="0" smtClean="0"/>
              <a:t> </a:t>
            </a:r>
            <a:r>
              <a:rPr lang="en-US" dirty="0" err="1" smtClean="0"/>
              <a:t>táblák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Halmazok</a:t>
            </a:r>
            <a:r>
              <a:rPr lang="en-US" b="0" dirty="0" smtClean="0"/>
              <a:t> (</a:t>
            </a:r>
            <a:r>
              <a:rPr lang="en-US" b="0" dirty="0" err="1" smtClean="0"/>
              <a:t>és</a:t>
            </a:r>
            <a:r>
              <a:rPr lang="en-US" b="0" dirty="0" smtClean="0"/>
              <a:t> </a:t>
            </a:r>
            <a:r>
              <a:rPr lang="en-US" b="0" dirty="0" err="1" smtClean="0"/>
              <a:t>szótárak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KERES(), BESZUR(), TOROL() </a:t>
            </a:r>
            <a:r>
              <a:rPr lang="en-US" b="0" dirty="0" err="1" smtClean="0"/>
              <a:t>legyen</a:t>
            </a:r>
            <a:r>
              <a:rPr lang="en-US" b="0" dirty="0" smtClean="0"/>
              <a:t> </a:t>
            </a:r>
            <a:r>
              <a:rPr lang="en-US" b="0" dirty="0" err="1" smtClean="0"/>
              <a:t>hatékony</a:t>
            </a:r>
            <a:r>
              <a:rPr lang="en-US" b="0" dirty="0" smtClean="0"/>
              <a:t>!</a:t>
            </a:r>
          </a:p>
          <a:p>
            <a:r>
              <a:rPr lang="en-US" b="0" u="sng" dirty="0" err="1" smtClean="0"/>
              <a:t>átlagos</a:t>
            </a:r>
            <a:r>
              <a:rPr lang="en-US" b="0" u="sng" dirty="0" smtClean="0"/>
              <a:t> </a:t>
            </a:r>
            <a:r>
              <a:rPr lang="en-US" b="0" u="sng" dirty="0" err="1" smtClean="0"/>
              <a:t>eset</a:t>
            </a:r>
            <a:r>
              <a:rPr lang="en-US" b="0" dirty="0" err="1" smtClean="0"/>
              <a:t>ben</a:t>
            </a:r>
            <a:r>
              <a:rPr lang="en-US" b="0" dirty="0" smtClean="0"/>
              <a:t> </a:t>
            </a:r>
            <a:r>
              <a:rPr lang="en-US" b="0" i="1" dirty="0" smtClean="0"/>
              <a:t>O</a:t>
            </a:r>
            <a:r>
              <a:rPr lang="en-US" b="0" dirty="0" smtClean="0"/>
              <a:t>(1)</a:t>
            </a:r>
          </a:p>
          <a:p>
            <a:r>
              <a:rPr lang="en-US" b="0" dirty="0" err="1" smtClean="0"/>
              <a:t>Keresőfa</a:t>
            </a:r>
            <a:r>
              <a:rPr lang="en-US" b="0" dirty="0" smtClean="0"/>
              <a:t> </a:t>
            </a:r>
            <a:r>
              <a:rPr lang="en-US" b="0" dirty="0" err="1" smtClean="0"/>
              <a:t>legrosszabb</a:t>
            </a:r>
            <a:r>
              <a:rPr lang="en-US" b="0" dirty="0" smtClean="0"/>
              <a:t> </a:t>
            </a:r>
            <a:r>
              <a:rPr lang="en-US" b="0" dirty="0" err="1" smtClean="0"/>
              <a:t>esetben</a:t>
            </a:r>
            <a:r>
              <a:rPr lang="en-US" b="0" dirty="0" smtClean="0"/>
              <a:t> </a:t>
            </a:r>
            <a:r>
              <a:rPr lang="en-US" b="0" i="1" dirty="0" smtClean="0"/>
              <a:t>O</a:t>
            </a:r>
            <a:r>
              <a:rPr lang="en-US" b="0" dirty="0" smtClean="0"/>
              <a:t>(</a:t>
            </a:r>
            <a:r>
              <a:rPr lang="en-US" b="0" dirty="0" err="1" smtClean="0"/>
              <a:t>log</a:t>
            </a:r>
            <a:r>
              <a:rPr lang="en-US" b="0" i="1" dirty="0" err="1" smtClean="0"/>
              <a:t>n</a:t>
            </a:r>
            <a:r>
              <a:rPr lang="en-US" b="0" dirty="0" smtClean="0"/>
              <a:t>) </a:t>
            </a:r>
            <a:r>
              <a:rPr lang="en-US" b="0" dirty="0" err="1" smtClean="0"/>
              <a:t>és</a:t>
            </a:r>
            <a:r>
              <a:rPr lang="en-US" b="0" dirty="0" smtClean="0"/>
              <a:t> </a:t>
            </a:r>
            <a:r>
              <a:rPr lang="en-US" b="0" dirty="0" err="1" smtClean="0"/>
              <a:t>egyéb</a:t>
            </a:r>
            <a:r>
              <a:rPr lang="en-US" b="0" dirty="0" smtClean="0"/>
              <a:t> </a:t>
            </a:r>
            <a:r>
              <a:rPr lang="en-US" b="0" dirty="0" err="1" smtClean="0"/>
              <a:t>műveletek</a:t>
            </a:r>
            <a:r>
              <a:rPr lang="en-US" b="0" dirty="0" smtClean="0"/>
              <a:t> is </a:t>
            </a:r>
            <a:r>
              <a:rPr lang="en-US" b="0" dirty="0" err="1" smtClean="0"/>
              <a:t>hatékonyak</a:t>
            </a:r>
            <a:r>
              <a:rPr lang="en-US" b="0" dirty="0" smtClean="0"/>
              <a:t> </a:t>
            </a:r>
            <a:r>
              <a:rPr lang="en-US" sz="2400" b="0" dirty="0" smtClean="0"/>
              <a:t>(KÖVETKEZŐ/ELÖZŐ, MIN/MAX)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706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Közvetlen</a:t>
            </a:r>
            <a:r>
              <a:rPr lang="en-US" dirty="0" smtClean="0"/>
              <a:t> </a:t>
            </a:r>
            <a:r>
              <a:rPr lang="en-US" dirty="0" err="1" smtClean="0"/>
              <a:t>címzésű</a:t>
            </a:r>
            <a:r>
              <a:rPr lang="en-US" dirty="0" smtClean="0"/>
              <a:t> </a:t>
            </a:r>
            <a:r>
              <a:rPr lang="en-US" dirty="0" err="1" smtClean="0"/>
              <a:t>táblázat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96752"/>
            <a:ext cx="8907214" cy="490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61992"/>
            <a:ext cx="7427912" cy="1143000"/>
          </a:xfrm>
        </p:spPr>
        <p:txBody>
          <a:bodyPr/>
          <a:lstStyle/>
          <a:p>
            <a:r>
              <a:rPr lang="en-US" dirty="0" err="1"/>
              <a:t>Közvetlen</a:t>
            </a:r>
            <a:r>
              <a:rPr lang="en-US" dirty="0"/>
              <a:t> </a:t>
            </a:r>
            <a:r>
              <a:rPr lang="en-US" dirty="0" err="1"/>
              <a:t>címzésű</a:t>
            </a:r>
            <a:r>
              <a:rPr lang="en-US" dirty="0"/>
              <a:t> </a:t>
            </a:r>
            <a:r>
              <a:rPr lang="en-US" dirty="0" err="1"/>
              <a:t>táblázat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888" y="1186481"/>
            <a:ext cx="7427912" cy="434975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Közvetlen</a:t>
            </a:r>
            <a:r>
              <a:rPr lang="en-US" b="0" dirty="0" smtClean="0"/>
              <a:t> </a:t>
            </a:r>
            <a:r>
              <a:rPr lang="en-US" b="0" dirty="0" err="1" smtClean="0"/>
              <a:t>címzésű</a:t>
            </a:r>
            <a:r>
              <a:rPr lang="en-US" b="0" dirty="0" smtClean="0"/>
              <a:t> </a:t>
            </a:r>
            <a:r>
              <a:rPr lang="en-US" b="0" dirty="0" err="1" smtClean="0"/>
              <a:t>táblázat</a:t>
            </a:r>
            <a:r>
              <a:rPr lang="en-US" b="0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	</a:t>
            </a:r>
            <a:r>
              <a:rPr lang="en-US" sz="2400" b="0" dirty="0" smtClean="0"/>
              <a:t>KERES </a:t>
            </a:r>
            <a:r>
              <a:rPr lang="en-US" sz="2400" b="0" i="1" dirty="0" smtClean="0"/>
              <a:t>O</a:t>
            </a:r>
            <a:r>
              <a:rPr lang="en-US" sz="2400" b="0" dirty="0" smtClean="0"/>
              <a:t>(1), BESZUR/TOROL </a:t>
            </a:r>
            <a:r>
              <a:rPr lang="en-US" sz="2400" b="0" i="1" dirty="0" smtClean="0"/>
              <a:t>O</a:t>
            </a:r>
            <a:r>
              <a:rPr lang="en-US" sz="2400" b="0" dirty="0" smtClean="0"/>
              <a:t>(1)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	</a:t>
            </a:r>
            <a:r>
              <a:rPr lang="hu-HU" sz="2400" b="0" dirty="0" smtClean="0"/>
              <a:t>tár</a:t>
            </a:r>
            <a:r>
              <a:rPr lang="en-US" sz="2400" b="0" dirty="0" smtClean="0"/>
              <a:t>: </a:t>
            </a:r>
            <a:r>
              <a:rPr lang="en-US" sz="2400" b="0" i="1" dirty="0" smtClean="0"/>
              <a:t>O</a:t>
            </a:r>
            <a:r>
              <a:rPr lang="en-US" sz="2400" b="0" dirty="0" smtClean="0"/>
              <a:t>(|</a:t>
            </a:r>
            <a:r>
              <a:rPr lang="en-US" sz="2400" b="0" dirty="0" err="1" smtClean="0"/>
              <a:t>univerzum</a:t>
            </a:r>
            <a:r>
              <a:rPr lang="en-US" sz="2400" b="0" dirty="0" smtClean="0"/>
              <a:t>|)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Rendezett</a:t>
            </a:r>
            <a:r>
              <a:rPr lang="en-US" b="0" dirty="0" smtClean="0"/>
              <a:t> </a:t>
            </a:r>
            <a:r>
              <a:rPr lang="en-US" b="0" dirty="0" err="1" smtClean="0"/>
              <a:t>tömb</a:t>
            </a:r>
            <a:r>
              <a:rPr lang="en-US" b="0" dirty="0" smtClean="0"/>
              <a:t> (</a:t>
            </a:r>
            <a:r>
              <a:rPr lang="en-US" b="0" dirty="0" err="1" smtClean="0"/>
              <a:t>Közvetlen</a:t>
            </a:r>
            <a:r>
              <a:rPr lang="en-US" b="0" dirty="0" smtClean="0"/>
              <a:t> </a:t>
            </a:r>
            <a:r>
              <a:rPr lang="en-US" b="0" dirty="0" err="1" smtClean="0"/>
              <a:t>elérésű</a:t>
            </a:r>
            <a:r>
              <a:rPr lang="en-US" b="0" dirty="0" smtClean="0"/>
              <a:t> </a:t>
            </a:r>
            <a:r>
              <a:rPr lang="en-US" b="0" dirty="0" err="1" smtClean="0"/>
              <a:t>memória</a:t>
            </a:r>
            <a:r>
              <a:rPr lang="en-US" b="0" dirty="0" smtClean="0"/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400050" lvl="1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b="0" dirty="0" smtClean="0"/>
              <a:t>	KERES </a:t>
            </a:r>
            <a:r>
              <a:rPr lang="en-US" sz="2400" b="0" i="1" dirty="0" smtClean="0"/>
              <a:t>O</a:t>
            </a:r>
            <a:r>
              <a:rPr lang="en-US" sz="2400" b="0" dirty="0" smtClean="0"/>
              <a:t>(</a:t>
            </a:r>
            <a:r>
              <a:rPr lang="en-US" sz="2400" b="0" dirty="0" err="1" smtClean="0"/>
              <a:t>log</a:t>
            </a:r>
            <a:r>
              <a:rPr lang="en-US" sz="2400" b="0" i="1" dirty="0" err="1" smtClean="0"/>
              <a:t>n</a:t>
            </a:r>
            <a:r>
              <a:rPr lang="en-US" sz="2400" b="0" dirty="0" smtClean="0"/>
              <a:t>), </a:t>
            </a:r>
            <a:r>
              <a:rPr lang="en-US" sz="2400" b="0" dirty="0"/>
              <a:t>BESZUR/TOROL </a:t>
            </a:r>
            <a:r>
              <a:rPr lang="en-US" sz="2400" b="0" i="1" dirty="0" smtClean="0"/>
              <a:t>O</a:t>
            </a:r>
            <a:r>
              <a:rPr lang="en-US" sz="2400" b="0" dirty="0" smtClean="0"/>
              <a:t>(</a:t>
            </a:r>
            <a:r>
              <a:rPr lang="en-US" sz="2400" b="0" i="1" dirty="0" smtClean="0"/>
              <a:t>n</a:t>
            </a:r>
            <a:r>
              <a:rPr lang="en-US" sz="2400" b="0" dirty="0" smtClean="0"/>
              <a:t>)</a:t>
            </a:r>
          </a:p>
          <a:p>
            <a:pPr marL="400050" lvl="1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b="0" dirty="0"/>
              <a:t>	</a:t>
            </a:r>
            <a:r>
              <a:rPr lang="hu-HU" sz="2400" b="0" dirty="0" smtClean="0"/>
              <a:t>tár</a:t>
            </a:r>
            <a:r>
              <a:rPr lang="en-US" sz="2400" b="0" dirty="0" smtClean="0"/>
              <a:t>: </a:t>
            </a:r>
            <a:r>
              <a:rPr lang="en-US" sz="2400" b="0" i="1" dirty="0" smtClean="0"/>
              <a:t>O</a:t>
            </a:r>
            <a:r>
              <a:rPr lang="en-US" sz="2400" b="0" dirty="0" smtClean="0"/>
              <a:t>(</a:t>
            </a:r>
            <a:r>
              <a:rPr lang="en-US" sz="2400" b="0" i="1" dirty="0" smtClean="0"/>
              <a:t>n</a:t>
            </a:r>
            <a:r>
              <a:rPr lang="en-US" sz="2400" b="0" dirty="0" smtClean="0"/>
              <a:t>)</a:t>
            </a:r>
            <a:endParaRPr lang="en-US" sz="2400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06681"/>
              </p:ext>
            </p:extLst>
          </p:nvPr>
        </p:nvGraphicFramePr>
        <p:xfrm>
          <a:off x="1835696" y="184482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86776"/>
              </p:ext>
            </p:extLst>
          </p:nvPr>
        </p:nvGraphicFramePr>
        <p:xfrm>
          <a:off x="1835696" y="47251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77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Hasító</a:t>
            </a:r>
            <a:r>
              <a:rPr lang="en-US" dirty="0" smtClean="0"/>
              <a:t> (hash) </a:t>
            </a:r>
            <a:r>
              <a:rPr lang="en-US" dirty="0" err="1" smtClean="0"/>
              <a:t>táblázatok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err="1" smtClean="0"/>
              <a:t>Általában</a:t>
            </a:r>
            <a:r>
              <a:rPr lang="en-US" b="0" dirty="0" smtClean="0"/>
              <a:t> a </a:t>
            </a:r>
            <a:r>
              <a:rPr lang="en-US" b="0" dirty="0" err="1"/>
              <a:t>szótárban</a:t>
            </a:r>
            <a:r>
              <a:rPr lang="en-US" b="0" dirty="0"/>
              <a:t> </a:t>
            </a:r>
            <a:r>
              <a:rPr lang="en-US" b="0" dirty="0" err="1"/>
              <a:t>tárolt</a:t>
            </a:r>
            <a:r>
              <a:rPr lang="en-US" b="0" dirty="0"/>
              <a:t> </a:t>
            </a:r>
            <a:r>
              <a:rPr lang="en-US" b="0" dirty="0" err="1" smtClean="0"/>
              <a:t>kulcsok</a:t>
            </a:r>
            <a:r>
              <a:rPr lang="en-US" b="0" i="1" dirty="0" smtClean="0"/>
              <a:t> </a:t>
            </a:r>
            <a:r>
              <a:rPr lang="en-US" b="0" dirty="0" err="1" smtClean="0"/>
              <a:t>halmaza</a:t>
            </a:r>
            <a:r>
              <a:rPr lang="en-US" b="0" dirty="0" smtClean="0"/>
              <a:t> (</a:t>
            </a:r>
            <a:r>
              <a:rPr lang="en-US" b="0" i="1" dirty="0" smtClean="0"/>
              <a:t>n</a:t>
            </a:r>
            <a:r>
              <a:rPr lang="en-US" b="0" dirty="0" smtClean="0"/>
              <a:t>) </a:t>
            </a:r>
            <a:r>
              <a:rPr lang="en-US" b="0" dirty="0" err="1"/>
              <a:t>sokkal</a:t>
            </a:r>
            <a:r>
              <a:rPr lang="en-US" b="0" dirty="0"/>
              <a:t> </a:t>
            </a:r>
            <a:r>
              <a:rPr lang="en-US" b="0" dirty="0" err="1"/>
              <a:t>kisebb</a:t>
            </a:r>
            <a:r>
              <a:rPr lang="en-US" b="0" dirty="0"/>
              <a:t> a </a:t>
            </a:r>
            <a:r>
              <a:rPr lang="en-US" b="0" dirty="0" err="1"/>
              <a:t>lehetséges</a:t>
            </a:r>
            <a:r>
              <a:rPr lang="en-US" b="0" dirty="0"/>
              <a:t> </a:t>
            </a:r>
            <a:r>
              <a:rPr lang="en-US" b="0" dirty="0" err="1"/>
              <a:t>kulcsok</a:t>
            </a:r>
            <a:r>
              <a:rPr lang="en-US" b="0" dirty="0"/>
              <a:t> </a:t>
            </a:r>
            <a:r>
              <a:rPr lang="en-US" b="0" dirty="0" err="1" smtClean="0"/>
              <a:t>univerzumánál</a:t>
            </a:r>
            <a:r>
              <a:rPr lang="is-IS" b="0" dirty="0" smtClean="0"/>
              <a:t>…</a:t>
            </a:r>
            <a:endParaRPr lang="en-US" b="0" dirty="0" smtClean="0"/>
          </a:p>
          <a:p>
            <a:pPr marL="0" indent="0">
              <a:buNone/>
            </a:pPr>
            <a:r>
              <a:rPr lang="en-US" b="0" i="1" dirty="0" smtClean="0"/>
              <a:t>h </a:t>
            </a:r>
            <a:r>
              <a:rPr lang="en-US" i="1" dirty="0" err="1" smtClean="0"/>
              <a:t>hasító</a:t>
            </a:r>
            <a:r>
              <a:rPr lang="en-US" i="1" dirty="0" smtClean="0"/>
              <a:t> </a:t>
            </a:r>
            <a:r>
              <a:rPr lang="en-US" i="1" dirty="0" err="1" smtClean="0"/>
              <a:t>függvény</a:t>
            </a:r>
            <a:r>
              <a:rPr lang="en-US" i="1" dirty="0" smtClean="0"/>
              <a:t> </a:t>
            </a:r>
            <a:r>
              <a:rPr lang="en-US" b="0" dirty="0" smtClean="0"/>
              <a:t>a </a:t>
            </a:r>
            <a:r>
              <a:rPr lang="en-US" b="0" dirty="0" err="1"/>
              <a:t>kulcsok</a:t>
            </a:r>
            <a:r>
              <a:rPr lang="en-US" b="0" dirty="0"/>
              <a:t> </a:t>
            </a:r>
            <a:r>
              <a:rPr lang="en-US" b="0" i="1" dirty="0"/>
              <a:t>U </a:t>
            </a:r>
            <a:r>
              <a:rPr lang="en-US" b="0" dirty="0" err="1"/>
              <a:t>univerzumát</a:t>
            </a:r>
            <a:r>
              <a:rPr lang="en-US" b="0" dirty="0"/>
              <a:t> </a:t>
            </a:r>
            <a:r>
              <a:rPr lang="en-US" b="0" dirty="0" err="1"/>
              <a:t>képezi</a:t>
            </a:r>
            <a:r>
              <a:rPr lang="en-US" b="0" dirty="0"/>
              <a:t> le a </a:t>
            </a:r>
            <a:r>
              <a:rPr lang="en-US" b="0" i="1" dirty="0"/>
              <a:t>T </a:t>
            </a:r>
            <a:r>
              <a:rPr lang="en-US" b="0" dirty="0"/>
              <a:t>[</a:t>
            </a:r>
            <a:r>
              <a:rPr lang="en-US" b="0" dirty="0" smtClean="0"/>
              <a:t>0</a:t>
            </a:r>
            <a:r>
              <a:rPr lang="is-IS" b="0" dirty="0" smtClean="0"/>
              <a:t>…</a:t>
            </a:r>
            <a:r>
              <a:rPr lang="en-US" b="0" i="1" dirty="0" smtClean="0"/>
              <a:t>m </a:t>
            </a:r>
            <a:r>
              <a:rPr lang="en-US" b="0" dirty="0"/>
              <a:t>− 1] </a:t>
            </a:r>
            <a:r>
              <a:rPr lang="en-US" b="0" i="1" dirty="0" err="1" smtClean="0"/>
              <a:t>hasító</a:t>
            </a:r>
            <a:r>
              <a:rPr lang="en-US" b="0" i="1" dirty="0" smtClean="0"/>
              <a:t> </a:t>
            </a:r>
            <a:r>
              <a:rPr lang="en-US" b="0" i="1" dirty="0" err="1" smtClean="0"/>
              <a:t>táblázat</a:t>
            </a:r>
            <a:r>
              <a:rPr lang="en-US" b="0" i="1" dirty="0" smtClean="0"/>
              <a:t> </a:t>
            </a:r>
            <a:r>
              <a:rPr lang="en-US" i="1" dirty="0" err="1"/>
              <a:t>rés</a:t>
            </a:r>
            <a:r>
              <a:rPr lang="en-US" b="0" dirty="0" err="1"/>
              <a:t>eire</a:t>
            </a:r>
            <a:r>
              <a:rPr lang="en-US" b="0" dirty="0"/>
              <a:t>: </a:t>
            </a:r>
            <a:endParaRPr lang="en-US" b="0" dirty="0" smtClean="0"/>
          </a:p>
          <a:p>
            <a:pPr marL="0" indent="0">
              <a:buNone/>
            </a:pPr>
            <a:r>
              <a:rPr lang="en-US" b="0" i="1" dirty="0"/>
              <a:t>	</a:t>
            </a:r>
            <a:r>
              <a:rPr lang="en-US" b="0" i="1" dirty="0" smtClean="0"/>
              <a:t>h </a:t>
            </a:r>
            <a:r>
              <a:rPr lang="en-US" b="0" dirty="0"/>
              <a:t>: </a:t>
            </a:r>
            <a:r>
              <a:rPr lang="en-US" b="0" i="1" dirty="0"/>
              <a:t>U </a:t>
            </a:r>
            <a:r>
              <a:rPr lang="en-US" b="0" dirty="0"/>
              <a:t>→ {0, 1, . . . , </a:t>
            </a:r>
            <a:r>
              <a:rPr lang="en-US" b="0" i="1" dirty="0" smtClean="0"/>
              <a:t>m</a:t>
            </a:r>
            <a:r>
              <a:rPr lang="en-US" b="0" dirty="0" smtClean="0"/>
              <a:t>−1}</a:t>
            </a:r>
          </a:p>
          <a:p>
            <a:pPr marL="0" indent="0">
              <a:buNone/>
            </a:pPr>
            <a:r>
              <a:rPr lang="en-US" sz="2000" b="0" dirty="0" smtClean="0"/>
              <a:t>     (a </a:t>
            </a:r>
            <a:r>
              <a:rPr lang="en-US" sz="2000" b="0" i="1" dirty="0"/>
              <a:t>k </a:t>
            </a:r>
            <a:r>
              <a:rPr lang="en-US" sz="2000" b="0" dirty="0" err="1"/>
              <a:t>kulcsu</a:t>
            </a:r>
            <a:r>
              <a:rPr lang="en-US" sz="2000" b="0" dirty="0"/>
              <a:t>́ </a:t>
            </a:r>
            <a:r>
              <a:rPr lang="en-US" sz="2000" b="0" dirty="0" err="1"/>
              <a:t>elem</a:t>
            </a:r>
            <a:r>
              <a:rPr lang="en-US" sz="2000" b="0" dirty="0"/>
              <a:t> a </a:t>
            </a:r>
            <a:r>
              <a:rPr lang="en-US" sz="2000" b="0" i="1" dirty="0"/>
              <a:t>h</a:t>
            </a:r>
            <a:r>
              <a:rPr lang="en-US" sz="2000" b="0" dirty="0"/>
              <a:t>(</a:t>
            </a:r>
            <a:r>
              <a:rPr lang="en-US" sz="2000" b="0" i="1" dirty="0"/>
              <a:t>k</a:t>
            </a:r>
            <a:r>
              <a:rPr lang="en-US" sz="2000" b="0" dirty="0"/>
              <a:t>) </a:t>
            </a:r>
            <a:r>
              <a:rPr lang="en-US" sz="2000" b="0" dirty="0" err="1"/>
              <a:t>résre</a:t>
            </a:r>
            <a:r>
              <a:rPr lang="en-US" sz="2000" b="0" dirty="0"/>
              <a:t> </a:t>
            </a:r>
            <a:r>
              <a:rPr lang="en-US" sz="2000" b="0" i="1" dirty="0" err="1" smtClean="0"/>
              <a:t>képződik</a:t>
            </a:r>
            <a:r>
              <a:rPr lang="en-US" sz="2000" b="0" i="1" dirty="0" smtClean="0"/>
              <a:t> le</a:t>
            </a:r>
          </a:p>
          <a:p>
            <a:pPr marL="0" indent="0">
              <a:buNone/>
            </a:pPr>
            <a:r>
              <a:rPr lang="en-US" sz="2000" b="0" i="1" dirty="0"/>
              <a:t> </a:t>
            </a:r>
            <a:r>
              <a:rPr lang="en-US" sz="2000" b="0" i="1" dirty="0" smtClean="0"/>
              <a:t>     h</a:t>
            </a:r>
            <a:r>
              <a:rPr lang="en-US" sz="2000" b="0" dirty="0" smtClean="0"/>
              <a:t>(</a:t>
            </a:r>
            <a:r>
              <a:rPr lang="en-US" sz="2000" b="0" i="1" dirty="0" smtClean="0"/>
              <a:t>k</a:t>
            </a:r>
            <a:r>
              <a:rPr lang="en-US" sz="2000" b="0" dirty="0"/>
              <a:t>) a </a:t>
            </a:r>
            <a:r>
              <a:rPr lang="en-US" sz="2000" b="0" i="1" dirty="0"/>
              <a:t>k </a:t>
            </a:r>
            <a:r>
              <a:rPr lang="en-US" sz="2000" b="0" dirty="0" err="1"/>
              <a:t>kulcs</a:t>
            </a:r>
            <a:r>
              <a:rPr lang="en-US" sz="2000" b="0" dirty="0"/>
              <a:t> </a:t>
            </a:r>
            <a:r>
              <a:rPr lang="en-US" sz="2000" b="0" i="1" dirty="0" err="1"/>
              <a:t>hasított</a:t>
            </a:r>
            <a:r>
              <a:rPr lang="en-US" sz="2000" b="0" i="1" dirty="0"/>
              <a:t> </a:t>
            </a:r>
            <a:r>
              <a:rPr lang="en-US" sz="2000" b="0" i="1" dirty="0" err="1" smtClean="0"/>
              <a:t>értéke</a:t>
            </a:r>
            <a:r>
              <a:rPr lang="en-US" sz="2000" b="0" i="1" dirty="0" smtClean="0"/>
              <a:t>)</a:t>
            </a:r>
            <a:endParaRPr lang="en-US" sz="2000" b="0" dirty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577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Hasító</a:t>
            </a:r>
            <a:r>
              <a:rPr lang="en-US" dirty="0"/>
              <a:t> </a:t>
            </a:r>
            <a:r>
              <a:rPr lang="en-US" dirty="0" err="1"/>
              <a:t>táblázatok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19490" cy="460851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7321250" y="2820998"/>
            <a:ext cx="648072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7884368" y="2486782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/>
              <a:t>ütközés</a:t>
            </a:r>
            <a:endParaRPr lang="en-US" sz="20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31421" y="5949280"/>
            <a:ext cx="528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Mivel</a:t>
            </a:r>
            <a:r>
              <a:rPr lang="en-US" sz="2000" dirty="0" smtClean="0"/>
              <a:t> |U|&gt;m </a:t>
            </a:r>
            <a:r>
              <a:rPr lang="en-US" sz="2000" dirty="0" err="1" smtClean="0"/>
              <a:t>ezért</a:t>
            </a:r>
            <a:r>
              <a:rPr lang="en-US" sz="2000" dirty="0" smtClean="0"/>
              <a:t> </a:t>
            </a:r>
            <a:r>
              <a:rPr lang="en-US" sz="2000" dirty="0" err="1" smtClean="0"/>
              <a:t>az</a:t>
            </a:r>
            <a:r>
              <a:rPr lang="en-US" sz="2000" dirty="0" smtClean="0"/>
              <a:t> </a:t>
            </a:r>
            <a:r>
              <a:rPr lang="en-US" sz="2000" dirty="0" err="1" smtClean="0"/>
              <a:t>ütközés</a:t>
            </a:r>
            <a:r>
              <a:rPr lang="en-US" sz="2000" dirty="0" smtClean="0"/>
              <a:t> </a:t>
            </a:r>
            <a:r>
              <a:rPr lang="en-US" sz="2000" dirty="0" err="1" smtClean="0"/>
              <a:t>elkerülhetetlen</a:t>
            </a:r>
            <a:r>
              <a:rPr lang="en-US" sz="2000" dirty="0" smtClean="0"/>
              <a:t>!</a:t>
            </a:r>
          </a:p>
          <a:p>
            <a:r>
              <a:rPr lang="en-US" sz="2000" dirty="0" err="1" smtClean="0"/>
              <a:t>Cél</a:t>
            </a:r>
            <a:r>
              <a:rPr lang="en-US" sz="2000" dirty="0" smtClean="0"/>
              <a:t>: </a:t>
            </a:r>
            <a:r>
              <a:rPr lang="en-US" sz="2000" dirty="0" err="1" smtClean="0"/>
              <a:t>ütközések</a:t>
            </a:r>
            <a:r>
              <a:rPr lang="en-US" sz="2000" dirty="0" smtClean="0"/>
              <a:t> </a:t>
            </a:r>
            <a:r>
              <a:rPr lang="en-US" sz="2000" dirty="0" err="1" smtClean="0"/>
              <a:t>számának</a:t>
            </a:r>
            <a:r>
              <a:rPr lang="en-US" sz="2000" dirty="0" smtClean="0"/>
              <a:t> </a:t>
            </a:r>
            <a:r>
              <a:rPr lang="en-US" sz="2000" dirty="0" err="1" smtClean="0"/>
              <a:t>minimalizálása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518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Ütközésfeloldás</a:t>
            </a:r>
            <a:r>
              <a:rPr lang="en-US" dirty="0" smtClean="0"/>
              <a:t> </a:t>
            </a:r>
            <a:r>
              <a:rPr lang="en-US" dirty="0" err="1" smtClean="0"/>
              <a:t>láncolással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1" y="1196752"/>
            <a:ext cx="8979419" cy="44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Ütközésfeloldás</a:t>
            </a:r>
            <a:r>
              <a:rPr lang="en-US" dirty="0"/>
              <a:t> </a:t>
            </a:r>
            <a:r>
              <a:rPr lang="en-US" dirty="0" err="1"/>
              <a:t>láncolással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88840"/>
            <a:ext cx="5081631" cy="3251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8104" y="2420888"/>
            <a:ext cx="213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</a:t>
            </a:r>
            <a:r>
              <a:rPr lang="en-US" sz="1800" dirty="0" smtClean="0"/>
              <a:t>(1) (+ T(KERES))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4653136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(T(KERES)+) </a:t>
            </a:r>
            <a:r>
              <a:rPr lang="en-US" sz="1800" i="1" dirty="0" smtClean="0"/>
              <a:t>O</a:t>
            </a:r>
            <a:r>
              <a:rPr lang="en-US" sz="1800" dirty="0" smtClean="0"/>
              <a:t>(1)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102680" y="33947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???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069463" y="3688946"/>
            <a:ext cx="289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legrosszabb</a:t>
            </a:r>
            <a:r>
              <a:rPr lang="en-US" sz="1800" dirty="0" smtClean="0"/>
              <a:t> </a:t>
            </a:r>
            <a:r>
              <a:rPr lang="en-US" sz="1800" dirty="0" err="1" smtClean="0"/>
              <a:t>esetben</a:t>
            </a:r>
            <a:r>
              <a:rPr lang="en-US" sz="1800" dirty="0" smtClean="0"/>
              <a:t> </a:t>
            </a:r>
            <a:r>
              <a:rPr lang="en-US" sz="1800" dirty="0" err="1" smtClean="0"/>
              <a:t>egy</a:t>
            </a:r>
            <a:r>
              <a:rPr lang="en-US" sz="1800" dirty="0" smtClean="0"/>
              <a:t> </a:t>
            </a:r>
            <a:r>
              <a:rPr lang="en-US" sz="1800" dirty="0" err="1" smtClean="0"/>
              <a:t>résben</a:t>
            </a:r>
            <a:r>
              <a:rPr lang="en-US" sz="1800" dirty="0" smtClean="0"/>
              <a:t> </a:t>
            </a:r>
            <a:r>
              <a:rPr lang="en-US" sz="1800" dirty="0" err="1" smtClean="0"/>
              <a:t>az</a:t>
            </a:r>
            <a:r>
              <a:rPr lang="en-US" sz="1800" dirty="0" smtClean="0"/>
              <a:t> </a:t>
            </a:r>
            <a:r>
              <a:rPr lang="en-US" sz="1800" i="1" dirty="0" smtClean="0"/>
              <a:t>n </a:t>
            </a:r>
            <a:r>
              <a:rPr lang="en-US" sz="1800" dirty="0" err="1" smtClean="0"/>
              <a:t>elem</a:t>
            </a:r>
            <a:r>
              <a:rPr lang="en-US" sz="1800" dirty="0" smtClean="0"/>
              <a:t> </a:t>
            </a:r>
            <a:r>
              <a:rPr lang="en-US" sz="1800" i="1" dirty="0" smtClean="0"/>
              <a:t>→ </a:t>
            </a:r>
            <a:r>
              <a:rPr lang="en-US" sz="1800" i="1" dirty="0" err="1" smtClean="0"/>
              <a:t>Θ</a:t>
            </a:r>
            <a:r>
              <a:rPr lang="en-US" sz="1800" dirty="0" smtClean="0"/>
              <a:t>(</a:t>
            </a:r>
            <a:r>
              <a:rPr lang="en-US" sz="1800" i="1" dirty="0" smtClean="0"/>
              <a:t>n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2627784" y="5589240"/>
            <a:ext cx="460094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visualgo.net/en/hashtable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small" dirty="0" err="1" smtClean="0"/>
              <a:t>Láncolt-Hasító-Keresés</a:t>
            </a:r>
            <a:r>
              <a:rPr lang="en-US" dirty="0" smtClean="0"/>
              <a:t> </a:t>
            </a:r>
            <a:r>
              <a:rPr lang="en-US" dirty="0" err="1" smtClean="0"/>
              <a:t>futásideje</a:t>
            </a:r>
            <a:r>
              <a:rPr lang="en-US" dirty="0" smtClean="0"/>
              <a:t> </a:t>
            </a:r>
            <a:r>
              <a:rPr lang="en-US" dirty="0" err="1" smtClean="0"/>
              <a:t>átlagos</a:t>
            </a:r>
            <a:r>
              <a:rPr lang="en-US" dirty="0" smtClean="0"/>
              <a:t> </a:t>
            </a:r>
            <a:r>
              <a:rPr lang="en-US" dirty="0" err="1" smtClean="0"/>
              <a:t>esetben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 smtClean="0"/>
              <a:t>m</a:t>
            </a:r>
            <a:r>
              <a:rPr lang="en-US" b="0" dirty="0" smtClean="0"/>
              <a:t> </a:t>
            </a:r>
            <a:r>
              <a:rPr lang="en-US" b="0" dirty="0" err="1" smtClean="0"/>
              <a:t>méretű</a:t>
            </a:r>
            <a:r>
              <a:rPr lang="en-US" b="0" dirty="0" smtClean="0"/>
              <a:t> </a:t>
            </a:r>
            <a:r>
              <a:rPr lang="en-US" b="0" i="1" dirty="0" smtClean="0"/>
              <a:t>T</a:t>
            </a:r>
            <a:r>
              <a:rPr lang="en-US" b="0" dirty="0" smtClean="0"/>
              <a:t> </a:t>
            </a:r>
            <a:r>
              <a:rPr lang="en-US" b="0" dirty="0" err="1" smtClean="0"/>
              <a:t>tömb</a:t>
            </a:r>
            <a:r>
              <a:rPr lang="en-US" b="0" dirty="0" smtClean="0"/>
              <a:t>, </a:t>
            </a:r>
            <a:r>
              <a:rPr lang="en-US" b="0" i="1" dirty="0" smtClean="0"/>
              <a:t>n</a:t>
            </a:r>
            <a:r>
              <a:rPr lang="en-US" b="0" dirty="0" smtClean="0"/>
              <a:t> </a:t>
            </a:r>
            <a:r>
              <a:rPr lang="en-US" b="0" dirty="0" err="1" smtClean="0"/>
              <a:t>elem</a:t>
            </a:r>
            <a:endParaRPr lang="en-US" b="0" dirty="0" smtClean="0"/>
          </a:p>
          <a:p>
            <a:r>
              <a:rPr lang="en-US" i="1" dirty="0" err="1"/>
              <a:t>kitöltési</a:t>
            </a:r>
            <a:r>
              <a:rPr lang="en-US" i="1" dirty="0"/>
              <a:t> </a:t>
            </a:r>
            <a:r>
              <a:rPr lang="en-US" i="1" dirty="0" err="1"/>
              <a:t>tényező</a:t>
            </a:r>
            <a:r>
              <a:rPr lang="en-US" i="1" dirty="0"/>
              <a:t> </a:t>
            </a:r>
            <a:r>
              <a:rPr lang="en-US" b="0" dirty="0" smtClean="0"/>
              <a:t>α=</a:t>
            </a:r>
            <a:r>
              <a:rPr lang="en-US" b="0" i="1" dirty="0" smtClean="0"/>
              <a:t>n</a:t>
            </a:r>
            <a:r>
              <a:rPr lang="en-US" b="0" dirty="0" smtClean="0"/>
              <a:t>/</a:t>
            </a:r>
            <a:r>
              <a:rPr lang="en-US" b="0" i="1" dirty="0" smtClean="0"/>
              <a:t>m</a:t>
            </a:r>
            <a:r>
              <a:rPr lang="en-US" b="0" dirty="0" smtClean="0"/>
              <a:t> (=</a:t>
            </a:r>
            <a:r>
              <a:rPr lang="en-US" b="0" dirty="0" err="1" smtClean="0"/>
              <a:t>láncok</a:t>
            </a:r>
            <a:r>
              <a:rPr lang="en-US" b="0" dirty="0" smtClean="0"/>
              <a:t> </a:t>
            </a:r>
            <a:r>
              <a:rPr lang="en-US" b="0" dirty="0" err="1" smtClean="0"/>
              <a:t>átlagos</a:t>
            </a:r>
            <a:r>
              <a:rPr lang="en-US" b="0" dirty="0" smtClean="0"/>
              <a:t> </a:t>
            </a:r>
            <a:r>
              <a:rPr lang="en-US" b="0" dirty="0" err="1" smtClean="0"/>
              <a:t>hossza</a:t>
            </a:r>
            <a:r>
              <a:rPr lang="en-US" b="0" dirty="0" smtClean="0"/>
              <a:t>)</a:t>
            </a:r>
          </a:p>
          <a:p>
            <a:r>
              <a:rPr lang="en-US" b="0" dirty="0" err="1" smtClean="0"/>
              <a:t>bármely</a:t>
            </a:r>
            <a:r>
              <a:rPr lang="en-US" b="0" dirty="0" smtClean="0"/>
              <a:t> j-re a T[j] </a:t>
            </a:r>
            <a:r>
              <a:rPr lang="en-US" b="0" dirty="0" err="1" smtClean="0"/>
              <a:t>lista</a:t>
            </a:r>
            <a:r>
              <a:rPr lang="en-US" b="0" dirty="0" smtClean="0"/>
              <a:t> </a:t>
            </a:r>
            <a:r>
              <a:rPr lang="en-US" b="0" dirty="0" err="1" smtClean="0"/>
              <a:t>hosszának</a:t>
            </a:r>
            <a:r>
              <a:rPr lang="en-US" b="0" dirty="0" smtClean="0"/>
              <a:t> </a:t>
            </a:r>
            <a:r>
              <a:rPr lang="en-US" b="0" dirty="0" err="1" smtClean="0"/>
              <a:t>várható</a:t>
            </a:r>
            <a:r>
              <a:rPr lang="en-US" b="0" dirty="0" smtClean="0"/>
              <a:t> </a:t>
            </a:r>
            <a:r>
              <a:rPr lang="en-US" b="0" dirty="0" err="1" smtClean="0"/>
              <a:t>értéke</a:t>
            </a:r>
            <a:r>
              <a:rPr lang="en-US" b="0" dirty="0" smtClean="0"/>
              <a:t> E[</a:t>
            </a:r>
            <a:r>
              <a:rPr lang="en-US" b="0" i="1" dirty="0" err="1" smtClean="0"/>
              <a:t>n</a:t>
            </a:r>
            <a:r>
              <a:rPr lang="en-US" b="0" i="1" baseline="-25000" dirty="0" err="1" smtClean="0"/>
              <a:t>j</a:t>
            </a:r>
            <a:r>
              <a:rPr lang="en-US" b="0" dirty="0" smtClean="0"/>
              <a:t>]=</a:t>
            </a:r>
            <a:r>
              <a:rPr lang="en-US" b="0" i="1" dirty="0" smtClean="0"/>
              <a:t>n</a:t>
            </a:r>
            <a:r>
              <a:rPr lang="en-US" b="0" dirty="0" smtClean="0"/>
              <a:t>/</a:t>
            </a:r>
            <a:r>
              <a:rPr lang="en-US" b="0" i="1" dirty="0" smtClean="0"/>
              <a:t>m</a:t>
            </a:r>
            <a:r>
              <a:rPr lang="en-US" b="0" dirty="0" smtClean="0"/>
              <a:t>=α</a:t>
            </a:r>
          </a:p>
          <a:p>
            <a:r>
              <a:rPr lang="en-US" b="0" dirty="0" err="1" smtClean="0"/>
              <a:t>Tfh</a:t>
            </a:r>
            <a:r>
              <a:rPr lang="en-US" b="0" dirty="0" smtClean="0"/>
              <a:t>. </a:t>
            </a:r>
            <a:r>
              <a:rPr lang="en-US" b="0" i="1" dirty="0" smtClean="0"/>
              <a:t>h</a:t>
            </a:r>
            <a:r>
              <a:rPr lang="en-US" b="0" dirty="0" smtClean="0"/>
              <a:t>(</a:t>
            </a:r>
            <a:r>
              <a:rPr lang="en-US" b="0" i="1" dirty="0" smtClean="0"/>
              <a:t>k</a:t>
            </a:r>
            <a:r>
              <a:rPr lang="en-US" b="0" dirty="0"/>
              <a:t>) </a:t>
            </a:r>
            <a:r>
              <a:rPr lang="en-US" b="0" dirty="0" err="1"/>
              <a:t>hasított</a:t>
            </a:r>
            <a:r>
              <a:rPr lang="en-US" b="0" dirty="0"/>
              <a:t> </a:t>
            </a:r>
            <a:r>
              <a:rPr lang="en-US" b="0" dirty="0" err="1"/>
              <a:t>érték</a:t>
            </a:r>
            <a:r>
              <a:rPr lang="en-US" b="0" dirty="0"/>
              <a:t> </a:t>
            </a:r>
            <a:r>
              <a:rPr lang="en-US" b="0" i="1" dirty="0"/>
              <a:t>O</a:t>
            </a:r>
            <a:r>
              <a:rPr lang="en-US" b="0" dirty="0"/>
              <a:t>(1) </a:t>
            </a:r>
            <a:r>
              <a:rPr lang="en-US" b="0" dirty="0" err="1" smtClean="0"/>
              <a:t>idő</a:t>
            </a:r>
            <a:r>
              <a:rPr lang="en-US" b="0" dirty="0" smtClean="0"/>
              <a:t> </a:t>
            </a:r>
            <a:r>
              <a:rPr lang="en-US" b="0" dirty="0" err="1"/>
              <a:t>alatt</a:t>
            </a:r>
            <a:r>
              <a:rPr lang="en-US" b="0" dirty="0"/>
              <a:t> </a:t>
            </a:r>
            <a:r>
              <a:rPr lang="en-US" b="0" dirty="0" err="1" smtClean="0"/>
              <a:t>számítható</a:t>
            </a:r>
            <a:r>
              <a:rPr lang="en-US" b="0" dirty="0" smtClean="0"/>
              <a:t> </a:t>
            </a:r>
            <a:r>
              <a:rPr lang="en-US" b="0" dirty="0" err="1"/>
              <a:t>ki</a:t>
            </a:r>
            <a:r>
              <a:rPr lang="en-US" b="0" dirty="0"/>
              <a:t> 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37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small" dirty="0" err="1" smtClean="0"/>
              <a:t>Láncolt-Hasító-Keresés</a:t>
            </a:r>
            <a:r>
              <a:rPr lang="en-US" dirty="0" smtClean="0"/>
              <a:t> </a:t>
            </a:r>
            <a:r>
              <a:rPr lang="en-US" dirty="0" err="1" smtClean="0"/>
              <a:t>futásideje</a:t>
            </a:r>
            <a:r>
              <a:rPr lang="en-US" dirty="0" smtClean="0"/>
              <a:t> </a:t>
            </a:r>
            <a:r>
              <a:rPr lang="en-US" dirty="0" err="1" smtClean="0"/>
              <a:t>átlagos</a:t>
            </a:r>
            <a:r>
              <a:rPr lang="en-US" dirty="0" smtClean="0"/>
              <a:t> </a:t>
            </a:r>
            <a:r>
              <a:rPr lang="en-US" dirty="0" err="1" smtClean="0"/>
              <a:t>esetben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888" y="1556792"/>
            <a:ext cx="7712146" cy="4781128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egyszerű</a:t>
            </a:r>
            <a:r>
              <a:rPr lang="en-US" i="1" dirty="0" smtClean="0"/>
              <a:t> </a:t>
            </a:r>
            <a:r>
              <a:rPr lang="en-US" i="1" dirty="0" err="1"/>
              <a:t>egyenletes</a:t>
            </a:r>
            <a:r>
              <a:rPr lang="en-US" i="1" dirty="0"/>
              <a:t> </a:t>
            </a:r>
            <a:r>
              <a:rPr lang="en-US" i="1" dirty="0" err="1"/>
              <a:t>hasítási</a:t>
            </a:r>
            <a:r>
              <a:rPr lang="en-US" i="1" dirty="0"/>
              <a:t> </a:t>
            </a:r>
            <a:r>
              <a:rPr lang="en-US" i="1" dirty="0" err="1" smtClean="0"/>
              <a:t>feltétel</a:t>
            </a:r>
            <a:r>
              <a:rPr lang="en-US" i="1" dirty="0" smtClean="0"/>
              <a:t>: </a:t>
            </a:r>
            <a:r>
              <a:rPr lang="en-US" b="0" dirty="0" err="1" smtClean="0"/>
              <a:t>minden</a:t>
            </a:r>
            <a:r>
              <a:rPr lang="en-US" b="0" dirty="0" smtClean="0"/>
              <a:t> </a:t>
            </a:r>
            <a:r>
              <a:rPr lang="en-US" b="0" dirty="0" err="1"/>
              <a:t>elem</a:t>
            </a:r>
            <a:r>
              <a:rPr lang="en-US" b="0" dirty="0"/>
              <a:t> </a:t>
            </a:r>
            <a:r>
              <a:rPr lang="en-US" b="0" dirty="0" err="1"/>
              <a:t>egyforma</a:t>
            </a:r>
            <a:r>
              <a:rPr lang="en-US" b="0" dirty="0"/>
              <a:t> </a:t>
            </a:r>
            <a:r>
              <a:rPr lang="en-US" b="0" dirty="0" err="1" smtClean="0"/>
              <a:t>valószínűséggel</a:t>
            </a:r>
            <a:r>
              <a:rPr lang="en-US" b="0" dirty="0" smtClean="0"/>
              <a:t> </a:t>
            </a:r>
            <a:r>
              <a:rPr lang="en-US" b="0" dirty="0" err="1" smtClean="0"/>
              <a:t>képződik</a:t>
            </a:r>
            <a:r>
              <a:rPr lang="en-US" b="0" dirty="0" smtClean="0"/>
              <a:t> </a:t>
            </a:r>
            <a:r>
              <a:rPr lang="en-US" b="0" dirty="0"/>
              <a:t>le </a:t>
            </a:r>
            <a:r>
              <a:rPr lang="en-US" b="0" dirty="0" err="1"/>
              <a:t>bármely</a:t>
            </a:r>
            <a:r>
              <a:rPr lang="en-US" b="0" dirty="0"/>
              <a:t> </a:t>
            </a:r>
            <a:r>
              <a:rPr lang="en-US" b="0" dirty="0" err="1"/>
              <a:t>résre</a:t>
            </a:r>
            <a:r>
              <a:rPr lang="en-US" b="0" dirty="0"/>
              <a:t>, </a:t>
            </a:r>
            <a:r>
              <a:rPr lang="en-US" b="0" dirty="0" err="1" smtClean="0"/>
              <a:t>függetlenu</a:t>
            </a:r>
            <a:r>
              <a:rPr lang="en-US" b="0" dirty="0" err="1"/>
              <a:t>̈l</a:t>
            </a:r>
            <a:r>
              <a:rPr lang="en-US" b="0" dirty="0"/>
              <a:t> </a:t>
            </a:r>
            <a:r>
              <a:rPr lang="en-US" b="0" dirty="0" err="1"/>
              <a:t>attól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</a:t>
            </a:r>
            <a:r>
              <a:rPr lang="en-US" b="0" dirty="0" err="1" smtClean="0"/>
              <a:t>többiek</a:t>
            </a:r>
            <a:r>
              <a:rPr lang="en-US" b="0" dirty="0" smtClean="0"/>
              <a:t> </a:t>
            </a:r>
            <a:r>
              <a:rPr lang="en-US" b="0" dirty="0" err="1" smtClean="0"/>
              <a:t>hova</a:t>
            </a:r>
            <a:r>
              <a:rPr lang="en-US" b="0" dirty="0" smtClean="0"/>
              <a:t> </a:t>
            </a:r>
            <a:r>
              <a:rPr lang="en-US" b="0" dirty="0" err="1" smtClean="0"/>
              <a:t>kerültek</a:t>
            </a:r>
            <a:r>
              <a:rPr lang="en-US" dirty="0" smtClean="0"/>
              <a:t> </a:t>
            </a:r>
            <a:endParaRPr lang="en-US" dirty="0"/>
          </a:p>
          <a:p>
            <a:endParaRPr lang="en-US" i="1" dirty="0" smtClean="0"/>
          </a:p>
          <a:p>
            <a:endParaRPr lang="en-US" i="1" dirty="0"/>
          </a:p>
          <a:p>
            <a:pPr marL="0" indent="0">
              <a:spcBef>
                <a:spcPts val="3000"/>
              </a:spcBef>
              <a:buNone/>
            </a:pPr>
            <a:r>
              <a:rPr lang="en-US" b="0" dirty="0" smtClean="0"/>
              <a:t>  ha</a:t>
            </a:r>
            <a:r>
              <a:rPr lang="en-US" b="0" i="1" dirty="0" smtClean="0"/>
              <a:t> n=O</a:t>
            </a:r>
            <a:r>
              <a:rPr lang="en-US" b="0" dirty="0" smtClean="0"/>
              <a:t>(</a:t>
            </a:r>
            <a:r>
              <a:rPr lang="en-US" b="0" i="1" dirty="0" smtClean="0"/>
              <a:t>m</a:t>
            </a:r>
            <a:r>
              <a:rPr lang="en-US" b="0" dirty="0" smtClean="0"/>
              <a:t>)</a:t>
            </a:r>
            <a:r>
              <a:rPr lang="en-US" b="0" i="1" dirty="0" smtClean="0"/>
              <a:t> → α=n/m=O</a:t>
            </a:r>
            <a:r>
              <a:rPr lang="en-US" b="0" dirty="0" smtClean="0"/>
              <a:t>(</a:t>
            </a:r>
            <a:r>
              <a:rPr lang="en-US" b="0" i="1" dirty="0" smtClean="0"/>
              <a:t>m</a:t>
            </a:r>
            <a:r>
              <a:rPr lang="en-US" b="0" dirty="0" smtClean="0"/>
              <a:t>)</a:t>
            </a:r>
            <a:r>
              <a:rPr lang="en-US" b="0" i="1" dirty="0" smtClean="0"/>
              <a:t>/m=O</a:t>
            </a:r>
            <a:r>
              <a:rPr lang="en-US" b="0" dirty="0" smtClean="0"/>
              <a:t>(1)</a:t>
            </a:r>
          </a:p>
          <a:p>
            <a:pPr marL="0" indent="0">
              <a:buNone/>
            </a:pPr>
            <a:r>
              <a:rPr lang="en-US" b="0" dirty="0" smtClean="0"/>
              <a:t>  </a:t>
            </a:r>
            <a:r>
              <a:rPr lang="en-US" b="0" dirty="0" err="1" smtClean="0"/>
              <a:t>azaz</a:t>
            </a:r>
            <a:r>
              <a:rPr lang="en-US" b="0" dirty="0" smtClean="0"/>
              <a:t> a KERES, BESZUR, TOROL </a:t>
            </a:r>
            <a:r>
              <a:rPr lang="en-US" b="0" i="1" dirty="0" smtClean="0"/>
              <a:t>O</a:t>
            </a:r>
            <a:r>
              <a:rPr lang="en-US" b="0" dirty="0" smtClean="0"/>
              <a:t>(1)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717032"/>
            <a:ext cx="7423370" cy="648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437112"/>
            <a:ext cx="767560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Halmaz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Egy</a:t>
            </a:r>
            <a:r>
              <a:rPr lang="en-US" b="0" dirty="0" smtClean="0"/>
              <a:t> </a:t>
            </a:r>
            <a:r>
              <a:rPr lang="en-US" b="0" dirty="0" err="1" smtClean="0"/>
              <a:t>elem</a:t>
            </a:r>
            <a:r>
              <a:rPr lang="en-US" b="0" dirty="0" smtClean="0"/>
              <a:t> </a:t>
            </a:r>
            <a:r>
              <a:rPr lang="en-US" b="0" dirty="0" err="1" smtClean="0"/>
              <a:t>legfeljebb</a:t>
            </a:r>
            <a:r>
              <a:rPr lang="en-US" b="0" dirty="0" smtClean="0"/>
              <a:t> </a:t>
            </a:r>
            <a:r>
              <a:rPr lang="en-US" b="0" dirty="0" err="1" smtClean="0"/>
              <a:t>egyszer</a:t>
            </a:r>
            <a:r>
              <a:rPr lang="en-US" b="0" dirty="0" smtClean="0"/>
              <a:t> </a:t>
            </a:r>
            <a:r>
              <a:rPr lang="en-US" b="0" dirty="0" err="1" smtClean="0"/>
              <a:t>szerepelhet</a:t>
            </a:r>
            <a:r>
              <a:rPr lang="en-US" b="0" dirty="0" smtClean="0"/>
              <a:t> benne (</a:t>
            </a:r>
            <a:r>
              <a:rPr lang="en-US" b="0" dirty="0" err="1" smtClean="0"/>
              <a:t>ellentétben</a:t>
            </a:r>
            <a:r>
              <a:rPr lang="en-US" b="0" dirty="0" smtClean="0"/>
              <a:t> a </a:t>
            </a:r>
            <a:r>
              <a:rPr lang="en-US" b="0" dirty="0" err="1" smtClean="0"/>
              <a:t>sorozattal</a:t>
            </a:r>
            <a:r>
              <a:rPr lang="en-US" b="0" dirty="0" smtClean="0"/>
              <a:t>/</a:t>
            </a:r>
            <a:r>
              <a:rPr lang="en-US" b="0" dirty="0" err="1" smtClean="0"/>
              <a:t>listával</a:t>
            </a:r>
            <a:r>
              <a:rPr lang="en-US" b="0" dirty="0" smtClean="0"/>
              <a:t>/</a:t>
            </a:r>
            <a:r>
              <a:rPr lang="en-US" b="0" dirty="0" err="1" smtClean="0"/>
              <a:t>tömbbel</a:t>
            </a:r>
            <a:r>
              <a:rPr lang="en-US" b="0" dirty="0" smtClean="0"/>
              <a:t>)</a:t>
            </a:r>
          </a:p>
          <a:p>
            <a:r>
              <a:rPr lang="en-US" b="0" dirty="0" err="1" smtClean="0"/>
              <a:t>Alapvető</a:t>
            </a:r>
            <a:r>
              <a:rPr lang="en-US" b="0" dirty="0" smtClean="0"/>
              <a:t> </a:t>
            </a:r>
            <a:r>
              <a:rPr lang="en-US" b="0" dirty="0" err="1" smtClean="0"/>
              <a:t>műveletek</a:t>
            </a:r>
            <a:r>
              <a:rPr lang="en-US" b="0" dirty="0" smtClean="0"/>
              <a:t>:</a:t>
            </a:r>
          </a:p>
          <a:p>
            <a:pPr marL="457200" lvl="1" indent="0">
              <a:buNone/>
            </a:pPr>
            <a:r>
              <a:rPr lang="en-US" b="0" dirty="0" smtClean="0"/>
              <a:t>KERES(k)</a:t>
            </a:r>
          </a:p>
          <a:p>
            <a:pPr marL="457200" lvl="1" indent="0">
              <a:buNone/>
            </a:pPr>
            <a:r>
              <a:rPr lang="en-US" b="0" dirty="0" smtClean="0"/>
              <a:t>BESZÚR(k), TÖRÖL(k)</a:t>
            </a:r>
            <a:endParaRPr lang="en-US" b="0" dirty="0"/>
          </a:p>
          <a:p>
            <a:r>
              <a:rPr lang="en-US" b="0" dirty="0" err="1" smtClean="0"/>
              <a:t>Egyéb</a:t>
            </a:r>
            <a:r>
              <a:rPr lang="en-US" b="0" dirty="0" smtClean="0"/>
              <a:t> </a:t>
            </a:r>
            <a:r>
              <a:rPr lang="en-US" b="0" dirty="0" err="1" smtClean="0"/>
              <a:t>halmazműveletek</a:t>
            </a:r>
            <a:r>
              <a:rPr lang="en-US" b="0" dirty="0" smtClean="0"/>
              <a:t>:</a:t>
            </a:r>
          </a:p>
          <a:p>
            <a:pPr marL="457200" lvl="1" indent="0">
              <a:buNone/>
            </a:pPr>
            <a:r>
              <a:rPr lang="en-US" b="0" dirty="0" smtClean="0"/>
              <a:t>METSZET, UNIÓ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22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116632"/>
            <a:ext cx="7427912" cy="1143000"/>
          </a:xfrm>
        </p:spPr>
        <p:txBody>
          <a:bodyPr/>
          <a:lstStyle/>
          <a:p>
            <a:r>
              <a:rPr lang="en-US" dirty="0" err="1" smtClean="0"/>
              <a:t>Hogyan</a:t>
            </a:r>
            <a:r>
              <a:rPr lang="en-US" dirty="0" smtClean="0"/>
              <a:t> </a:t>
            </a:r>
            <a:r>
              <a:rPr lang="en-US" dirty="0" err="1" smtClean="0"/>
              <a:t>válasszunk</a:t>
            </a:r>
            <a:r>
              <a:rPr lang="en-US" dirty="0" smtClean="0"/>
              <a:t> </a:t>
            </a:r>
            <a:r>
              <a:rPr lang="en-US" dirty="0" err="1" smtClean="0"/>
              <a:t>hasítófüggvényt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888" y="1484784"/>
            <a:ext cx="7427912" cy="4349750"/>
          </a:xfrm>
        </p:spPr>
        <p:txBody>
          <a:bodyPr/>
          <a:lstStyle/>
          <a:p>
            <a:r>
              <a:rPr lang="en-US" b="0" dirty="0" err="1"/>
              <a:t>Egy</a:t>
            </a:r>
            <a:r>
              <a:rPr lang="en-US" b="0" dirty="0"/>
              <a:t> jó </a:t>
            </a:r>
            <a:r>
              <a:rPr lang="en-US" b="0" dirty="0" err="1" smtClean="0"/>
              <a:t>hasító</a:t>
            </a:r>
            <a:r>
              <a:rPr lang="en-US" b="0" dirty="0" smtClean="0"/>
              <a:t> </a:t>
            </a:r>
            <a:r>
              <a:rPr lang="en-US" b="0" dirty="0" err="1"/>
              <a:t>függvény</a:t>
            </a:r>
            <a:r>
              <a:rPr lang="en-US" b="0" dirty="0"/>
              <a:t> (</a:t>
            </a:r>
            <a:r>
              <a:rPr lang="en-US" b="0" dirty="0" err="1" smtClean="0"/>
              <a:t>közelítőleg</a:t>
            </a:r>
            <a:r>
              <a:rPr lang="en-US" b="0" dirty="0"/>
              <a:t>) </a:t>
            </a:r>
            <a:r>
              <a:rPr lang="en-US" b="0" dirty="0" err="1"/>
              <a:t>kielégíti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 smtClean="0"/>
              <a:t>egyszerű</a:t>
            </a:r>
            <a:r>
              <a:rPr lang="en-US" b="0" dirty="0" smtClean="0"/>
              <a:t> </a:t>
            </a:r>
            <a:r>
              <a:rPr lang="en-US" b="0" dirty="0" err="1"/>
              <a:t>egyenletességi</a:t>
            </a:r>
            <a:r>
              <a:rPr lang="en-US" b="0" dirty="0"/>
              <a:t> </a:t>
            </a:r>
            <a:r>
              <a:rPr lang="en-US" b="0" dirty="0" err="1" smtClean="0"/>
              <a:t>feltételt</a:t>
            </a:r>
            <a:r>
              <a:rPr lang="en-US" b="0" dirty="0" smtClean="0"/>
              <a:t>, </a:t>
            </a:r>
            <a:r>
              <a:rPr lang="en-US" b="0" dirty="0" err="1" smtClean="0"/>
              <a:t>azaz</a:t>
            </a:r>
            <a:r>
              <a:rPr lang="en-US" b="0" dirty="0" smtClean="0"/>
              <a:t> </a:t>
            </a:r>
            <a:r>
              <a:rPr lang="en-US" b="0" dirty="0" err="1" smtClean="0"/>
              <a:t>minden</a:t>
            </a:r>
            <a:r>
              <a:rPr lang="en-US" b="0" dirty="0" smtClean="0"/>
              <a:t> </a:t>
            </a:r>
            <a:r>
              <a:rPr lang="en-US" b="0" dirty="0" err="1" smtClean="0"/>
              <a:t>kulcs</a:t>
            </a:r>
            <a:r>
              <a:rPr lang="en-US" b="0" dirty="0"/>
              <a:t> </a:t>
            </a:r>
            <a:r>
              <a:rPr lang="en-US" b="0" dirty="0" err="1" smtClean="0"/>
              <a:t>egyforma</a:t>
            </a:r>
            <a:r>
              <a:rPr lang="en-US" b="0" dirty="0" smtClean="0"/>
              <a:t> </a:t>
            </a:r>
            <a:r>
              <a:rPr lang="en-US" b="0" dirty="0" err="1" smtClean="0"/>
              <a:t>valószínűséggel</a:t>
            </a:r>
            <a:r>
              <a:rPr lang="en-US" b="0" dirty="0" smtClean="0"/>
              <a:t> </a:t>
            </a:r>
            <a:r>
              <a:rPr lang="en-US" b="0" dirty="0" err="1" smtClean="0"/>
              <a:t>képződikle</a:t>
            </a:r>
            <a:r>
              <a:rPr lang="en-US" b="0" dirty="0" smtClean="0"/>
              <a:t> </a:t>
            </a:r>
            <a:r>
              <a:rPr lang="en-US" b="0" dirty="0" err="1" smtClean="0"/>
              <a:t>az</a:t>
            </a:r>
            <a:r>
              <a:rPr lang="en-US" b="0" dirty="0" smtClean="0"/>
              <a:t> </a:t>
            </a:r>
            <a:r>
              <a:rPr lang="en-US" b="0" i="1" dirty="0" smtClean="0"/>
              <a:t>m </a:t>
            </a:r>
            <a:r>
              <a:rPr lang="en-US" b="0" dirty="0" err="1" smtClean="0"/>
              <a:t>rés</a:t>
            </a:r>
            <a:r>
              <a:rPr lang="en-US" b="0" dirty="0" smtClean="0"/>
              <a:t> </a:t>
            </a:r>
            <a:r>
              <a:rPr lang="en-US" b="0" dirty="0" err="1" smtClean="0"/>
              <a:t>bármelyikére</a:t>
            </a:r>
            <a:endParaRPr lang="en-US" b="0" dirty="0"/>
          </a:p>
          <a:p>
            <a:r>
              <a:rPr lang="en-US" b="0" dirty="0" err="1" smtClean="0"/>
              <a:t>saját</a:t>
            </a:r>
            <a:r>
              <a:rPr lang="en-US" b="0" dirty="0" smtClean="0"/>
              <a:t> </a:t>
            </a:r>
            <a:r>
              <a:rPr lang="en-US" b="0" dirty="0" err="1" smtClean="0"/>
              <a:t>hasítófüggvény</a:t>
            </a:r>
            <a:r>
              <a:rPr lang="en-US" b="0" dirty="0" smtClean="0"/>
              <a:t> </a:t>
            </a:r>
            <a:r>
              <a:rPr lang="en-US" b="0" dirty="0" err="1" smtClean="0"/>
              <a:t>kellhet</a:t>
            </a:r>
            <a:r>
              <a:rPr lang="en-US" b="0" dirty="0" smtClean="0"/>
              <a:t> </a:t>
            </a:r>
            <a:r>
              <a:rPr lang="en-US" b="0" dirty="0" err="1" smtClean="0"/>
              <a:t>új</a:t>
            </a:r>
            <a:r>
              <a:rPr lang="en-US" b="0" dirty="0" smtClean="0"/>
              <a:t> </a:t>
            </a:r>
            <a:r>
              <a:rPr lang="en-US" b="0" dirty="0" err="1" smtClean="0"/>
              <a:t>típusú</a:t>
            </a:r>
            <a:r>
              <a:rPr lang="en-US" b="0" dirty="0" smtClean="0"/>
              <a:t> </a:t>
            </a:r>
            <a:r>
              <a:rPr lang="en-US" b="0" dirty="0" err="1" smtClean="0"/>
              <a:t>adatokra</a:t>
            </a:r>
            <a:endParaRPr lang="en-US" b="0" dirty="0" smtClean="0"/>
          </a:p>
          <a:p>
            <a:r>
              <a:rPr lang="en-US" b="0" dirty="0" err="1"/>
              <a:t>várhatóan</a:t>
            </a:r>
            <a:r>
              <a:rPr lang="en-US" b="0" dirty="0"/>
              <a:t> </a:t>
            </a:r>
            <a:r>
              <a:rPr lang="en-US" b="0" dirty="0" err="1" smtClean="0"/>
              <a:t>független</a:t>
            </a:r>
            <a:r>
              <a:rPr lang="en-US" b="0" dirty="0" smtClean="0"/>
              <a:t> </a:t>
            </a:r>
            <a:r>
              <a:rPr lang="en-US" b="0" dirty="0" err="1"/>
              <a:t>legyen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adatokban</a:t>
            </a:r>
            <a:r>
              <a:rPr lang="en-US" b="0" dirty="0"/>
              <a:t> </a:t>
            </a:r>
            <a:r>
              <a:rPr lang="en-US" b="0" dirty="0" err="1"/>
              <a:t>esetleg</a:t>
            </a:r>
            <a:r>
              <a:rPr lang="en-US" b="0" dirty="0"/>
              <a:t> </a:t>
            </a:r>
            <a:r>
              <a:rPr lang="en-US" b="0" dirty="0" err="1" smtClean="0"/>
              <a:t>meglévő</a:t>
            </a:r>
            <a:r>
              <a:rPr lang="en-US" b="0" dirty="0" smtClean="0"/>
              <a:t> </a:t>
            </a:r>
            <a:r>
              <a:rPr lang="en-US" b="0" dirty="0" err="1" smtClean="0"/>
              <a:t>mintáktól</a:t>
            </a:r>
            <a:r>
              <a:rPr lang="en-US" b="0" dirty="0" smtClean="0"/>
              <a:t> </a:t>
            </a:r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116632"/>
            <a:ext cx="7427912" cy="1143000"/>
          </a:xfrm>
        </p:spPr>
        <p:txBody>
          <a:bodyPr/>
          <a:lstStyle/>
          <a:p>
            <a:r>
              <a:rPr lang="en-US" dirty="0" err="1" smtClean="0"/>
              <a:t>Hogyan</a:t>
            </a:r>
            <a:r>
              <a:rPr lang="en-US" dirty="0" smtClean="0"/>
              <a:t> </a:t>
            </a:r>
            <a:r>
              <a:rPr lang="en-US" dirty="0" err="1" smtClean="0"/>
              <a:t>válasszunk</a:t>
            </a:r>
            <a:r>
              <a:rPr lang="en-US" dirty="0" smtClean="0"/>
              <a:t> </a:t>
            </a:r>
            <a:r>
              <a:rPr lang="en-US" dirty="0" err="1" smtClean="0"/>
              <a:t>hasítófüggvényt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888" y="1484784"/>
            <a:ext cx="7427912" cy="4349750"/>
          </a:xfrm>
        </p:spPr>
        <p:txBody>
          <a:bodyPr/>
          <a:lstStyle/>
          <a:p>
            <a:r>
              <a:rPr lang="hu-HU" b="0" dirty="0" smtClean="0"/>
              <a:t>heurisztika: </a:t>
            </a:r>
            <a:r>
              <a:rPr lang="en-US" b="0" dirty="0" smtClean="0"/>
              <a:t>“</a:t>
            </a:r>
            <a:r>
              <a:rPr lang="en-US" b="0" dirty="0" err="1" smtClean="0"/>
              <a:t>közel</a:t>
            </a:r>
            <a:r>
              <a:rPr lang="en-US" b="0" dirty="0" smtClean="0"/>
              <a:t>” </a:t>
            </a:r>
            <a:r>
              <a:rPr lang="en-US" b="0" dirty="0" err="1" smtClean="0"/>
              <a:t>lévő</a:t>
            </a:r>
            <a:r>
              <a:rPr lang="en-US" b="0" dirty="0" smtClean="0"/>
              <a:t> </a:t>
            </a:r>
            <a:r>
              <a:rPr lang="en-US" b="0" dirty="0" err="1"/>
              <a:t>kulcsokhoz</a:t>
            </a:r>
            <a:r>
              <a:rPr lang="en-US" b="0" dirty="0"/>
              <a:t> </a:t>
            </a:r>
            <a:r>
              <a:rPr lang="en-US" b="0" dirty="0" err="1" smtClean="0"/>
              <a:t>tartozó</a:t>
            </a:r>
            <a:r>
              <a:rPr lang="en-US" b="0" dirty="0" smtClean="0"/>
              <a:t> </a:t>
            </a:r>
            <a:r>
              <a:rPr lang="en-US" b="0" dirty="0" err="1" smtClean="0"/>
              <a:t>értékek</a:t>
            </a:r>
            <a:r>
              <a:rPr lang="en-US" b="0" dirty="0" smtClean="0"/>
              <a:t> </a:t>
            </a:r>
            <a:r>
              <a:rPr lang="en-US" b="0" dirty="0" err="1"/>
              <a:t>távol</a:t>
            </a:r>
            <a:r>
              <a:rPr lang="en-US" b="0" dirty="0"/>
              <a:t> </a:t>
            </a:r>
            <a:r>
              <a:rPr lang="en-US" b="0" dirty="0" err="1"/>
              <a:t>legyenek</a:t>
            </a:r>
            <a:r>
              <a:rPr lang="en-US" b="0" dirty="0"/>
              <a:t> </a:t>
            </a:r>
            <a:r>
              <a:rPr lang="en-US" b="0" dirty="0" err="1" smtClean="0"/>
              <a:t>egymástól</a:t>
            </a:r>
            <a:endParaRPr lang="en-US" b="0" dirty="0"/>
          </a:p>
          <a:p>
            <a:endParaRPr lang="en-US" sz="1100" b="0" dirty="0" smtClean="0"/>
          </a:p>
          <a:p>
            <a:r>
              <a:rPr lang="en-US" b="0" dirty="0" smtClean="0"/>
              <a:t>Pl. </a:t>
            </a:r>
            <a:r>
              <a:rPr lang="en-US" b="0" dirty="0" err="1" smtClean="0"/>
              <a:t>vonalas</a:t>
            </a:r>
            <a:r>
              <a:rPr lang="en-US" b="0" dirty="0" smtClean="0"/>
              <a:t> </a:t>
            </a:r>
            <a:r>
              <a:rPr lang="en-US" b="0" dirty="0" err="1" smtClean="0"/>
              <a:t>telefonszámoknál</a:t>
            </a:r>
            <a:endParaRPr lang="en-US" b="0" dirty="0" smtClean="0"/>
          </a:p>
          <a:p>
            <a:pPr marL="457200" lvl="1" indent="0">
              <a:buNone/>
            </a:pPr>
            <a:r>
              <a:rPr lang="en-US" b="0" dirty="0" smtClean="0"/>
              <a:t>+36-62-541234	</a:t>
            </a:r>
          </a:p>
          <a:p>
            <a:pPr marL="457200" lvl="1" indent="0">
              <a:buNone/>
            </a:pPr>
            <a:r>
              <a:rPr lang="en-US" b="0" dirty="0" smtClean="0"/>
              <a:t>+36-62-549876</a:t>
            </a:r>
          </a:p>
          <a:p>
            <a:pPr marL="457200" lvl="1" indent="0">
              <a:buNone/>
            </a:pPr>
            <a:r>
              <a:rPr lang="en-US" b="0" dirty="0" err="1" smtClean="0"/>
              <a:t>Hasítás</a:t>
            </a:r>
            <a:r>
              <a:rPr lang="en-US" b="0" dirty="0" smtClean="0"/>
              <a:t> </a:t>
            </a:r>
            <a:r>
              <a:rPr lang="en-US" b="0" dirty="0" err="1"/>
              <a:t>első</a:t>
            </a:r>
            <a:r>
              <a:rPr lang="en-US" b="0" dirty="0"/>
              <a:t> </a:t>
            </a:r>
            <a:r>
              <a:rPr lang="en-US" b="0" dirty="0" err="1"/>
              <a:t>számjegyek</a:t>
            </a:r>
            <a:r>
              <a:rPr lang="en-US" b="0" dirty="0"/>
              <a:t> </a:t>
            </a:r>
            <a:r>
              <a:rPr lang="en-US" b="0" dirty="0" err="1"/>
              <a:t>alpján</a:t>
            </a:r>
            <a:r>
              <a:rPr lang="en-US" b="0" dirty="0"/>
              <a:t> </a:t>
            </a:r>
            <a:r>
              <a:rPr lang="en-US" b="0" dirty="0" err="1"/>
              <a:t>nem</a:t>
            </a:r>
            <a:r>
              <a:rPr lang="en-US" b="0" dirty="0"/>
              <a:t> </a:t>
            </a:r>
            <a:r>
              <a:rPr lang="en-US" b="0" dirty="0" err="1"/>
              <a:t>egyszerű</a:t>
            </a:r>
            <a:r>
              <a:rPr lang="en-US" b="0" dirty="0"/>
              <a:t> </a:t>
            </a:r>
            <a:r>
              <a:rPr lang="en-US" b="0" dirty="0" err="1" smtClean="0"/>
              <a:t>egyenletes</a:t>
            </a:r>
            <a:r>
              <a:rPr lang="en-US" b="0" dirty="0" smtClean="0"/>
              <a:t>, </a:t>
            </a:r>
            <a:r>
              <a:rPr lang="en-US" b="0" dirty="0" err="1" smtClean="0"/>
              <a:t>utolsó</a:t>
            </a:r>
            <a:r>
              <a:rPr lang="en-US" b="0" dirty="0" smtClean="0"/>
              <a:t> </a:t>
            </a:r>
            <a:r>
              <a:rPr lang="en-US" b="0" dirty="0" err="1" smtClean="0"/>
              <a:t>számjegyek</a:t>
            </a:r>
            <a:r>
              <a:rPr lang="en-US" b="0" dirty="0" smtClean="0"/>
              <a:t> </a:t>
            </a:r>
            <a:r>
              <a:rPr lang="en-US" b="0" dirty="0" err="1" smtClean="0"/>
              <a:t>alapján</a:t>
            </a:r>
            <a:r>
              <a:rPr lang="en-US" b="0" dirty="0" smtClean="0"/>
              <a:t> </a:t>
            </a:r>
            <a:r>
              <a:rPr lang="en-US" b="0" dirty="0" err="1" smtClean="0"/>
              <a:t>jobb</a:t>
            </a:r>
            <a:r>
              <a:rPr lang="en-US" b="0" dirty="0" smtClean="0"/>
              <a:t>!</a:t>
            </a:r>
            <a:endParaRPr lang="en-US" b="0" dirty="0"/>
          </a:p>
          <a:p>
            <a:pPr marL="457200" lvl="1" indent="0">
              <a:buNone/>
            </a:pP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Kulcsok</a:t>
            </a:r>
            <a:r>
              <a:rPr lang="en-US" dirty="0" smtClean="0"/>
              <a:t> </a:t>
            </a:r>
            <a:r>
              <a:rPr lang="en-US" dirty="0" err="1" smtClean="0"/>
              <a:t>természetes</a:t>
            </a:r>
            <a:r>
              <a:rPr lang="en-US" dirty="0" smtClean="0"/>
              <a:t> </a:t>
            </a:r>
            <a:r>
              <a:rPr lang="en-US" dirty="0" err="1" smtClean="0"/>
              <a:t>számokkal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Ha </a:t>
            </a:r>
            <a:r>
              <a:rPr lang="en-US" b="0" dirty="0" err="1" smtClean="0"/>
              <a:t>nem</a:t>
            </a:r>
            <a:r>
              <a:rPr lang="en-US" b="0" dirty="0" smtClean="0"/>
              <a:t> </a:t>
            </a:r>
            <a:r>
              <a:rPr lang="en-US" b="0" dirty="0" err="1" smtClean="0"/>
              <a:t>természetes</a:t>
            </a:r>
            <a:r>
              <a:rPr lang="en-US" b="0" dirty="0" smtClean="0"/>
              <a:t> </a:t>
            </a:r>
            <a:r>
              <a:rPr lang="en-US" b="0" dirty="0" err="1" smtClean="0"/>
              <a:t>számok</a:t>
            </a:r>
            <a:r>
              <a:rPr lang="en-US" b="0" dirty="0" smtClean="0"/>
              <a:t> a </a:t>
            </a:r>
            <a:r>
              <a:rPr lang="en-US" b="0" dirty="0" err="1" smtClean="0"/>
              <a:t>kulcsok</a:t>
            </a:r>
            <a:r>
              <a:rPr lang="en-US" b="0" dirty="0" smtClean="0"/>
              <a:t> </a:t>
            </a:r>
            <a:r>
              <a:rPr lang="en-US" b="0" dirty="0" err="1" smtClean="0"/>
              <a:t>akkor</a:t>
            </a:r>
            <a:r>
              <a:rPr lang="en-US" b="0" dirty="0" smtClean="0"/>
              <a:t> </a:t>
            </a:r>
            <a:r>
              <a:rPr lang="en-US" b="0" dirty="0" err="1" smtClean="0"/>
              <a:t>célszerű</a:t>
            </a:r>
            <a:r>
              <a:rPr lang="en-US" b="0" dirty="0" smtClean="0"/>
              <a:t> </a:t>
            </a:r>
            <a:r>
              <a:rPr lang="en-US" b="0" dirty="0" err="1" smtClean="0"/>
              <a:t>először</a:t>
            </a:r>
            <a:r>
              <a:rPr lang="en-US" b="0" dirty="0" smtClean="0"/>
              <a:t> </a:t>
            </a:r>
            <a:r>
              <a:rPr lang="en-US" b="0" dirty="0" err="1" smtClean="0"/>
              <a:t>átalakítani</a:t>
            </a:r>
            <a:r>
              <a:rPr lang="en-US" b="0" dirty="0" smtClean="0"/>
              <a:t> </a:t>
            </a:r>
            <a:r>
              <a:rPr lang="en-US" b="0" dirty="0" err="1" smtClean="0"/>
              <a:t>természetes</a:t>
            </a:r>
            <a:r>
              <a:rPr lang="en-US" b="0" dirty="0" smtClean="0"/>
              <a:t> </a:t>
            </a:r>
            <a:r>
              <a:rPr lang="en-US" b="0" dirty="0" err="1" smtClean="0"/>
              <a:t>számra</a:t>
            </a:r>
            <a:endParaRPr lang="en-US" b="0" dirty="0" smtClean="0"/>
          </a:p>
          <a:p>
            <a:r>
              <a:rPr lang="en-US" b="0" dirty="0" smtClean="0"/>
              <a:t>Pl. String </a:t>
            </a:r>
            <a:r>
              <a:rPr lang="en-US" b="0" dirty="0" err="1" smtClean="0"/>
              <a:t>esetén</a:t>
            </a:r>
            <a:r>
              <a:rPr lang="en-US" b="0" dirty="0" smtClean="0"/>
              <a:t> </a:t>
            </a:r>
            <a:r>
              <a:rPr lang="hu-HU" b="0" dirty="0" err="1" smtClean="0"/>
              <a:t>ascii</a:t>
            </a:r>
            <a:r>
              <a:rPr lang="hu-HU" b="0" dirty="0" smtClean="0"/>
              <a:t> </a:t>
            </a:r>
            <a:r>
              <a:rPr lang="en-US" b="0" dirty="0" err="1" smtClean="0"/>
              <a:t>karakterek</a:t>
            </a:r>
            <a:r>
              <a:rPr lang="hu-HU" b="0" dirty="0" smtClean="0"/>
              <a:t>  </a:t>
            </a:r>
            <a:r>
              <a:rPr lang="en-US" b="0" dirty="0" smtClean="0"/>
              <a:t>128-as </a:t>
            </a:r>
            <a:r>
              <a:rPr lang="en-US" b="0" dirty="0" err="1" smtClean="0"/>
              <a:t>számrendszerbeli</a:t>
            </a:r>
            <a:r>
              <a:rPr lang="en-US" b="0" dirty="0" smtClean="0"/>
              <a:t> </a:t>
            </a:r>
            <a:r>
              <a:rPr lang="en-US" b="0" dirty="0" err="1" smtClean="0"/>
              <a:t>számoknak</a:t>
            </a:r>
            <a:r>
              <a:rPr lang="en-US" b="0" dirty="0" smtClean="0"/>
              <a:t> </a:t>
            </a:r>
            <a:r>
              <a:rPr lang="en-US" b="0" dirty="0" err="1" smtClean="0"/>
              <a:t>tekinthetjük</a:t>
            </a:r>
            <a:endParaRPr lang="en-US" b="0" dirty="0" smtClean="0"/>
          </a:p>
          <a:p>
            <a:r>
              <a:rPr lang="en-US" b="0" dirty="0" err="1" smtClean="0"/>
              <a:t>Természetes</a:t>
            </a:r>
            <a:r>
              <a:rPr lang="en-US" b="0" dirty="0" smtClean="0"/>
              <a:t> </a:t>
            </a:r>
            <a:r>
              <a:rPr lang="en-US" b="0" dirty="0" err="1" smtClean="0"/>
              <a:t>számokra</a:t>
            </a:r>
            <a:r>
              <a:rPr lang="en-US" b="0" dirty="0" smtClean="0"/>
              <a:t> </a:t>
            </a:r>
            <a:r>
              <a:rPr lang="en-US" b="0" dirty="0" err="1" smtClean="0"/>
              <a:t>számtalan</a:t>
            </a:r>
            <a:r>
              <a:rPr lang="en-US" b="0" dirty="0" smtClean="0"/>
              <a:t> </a:t>
            </a:r>
            <a:r>
              <a:rPr lang="en-US" b="0" dirty="0" err="1" smtClean="0"/>
              <a:t>hasító</a:t>
            </a:r>
            <a:r>
              <a:rPr lang="en-US" b="0" dirty="0" smtClean="0"/>
              <a:t> </a:t>
            </a:r>
            <a:r>
              <a:rPr lang="en-US" b="0" dirty="0" err="1" smtClean="0"/>
              <a:t>függvény</a:t>
            </a:r>
            <a:r>
              <a:rPr lang="en-US" b="0" dirty="0" smtClean="0"/>
              <a:t> </a:t>
            </a:r>
            <a:r>
              <a:rPr lang="en-US" b="0" dirty="0" err="1" smtClean="0"/>
              <a:t>lett</a:t>
            </a:r>
            <a:r>
              <a:rPr lang="en-US" b="0" dirty="0" smtClean="0"/>
              <a:t> </a:t>
            </a:r>
            <a:r>
              <a:rPr lang="en-US" b="0" dirty="0" err="1" smtClean="0"/>
              <a:t>kidolgozva</a:t>
            </a:r>
            <a:r>
              <a:rPr lang="is-IS" b="0" dirty="0" smtClean="0"/>
              <a:t>…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75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Osztásos</a:t>
            </a:r>
            <a:r>
              <a:rPr lang="en-US" dirty="0" smtClean="0"/>
              <a:t> </a:t>
            </a:r>
            <a:r>
              <a:rPr lang="en-US" dirty="0" err="1" smtClean="0"/>
              <a:t>módszer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h(</a:t>
            </a:r>
            <a:r>
              <a:rPr lang="en-US" i="1" dirty="0" smtClean="0"/>
              <a:t>k</a:t>
            </a:r>
            <a:r>
              <a:rPr lang="en-US" dirty="0" smtClean="0"/>
              <a:t>) = </a:t>
            </a:r>
            <a:r>
              <a:rPr lang="en-US" i="1" dirty="0" smtClean="0"/>
              <a:t>k</a:t>
            </a:r>
            <a:r>
              <a:rPr lang="en-US" dirty="0" smtClean="0"/>
              <a:t> mod </a:t>
            </a:r>
            <a:r>
              <a:rPr lang="en-US" i="1" dirty="0" smtClean="0"/>
              <a:t>m</a:t>
            </a:r>
          </a:p>
          <a:p>
            <a:pPr marL="0" indent="0">
              <a:buNone/>
            </a:pPr>
            <a:r>
              <a:rPr lang="en-US" b="0" dirty="0" smtClean="0"/>
              <a:t>ha</a:t>
            </a:r>
            <a:r>
              <a:rPr lang="en-US" b="0" i="1" dirty="0" smtClean="0"/>
              <a:t> </a:t>
            </a:r>
            <a:r>
              <a:rPr lang="hu-HU" b="0" i="1" dirty="0"/>
              <a:t>m </a:t>
            </a:r>
            <a:r>
              <a:rPr lang="hu-HU" b="0" dirty="0"/>
              <a:t>= 12 </a:t>
            </a:r>
            <a:r>
              <a:rPr lang="hu-HU" b="0" dirty="0" err="1"/>
              <a:t>és</a:t>
            </a:r>
            <a:r>
              <a:rPr lang="hu-HU" b="0" dirty="0"/>
              <a:t> </a:t>
            </a:r>
            <a:r>
              <a:rPr lang="hu-HU" b="0" i="1" dirty="0" smtClean="0"/>
              <a:t>k </a:t>
            </a:r>
            <a:r>
              <a:rPr lang="hu-HU" b="0" dirty="0"/>
              <a:t>= 100, akkor </a:t>
            </a:r>
            <a:r>
              <a:rPr lang="hu-HU" b="0" i="1" dirty="0"/>
              <a:t>h</a:t>
            </a:r>
            <a:r>
              <a:rPr lang="hu-HU" b="0" dirty="0"/>
              <a:t>(</a:t>
            </a:r>
            <a:r>
              <a:rPr lang="hu-HU" b="0" i="1" dirty="0"/>
              <a:t>k</a:t>
            </a:r>
            <a:r>
              <a:rPr lang="hu-HU" b="0" dirty="0"/>
              <a:t>) = </a:t>
            </a:r>
            <a:r>
              <a:rPr lang="hu-HU" b="0" dirty="0" smtClean="0"/>
              <a:t>4</a:t>
            </a:r>
          </a:p>
          <a:p>
            <a:pPr marL="0" indent="0">
              <a:buNone/>
            </a:pPr>
            <a:r>
              <a:rPr lang="en-US" b="0" dirty="0" err="1" smtClean="0"/>
              <a:t>Jó</a:t>
            </a:r>
            <a:r>
              <a:rPr lang="en-US" b="0" dirty="0" smtClean="0"/>
              <a:t> </a:t>
            </a:r>
            <a:r>
              <a:rPr lang="en-US" b="0" dirty="0" err="1" smtClean="0"/>
              <a:t>általában</a:t>
            </a:r>
            <a:r>
              <a:rPr lang="en-US" b="0" dirty="0" smtClean="0"/>
              <a:t> ha </a:t>
            </a:r>
            <a:r>
              <a:rPr lang="en-US" b="0" i="1" dirty="0"/>
              <a:t>m </a:t>
            </a:r>
            <a:r>
              <a:rPr lang="en-US" b="0" dirty="0" err="1" smtClean="0"/>
              <a:t>kettő</a:t>
            </a:r>
            <a:r>
              <a:rPr lang="en-US" b="0" dirty="0" smtClean="0"/>
              <a:t> </a:t>
            </a:r>
            <a:r>
              <a:rPr lang="en-US" b="0" dirty="0" err="1" smtClean="0"/>
              <a:t>hatványhoz</a:t>
            </a:r>
            <a:r>
              <a:rPr lang="en-US" b="0" dirty="0" smtClean="0"/>
              <a:t> </a:t>
            </a:r>
            <a:r>
              <a:rPr lang="en-US" b="0" dirty="0" err="1"/>
              <a:t>nem</a:t>
            </a:r>
            <a:r>
              <a:rPr lang="en-US" b="0" dirty="0"/>
              <a:t> </a:t>
            </a:r>
            <a:r>
              <a:rPr lang="en-US" b="0" dirty="0" err="1"/>
              <a:t>túl</a:t>
            </a:r>
            <a:r>
              <a:rPr lang="en-US" b="0" dirty="0"/>
              <a:t> </a:t>
            </a:r>
            <a:r>
              <a:rPr lang="en-US" b="0" dirty="0" err="1" smtClean="0"/>
              <a:t>közeli</a:t>
            </a:r>
            <a:r>
              <a:rPr lang="en-US" b="0" dirty="0" smtClean="0"/>
              <a:t> </a:t>
            </a:r>
            <a:r>
              <a:rPr lang="en-US" b="0" dirty="0" err="1" smtClean="0"/>
              <a:t>prímek</a:t>
            </a:r>
            <a:r>
              <a:rPr lang="en-US" b="0" dirty="0" smtClean="0"/>
              <a:t> </a:t>
            </a:r>
            <a:endParaRPr lang="en-US" b="0" dirty="0"/>
          </a:p>
          <a:p>
            <a:pPr marL="0" indent="0">
              <a:buNone/>
            </a:pPr>
            <a:r>
              <a:rPr lang="hu-HU" b="0" dirty="0" smtClean="0"/>
              <a:t>Pl. n=2000 és </a:t>
            </a:r>
            <a:r>
              <a:rPr lang="en-US" b="0" i="1" dirty="0" smtClean="0"/>
              <a:t>α=</a:t>
            </a:r>
            <a:r>
              <a:rPr lang="en-US" b="0" dirty="0" smtClean="0"/>
              <a:t>3 </a:t>
            </a:r>
            <a:r>
              <a:rPr lang="en-US" b="0" dirty="0" err="1" smtClean="0"/>
              <a:t>ekkor</a:t>
            </a:r>
            <a:r>
              <a:rPr lang="en-US" b="0" dirty="0" smtClean="0"/>
              <a:t> </a:t>
            </a:r>
            <a:r>
              <a:rPr lang="en-US" b="0" dirty="0" err="1" smtClean="0"/>
              <a:t>érdemes</a:t>
            </a:r>
            <a:r>
              <a:rPr lang="en-US" b="0" dirty="0" smtClean="0"/>
              <a:t> m=701-re </a:t>
            </a:r>
            <a:r>
              <a:rPr lang="en-US" b="0" dirty="0" err="1" smtClean="0"/>
              <a:t>választani</a:t>
            </a:r>
            <a:r>
              <a:rPr lang="en-US" b="0" dirty="0" smtClean="0"/>
              <a:t> (</a:t>
            </a:r>
            <a:r>
              <a:rPr lang="en-US" b="0" dirty="0" err="1" smtClean="0"/>
              <a:t>prím</a:t>
            </a:r>
            <a:r>
              <a:rPr lang="en-US" b="0" dirty="0"/>
              <a:t>)</a:t>
            </a:r>
            <a:endParaRPr lang="hu-HU" b="0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7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Szorzásos</a:t>
            </a:r>
            <a:r>
              <a:rPr lang="en-US" dirty="0" smtClean="0"/>
              <a:t> </a:t>
            </a:r>
            <a:r>
              <a:rPr lang="en-US" dirty="0" err="1" smtClean="0"/>
              <a:t>módszer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0&lt;A&lt;1</a:t>
            </a:r>
          </a:p>
          <a:p>
            <a:r>
              <a:rPr lang="en-US" dirty="0" smtClean="0"/>
              <a:t>h(k)=m(kA mod 1)</a:t>
            </a:r>
          </a:p>
          <a:p>
            <a:r>
              <a:rPr lang="en-US" b="0" i="1" dirty="0" smtClean="0"/>
              <a:t>m</a:t>
            </a:r>
            <a:r>
              <a:rPr lang="en-US" b="0" dirty="0" smtClean="0"/>
              <a:t> </a:t>
            </a:r>
            <a:r>
              <a:rPr lang="en-US" b="0" dirty="0" err="1" smtClean="0"/>
              <a:t>nem</a:t>
            </a:r>
            <a:r>
              <a:rPr lang="en-US" b="0" dirty="0" smtClean="0"/>
              <a:t> </a:t>
            </a:r>
            <a:r>
              <a:rPr lang="en-US" b="0" dirty="0" err="1" smtClean="0"/>
              <a:t>kritikus</a:t>
            </a:r>
            <a:r>
              <a:rPr lang="en-US" b="0" dirty="0" smtClean="0"/>
              <a:t>, </a:t>
            </a:r>
            <a:r>
              <a:rPr lang="en-US" b="0" dirty="0" err="1" smtClean="0"/>
              <a:t>általában</a:t>
            </a:r>
            <a:r>
              <a:rPr lang="en-US" b="0" dirty="0" smtClean="0"/>
              <a:t> </a:t>
            </a:r>
            <a:r>
              <a:rPr lang="en-US" b="0" dirty="0" err="1" smtClean="0"/>
              <a:t>kettő</a:t>
            </a:r>
            <a:r>
              <a:rPr lang="en-US" b="0" dirty="0" smtClean="0"/>
              <a:t> </a:t>
            </a:r>
            <a:r>
              <a:rPr lang="en-US" b="0" dirty="0" err="1" smtClean="0"/>
              <a:t>hatvány</a:t>
            </a:r>
            <a:r>
              <a:rPr lang="en-US" b="0" dirty="0"/>
              <a:t> </a:t>
            </a:r>
            <a:r>
              <a:rPr lang="en-US" b="0" i="1" dirty="0"/>
              <a:t>→ </a:t>
            </a:r>
            <a:r>
              <a:rPr lang="en-US" b="0" dirty="0" err="1" smtClean="0"/>
              <a:t>gyorsan</a:t>
            </a:r>
            <a:r>
              <a:rPr lang="en-US" b="0" dirty="0" smtClean="0"/>
              <a:t> </a:t>
            </a:r>
            <a:r>
              <a:rPr lang="en-US" b="0" dirty="0" err="1" smtClean="0"/>
              <a:t>számolható</a:t>
            </a:r>
            <a:endParaRPr lang="en-US" b="0" dirty="0" smtClean="0"/>
          </a:p>
          <a:p>
            <a:r>
              <a:rPr lang="en-US" b="0" dirty="0" smtClean="0"/>
              <a:t>A </a:t>
            </a:r>
            <a:r>
              <a:rPr lang="en-US" b="0" dirty="0" err="1" smtClean="0"/>
              <a:t>választása</a:t>
            </a:r>
            <a:r>
              <a:rPr lang="en-US" b="0" dirty="0" smtClean="0"/>
              <a:t> </a:t>
            </a:r>
            <a:r>
              <a:rPr lang="en-US" b="0" dirty="0" err="1" smtClean="0"/>
              <a:t>még</a:t>
            </a:r>
            <a:r>
              <a:rPr lang="en-US" b="0" dirty="0" smtClean="0"/>
              <a:t> </a:t>
            </a:r>
            <a:r>
              <a:rPr lang="en-US" b="0" dirty="0" err="1" smtClean="0"/>
              <a:t>befolyásolja</a:t>
            </a:r>
            <a:r>
              <a:rPr lang="en-US" b="0" dirty="0" smtClean="0"/>
              <a:t> </a:t>
            </a:r>
            <a:r>
              <a:rPr lang="en-US" b="0" dirty="0" err="1" smtClean="0"/>
              <a:t>az</a:t>
            </a:r>
            <a:r>
              <a:rPr lang="en-US" b="0" dirty="0" smtClean="0"/>
              <a:t> </a:t>
            </a:r>
            <a:r>
              <a:rPr lang="en-US" b="0" dirty="0" err="1" smtClean="0"/>
              <a:t>egyenletességet</a:t>
            </a:r>
            <a:r>
              <a:rPr lang="en-US" b="0" dirty="0" smtClean="0"/>
              <a:t>, de </a:t>
            </a:r>
            <a:r>
              <a:rPr lang="en-US" b="0" dirty="0" err="1" smtClean="0"/>
              <a:t>nem</a:t>
            </a:r>
            <a:r>
              <a:rPr lang="en-US" b="0" dirty="0" smtClean="0"/>
              <a:t> </a:t>
            </a:r>
            <a:r>
              <a:rPr lang="en-US" b="0" dirty="0" err="1" smtClean="0"/>
              <a:t>annyira</a:t>
            </a:r>
            <a:r>
              <a:rPr lang="en-US" b="0" dirty="0" smtClean="0"/>
              <a:t> </a:t>
            </a:r>
            <a:r>
              <a:rPr lang="en-US" b="0" dirty="0" err="1" smtClean="0"/>
              <a:t>kritikus</a:t>
            </a:r>
            <a:endParaRPr lang="en-US" b="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14" y="5013176"/>
            <a:ext cx="410445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Hasító</a:t>
            </a:r>
            <a:r>
              <a:rPr lang="en-US" dirty="0" smtClean="0"/>
              <a:t> </a:t>
            </a:r>
            <a:r>
              <a:rPr lang="en-US" dirty="0" err="1" smtClean="0"/>
              <a:t>táblák</a:t>
            </a:r>
            <a:r>
              <a:rPr lang="en-US" dirty="0" smtClean="0"/>
              <a:t> </a:t>
            </a:r>
            <a:r>
              <a:rPr lang="en-US" dirty="0" err="1" smtClean="0"/>
              <a:t>Javaban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888" y="1402108"/>
            <a:ext cx="7427912" cy="4349750"/>
          </a:xfrm>
        </p:spPr>
        <p:txBody>
          <a:bodyPr/>
          <a:lstStyle/>
          <a:p>
            <a:pPr marL="0" indent="0">
              <a:buNone/>
            </a:pPr>
            <a:r>
              <a:rPr lang="hu-HU" sz="2000" b="0" dirty="0" err="1">
                <a:solidFill>
                  <a:srgbClr val="000000"/>
                </a:solidFill>
                <a:latin typeface="Consolas"/>
              </a:rPr>
              <a:t>Set</a:t>
            </a:r>
            <a:r>
              <a:rPr lang="hu-HU" sz="2000" b="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hu-HU" sz="2000" b="0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hu-HU" sz="2000" b="0" dirty="0">
                <a:solidFill>
                  <a:srgbClr val="000000"/>
                </a:solidFill>
                <a:latin typeface="Consolas"/>
              </a:rPr>
              <a:t>&gt; s = </a:t>
            </a:r>
            <a:r>
              <a:rPr lang="hu-HU" sz="2000" b="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hu-HU" sz="2000" b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hu-HU" sz="2000" b="0" dirty="0" err="1" smtClean="0">
                <a:solidFill>
                  <a:srgbClr val="000000"/>
                </a:solidFill>
                <a:latin typeface="Consolas"/>
              </a:rPr>
              <a:t>HashSet</a:t>
            </a:r>
            <a:r>
              <a:rPr lang="hu-HU" sz="2000" b="0" dirty="0" smtClean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pPr marL="0" indent="0">
              <a:buNone/>
            </a:pPr>
            <a:r>
              <a:rPr lang="hu-HU" sz="2000" b="0" dirty="0" smtClean="0">
                <a:solidFill>
                  <a:srgbClr val="000000"/>
                </a:solidFill>
                <a:latin typeface="Consolas"/>
              </a:rPr>
              <a:t>Map&lt;</a:t>
            </a:r>
            <a:r>
              <a:rPr lang="hu-HU" sz="2000" b="0" dirty="0" err="1" smtClean="0">
                <a:solidFill>
                  <a:srgbClr val="000000"/>
                </a:solidFill>
                <a:latin typeface="Consolas"/>
              </a:rPr>
              <a:t>String,Object</a:t>
            </a:r>
            <a:r>
              <a:rPr lang="hu-HU" sz="2000" b="0" dirty="0" smtClean="0">
                <a:solidFill>
                  <a:srgbClr val="000000"/>
                </a:solidFill>
                <a:latin typeface="Consolas"/>
              </a:rPr>
              <a:t>&gt; m = </a:t>
            </a:r>
            <a:r>
              <a:rPr lang="hu-HU" sz="2000" b="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hu-HU" sz="2000" b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hu-HU" sz="2000" b="0" dirty="0" err="1" smtClean="0">
                <a:solidFill>
                  <a:srgbClr val="000000"/>
                </a:solidFill>
                <a:latin typeface="Consolas"/>
              </a:rPr>
              <a:t>HashMap</a:t>
            </a:r>
            <a:r>
              <a:rPr lang="hu-HU" sz="2000" b="0" dirty="0" smtClean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pPr marL="0" indent="0">
              <a:buNone/>
            </a:pPr>
            <a:r>
              <a:rPr lang="en-US" sz="2000" b="0" dirty="0" err="1" smtClean="0"/>
              <a:t>Hasító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tábla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láncolásos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ütközésfeloldással</a:t>
            </a:r>
            <a:r>
              <a:rPr lang="en-US" sz="2000" b="0" dirty="0" smtClean="0"/>
              <a:t> </a:t>
            </a:r>
            <a:r>
              <a:rPr lang="en-US" sz="2000" b="0" dirty="0" smtClean="0">
                <a:hlinkClick r:id="rId2"/>
              </a:rPr>
              <a:t>[src]</a:t>
            </a:r>
            <a:endParaRPr lang="en-US" sz="2000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" t="14795" r="28374" b="38889"/>
          <a:stretch/>
        </p:blipFill>
        <p:spPr>
          <a:xfrm>
            <a:off x="0" y="2996952"/>
            <a:ext cx="9155726" cy="36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3068960"/>
            <a:ext cx="6984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“This class makes no guarantees as to the order of the map; in particular, it does not guarantee that the order will remain constant over time. ”</a:t>
            </a:r>
          </a:p>
          <a:p>
            <a:endParaRPr lang="en-US" dirty="0"/>
          </a:p>
        </p:txBody>
      </p:sp>
      <p:pic>
        <p:nvPicPr>
          <p:cNvPr id="6" name="Kép 5" descr="HashMap (Java Platform SE 8 ) - Mozilla Firefox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 t="50000" r="48913" b="44262"/>
          <a:stretch/>
        </p:blipFill>
        <p:spPr>
          <a:xfrm>
            <a:off x="1178883" y="2492896"/>
            <a:ext cx="679796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Hasító</a:t>
            </a:r>
            <a:r>
              <a:rPr lang="en-US" dirty="0" smtClean="0"/>
              <a:t> </a:t>
            </a:r>
            <a:r>
              <a:rPr lang="en-US" dirty="0" err="1" smtClean="0"/>
              <a:t>függvények</a:t>
            </a:r>
            <a:r>
              <a:rPr lang="en-US" dirty="0" smtClean="0"/>
              <a:t> </a:t>
            </a:r>
            <a:r>
              <a:rPr lang="en-US" dirty="0" err="1" smtClean="0"/>
              <a:t>Javaban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00200"/>
            <a:ext cx="7067128" cy="4349750"/>
          </a:xfrm>
        </p:spPr>
        <p:txBody>
          <a:bodyPr/>
          <a:lstStyle/>
          <a:p>
            <a:pPr marL="0" indent="0">
              <a:buNone/>
            </a:pPr>
            <a:r>
              <a:rPr lang="en-US" b="0" dirty="0" err="1" smtClean="0"/>
              <a:t>int</a:t>
            </a:r>
            <a:r>
              <a:rPr lang="en-US" b="0" dirty="0" smtClean="0"/>
              <a:t> </a:t>
            </a:r>
            <a:r>
              <a:rPr lang="en-US" b="0" dirty="0" err="1" smtClean="0"/>
              <a:t>Object.hashCode</a:t>
            </a:r>
            <a:r>
              <a:rPr lang="en-US" b="0" dirty="0" smtClean="0"/>
              <a:t>()</a:t>
            </a:r>
          </a:p>
          <a:p>
            <a:pPr marL="0" indent="0">
              <a:buNone/>
            </a:pPr>
            <a:endParaRPr lang="hu-HU" sz="1600" b="0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hu-HU" sz="1600" b="0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hu-HU" sz="1600" b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hu-HU" sz="1600" b="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hu-HU" sz="1600" b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latin typeface="Consolas"/>
              </a:rPr>
              <a:t>hashCode</a:t>
            </a:r>
            <a:r>
              <a:rPr lang="hu-HU" sz="1600" b="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hu-HU" sz="1600" b="0" dirty="0" smtClean="0">
                <a:solidFill>
                  <a:srgbClr val="7F0055"/>
                </a:solidFill>
                <a:latin typeface="Consolas"/>
              </a:rPr>
              <a:t>   int</a:t>
            </a:r>
            <a:r>
              <a:rPr lang="hu-HU" sz="1600" b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hu-HU" sz="1600" b="0" dirty="0">
                <a:solidFill>
                  <a:srgbClr val="6A3E3E"/>
                </a:solidFill>
                <a:latin typeface="Consolas"/>
              </a:rPr>
              <a:t>h</a:t>
            </a:r>
            <a:r>
              <a:rPr lang="hu-HU" sz="1600" b="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hu-HU" sz="1600" b="0" dirty="0" err="1">
                <a:solidFill>
                  <a:srgbClr val="000000"/>
                </a:solidFill>
                <a:latin typeface="Consolas"/>
              </a:rPr>
              <a:t>hash</a:t>
            </a:r>
            <a:r>
              <a:rPr lang="hu-HU" sz="1600" b="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hu-HU" sz="1600" b="0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sz="1600" b="0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b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dirty="0">
                <a:solidFill>
                  <a:srgbClr val="6A3E3E"/>
                </a:solidFill>
                <a:latin typeface="Consolas"/>
              </a:rPr>
              <a:t>h</a:t>
            </a:r>
            <a:r>
              <a:rPr lang="en-US" sz="1600" b="0" dirty="0">
                <a:solidFill>
                  <a:srgbClr val="000000"/>
                </a:solidFill>
                <a:latin typeface="Consolas"/>
              </a:rPr>
              <a:t> == 0 &amp;&amp; </a:t>
            </a:r>
            <a:r>
              <a:rPr lang="en-US" sz="1600" b="0" dirty="0" err="1">
                <a:solidFill>
                  <a:srgbClr val="000000"/>
                </a:solidFill>
                <a:latin typeface="Consolas"/>
              </a:rPr>
              <a:t>value.length</a:t>
            </a:r>
            <a:r>
              <a:rPr lang="en-US" sz="1600" b="0" dirty="0">
                <a:solidFill>
                  <a:srgbClr val="000000"/>
                </a:solidFill>
                <a:latin typeface="Consolas"/>
              </a:rPr>
              <a:t> &gt; 0) {</a:t>
            </a:r>
          </a:p>
          <a:p>
            <a:pPr marL="0" indent="0">
              <a:buNone/>
            </a:pPr>
            <a:r>
              <a:rPr lang="hu-HU" sz="1600" b="0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hu-HU" sz="1600" b="0" dirty="0" err="1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hu-HU" sz="1600" b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hu-HU" sz="1600" b="0" dirty="0" err="1">
                <a:solidFill>
                  <a:srgbClr val="6A3E3E"/>
                </a:solidFill>
                <a:latin typeface="Consolas"/>
              </a:rPr>
              <a:t>val</a:t>
            </a:r>
            <a:r>
              <a:rPr lang="hu-HU" sz="1600" b="0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hu-HU" sz="1600" b="0" dirty="0" err="1">
                <a:solidFill>
                  <a:srgbClr val="000000"/>
                </a:solidFill>
                <a:latin typeface="Consolas"/>
              </a:rPr>
              <a:t>value</a:t>
            </a:r>
            <a:r>
              <a:rPr lang="hu-HU" sz="1600" b="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hu-HU" sz="1600" b="0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hu-HU" sz="1600" b="0" dirty="0" err="1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hu-HU" sz="1600" b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hu-HU" sz="1600" b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hu-HU" sz="1600" b="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hu-HU" sz="1600" b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hu-HU" sz="1600" b="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hu-HU" sz="1600" b="0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hu-HU" sz="1600" b="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hu-HU" sz="1600" b="0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hu-HU" sz="1600" b="0" dirty="0" err="1">
                <a:solidFill>
                  <a:srgbClr val="000000"/>
                </a:solidFill>
                <a:latin typeface="Consolas"/>
              </a:rPr>
              <a:t>value.length</a:t>
            </a:r>
            <a:r>
              <a:rPr lang="hu-HU" sz="1600" b="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hu-HU" sz="1600" b="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hu-HU" sz="1600" b="0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pPr marL="0" indent="0">
              <a:buNone/>
            </a:pPr>
            <a:r>
              <a:rPr lang="hu-HU" sz="1600" b="0" dirty="0" smtClean="0">
                <a:solidFill>
                  <a:srgbClr val="6A3E3E"/>
                </a:solidFill>
                <a:latin typeface="Consolas"/>
              </a:rPr>
              <a:t>         h</a:t>
            </a:r>
            <a:r>
              <a:rPr lang="hu-HU" sz="1600" b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hu-HU" sz="1600" b="0" dirty="0">
                <a:solidFill>
                  <a:srgbClr val="000000"/>
                </a:solidFill>
                <a:latin typeface="Consolas"/>
              </a:rPr>
              <a:t>= 31 * </a:t>
            </a:r>
            <a:r>
              <a:rPr lang="hu-HU" sz="1600" b="0" dirty="0">
                <a:solidFill>
                  <a:srgbClr val="6A3E3E"/>
                </a:solidFill>
                <a:latin typeface="Consolas"/>
              </a:rPr>
              <a:t>h</a:t>
            </a:r>
            <a:r>
              <a:rPr lang="hu-HU" sz="1600" b="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hu-HU" sz="1600" b="0" dirty="0" err="1">
                <a:solidFill>
                  <a:srgbClr val="6A3E3E"/>
                </a:solidFill>
                <a:latin typeface="Consolas"/>
              </a:rPr>
              <a:t>val</a:t>
            </a:r>
            <a:r>
              <a:rPr lang="hu-HU" sz="1600" b="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hu-HU" sz="1600" b="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hu-HU" sz="1600" b="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r>
              <a:rPr lang="hu-HU" sz="1600" b="0" dirty="0" smtClean="0">
                <a:solidFill>
                  <a:srgbClr val="000000"/>
                </a:solidFill>
                <a:latin typeface="Consolas"/>
              </a:rPr>
              <a:t>      }</a:t>
            </a:r>
            <a:endParaRPr lang="hu-HU" sz="1600" b="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hu-HU" sz="1600" b="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hu-HU" sz="1600" b="0" dirty="0" err="1" smtClean="0">
                <a:solidFill>
                  <a:srgbClr val="000000"/>
                </a:solidFill>
                <a:latin typeface="Consolas"/>
              </a:rPr>
              <a:t>hash</a:t>
            </a:r>
            <a:r>
              <a:rPr lang="hu-HU" sz="1600" b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hu-HU" sz="1600" b="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hu-HU" sz="1600" b="0" dirty="0">
                <a:solidFill>
                  <a:srgbClr val="6A3E3E"/>
                </a:solidFill>
                <a:latin typeface="Consolas"/>
              </a:rPr>
              <a:t>h</a:t>
            </a:r>
            <a:r>
              <a:rPr lang="hu-HU" sz="1600" b="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hu-HU" sz="1600" b="0" dirty="0" smtClean="0">
                <a:solidFill>
                  <a:srgbClr val="000000"/>
                </a:solidFill>
                <a:latin typeface="Consolas"/>
              </a:rPr>
              <a:t>   } </a:t>
            </a:r>
            <a:endParaRPr lang="hu-HU" sz="1600" b="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hu-HU" sz="1600" b="0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hu-HU" sz="1600" b="0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hu-HU" sz="1600" b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hu-HU" sz="1600" b="0" dirty="0">
                <a:solidFill>
                  <a:srgbClr val="6A3E3E"/>
                </a:solidFill>
                <a:latin typeface="Consolas"/>
              </a:rPr>
              <a:t>h</a:t>
            </a:r>
            <a:r>
              <a:rPr lang="hu-HU" sz="1600" b="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b="0" dirty="0" smtClean="0"/>
              <a:t> 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8545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Nyílt</a:t>
            </a:r>
            <a:r>
              <a:rPr lang="en-US" dirty="0" smtClean="0"/>
              <a:t> </a:t>
            </a:r>
            <a:r>
              <a:rPr lang="en-US" dirty="0" err="1" smtClean="0"/>
              <a:t>címzés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888" y="1600200"/>
            <a:ext cx="7777608" cy="4349750"/>
          </a:xfrm>
        </p:spPr>
        <p:txBody>
          <a:bodyPr/>
          <a:lstStyle/>
          <a:p>
            <a:r>
              <a:rPr lang="en-US" b="0" dirty="0" err="1" smtClean="0"/>
              <a:t>Listák</a:t>
            </a:r>
            <a:r>
              <a:rPr lang="en-US" b="0" dirty="0" smtClean="0"/>
              <a:t> </a:t>
            </a:r>
            <a:r>
              <a:rPr lang="en-US" b="0" dirty="0" err="1" smtClean="0"/>
              <a:t>helyett</a:t>
            </a:r>
            <a:r>
              <a:rPr lang="en-US" b="0" dirty="0" smtClean="0"/>
              <a:t> a </a:t>
            </a:r>
            <a:r>
              <a:rPr lang="en-US" b="0" dirty="0" err="1" smtClean="0"/>
              <a:t>tömbben</a:t>
            </a:r>
            <a:r>
              <a:rPr lang="en-US" b="0" dirty="0" smtClean="0"/>
              <a:t> “</a:t>
            </a:r>
            <a:r>
              <a:rPr lang="en-US" b="0" dirty="0" err="1" smtClean="0"/>
              <a:t>egymás</a:t>
            </a:r>
            <a:r>
              <a:rPr lang="en-US" b="0" dirty="0" smtClean="0"/>
              <a:t> </a:t>
            </a:r>
            <a:r>
              <a:rPr lang="en-US" b="0" dirty="0" err="1" smtClean="0"/>
              <a:t>után</a:t>
            </a:r>
            <a:r>
              <a:rPr lang="en-US" b="0" dirty="0" smtClean="0"/>
              <a:t>” </a:t>
            </a:r>
            <a:r>
              <a:rPr lang="en-US" b="0" dirty="0" err="1" smtClean="0"/>
              <a:t>tároljuk</a:t>
            </a:r>
            <a:r>
              <a:rPr lang="en-US" b="0" dirty="0" smtClean="0"/>
              <a:t> a </a:t>
            </a:r>
            <a:r>
              <a:rPr lang="en-US" b="0" dirty="0" err="1" smtClean="0"/>
              <a:t>megegyező</a:t>
            </a:r>
            <a:r>
              <a:rPr lang="en-US" b="0" dirty="0" smtClean="0"/>
              <a:t> </a:t>
            </a:r>
            <a:r>
              <a:rPr lang="en-US" b="0" dirty="0" err="1" smtClean="0"/>
              <a:t>hasított</a:t>
            </a:r>
            <a:r>
              <a:rPr lang="en-US" b="0" dirty="0" smtClean="0"/>
              <a:t> </a:t>
            </a:r>
            <a:r>
              <a:rPr lang="en-US" b="0" dirty="0" err="1" smtClean="0"/>
              <a:t>értékű</a:t>
            </a:r>
            <a:r>
              <a:rPr lang="en-US" b="0" dirty="0" smtClean="0"/>
              <a:t> </a:t>
            </a:r>
            <a:r>
              <a:rPr lang="en-US" b="0" dirty="0" err="1" smtClean="0"/>
              <a:t>elemeket</a:t>
            </a:r>
            <a:endParaRPr lang="en-US" b="0" dirty="0" smtClean="0"/>
          </a:p>
          <a:p>
            <a:r>
              <a:rPr lang="en-US" b="0" dirty="0" err="1" smtClean="0"/>
              <a:t>Nincs</a:t>
            </a:r>
            <a:r>
              <a:rPr lang="en-US" b="0" dirty="0" smtClean="0"/>
              <a:t> </a:t>
            </a:r>
            <a:r>
              <a:rPr lang="en-US" b="0" dirty="0" err="1" smtClean="0"/>
              <a:t>szükség</a:t>
            </a:r>
            <a:r>
              <a:rPr lang="en-US" b="0" dirty="0" smtClean="0"/>
              <a:t> </a:t>
            </a:r>
            <a:r>
              <a:rPr lang="en-US" b="0" dirty="0" err="1" smtClean="0"/>
              <a:t>mutatókra</a:t>
            </a:r>
            <a:r>
              <a:rPr lang="en-US" b="0" dirty="0" smtClean="0"/>
              <a:t> (</a:t>
            </a:r>
            <a:r>
              <a:rPr lang="en-US" b="0" dirty="0" err="1" smtClean="0"/>
              <a:t>kétszeresen</a:t>
            </a:r>
            <a:r>
              <a:rPr lang="en-US" b="0" dirty="0" smtClean="0"/>
              <a:t> </a:t>
            </a:r>
            <a:r>
              <a:rPr lang="en-US" b="0" dirty="0" err="1" smtClean="0"/>
              <a:t>láncolt</a:t>
            </a:r>
            <a:r>
              <a:rPr lang="en-US" b="0" dirty="0" smtClean="0"/>
              <a:t> </a:t>
            </a:r>
            <a:r>
              <a:rPr lang="en-US" b="0" dirty="0" err="1" smtClean="0"/>
              <a:t>lista</a:t>
            </a:r>
            <a:r>
              <a:rPr lang="en-US" b="0" dirty="0" smtClean="0"/>
              <a:t>), a </a:t>
            </a:r>
            <a:r>
              <a:rPr lang="en-US" b="0" dirty="0" err="1" smtClean="0"/>
              <a:t>megtakarított</a:t>
            </a:r>
            <a:r>
              <a:rPr lang="en-US" b="0" dirty="0" smtClean="0"/>
              <a:t> </a:t>
            </a:r>
            <a:r>
              <a:rPr lang="en-US" b="0" dirty="0" err="1" smtClean="0"/>
              <a:t>memórián</a:t>
            </a:r>
            <a:r>
              <a:rPr lang="en-US" b="0" dirty="0" smtClean="0"/>
              <a:t> </a:t>
            </a:r>
            <a:r>
              <a:rPr lang="en-US" b="0" dirty="0" err="1" smtClean="0"/>
              <a:t>nagyobb</a:t>
            </a:r>
            <a:r>
              <a:rPr lang="en-US" b="0" dirty="0" smtClean="0"/>
              <a:t> </a:t>
            </a:r>
            <a:r>
              <a:rPr lang="en-US" b="0" dirty="0" err="1" smtClean="0"/>
              <a:t>lehet</a:t>
            </a:r>
            <a:r>
              <a:rPr lang="en-US" b="0" dirty="0" smtClean="0"/>
              <a:t> a </a:t>
            </a:r>
            <a:r>
              <a:rPr lang="en-US" b="0" dirty="0" err="1" smtClean="0"/>
              <a:t>tömb</a:t>
            </a:r>
            <a:endParaRPr lang="en-US" b="0" dirty="0"/>
          </a:p>
          <a:p>
            <a:pPr marL="0" indent="0">
              <a:buNone/>
            </a:pPr>
            <a:r>
              <a:rPr lang="en-US" b="0" i="1" dirty="0"/>
              <a:t> </a:t>
            </a:r>
            <a:r>
              <a:rPr lang="en-US" b="0" i="1" dirty="0" smtClean="0"/>
              <a:t>  </a:t>
            </a:r>
          </a:p>
          <a:p>
            <a:pPr marL="0" indent="0">
              <a:buNone/>
            </a:pPr>
            <a:r>
              <a:rPr lang="en-US" b="0" i="1" dirty="0"/>
              <a:t> </a:t>
            </a:r>
            <a:r>
              <a:rPr lang="en-US" b="0" i="1" dirty="0" smtClean="0"/>
              <a:t> 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125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Nyílt</a:t>
            </a:r>
            <a:r>
              <a:rPr lang="en-US" dirty="0" smtClean="0"/>
              <a:t> </a:t>
            </a:r>
            <a:r>
              <a:rPr lang="en-US" dirty="0" err="1" smtClean="0"/>
              <a:t>címzés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kipróbálás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r>
              <a:rPr lang="en-US" b="0" i="1" dirty="0" smtClean="0"/>
              <a:t>h </a:t>
            </a:r>
            <a:r>
              <a:rPr lang="en-US" b="0" dirty="0"/>
              <a:t>: </a:t>
            </a:r>
            <a:r>
              <a:rPr lang="en-US" b="0" i="1" dirty="0"/>
              <a:t>U x </a:t>
            </a:r>
            <a:r>
              <a:rPr lang="en-US" b="0" dirty="0"/>
              <a:t>{0,1, </a:t>
            </a:r>
            <a:r>
              <a:rPr lang="is-IS" b="0" dirty="0"/>
              <a:t>…</a:t>
            </a:r>
            <a:r>
              <a:rPr lang="en-US" b="0" dirty="0"/>
              <a:t> ,</a:t>
            </a:r>
            <a:r>
              <a:rPr lang="en-US" b="0" i="1" dirty="0"/>
              <a:t>m</a:t>
            </a:r>
            <a:r>
              <a:rPr lang="en-US" b="0" dirty="0"/>
              <a:t>−1} → {0,1, </a:t>
            </a:r>
            <a:r>
              <a:rPr lang="is-IS" b="0" dirty="0"/>
              <a:t>…</a:t>
            </a:r>
            <a:r>
              <a:rPr lang="en-US" b="0" dirty="0"/>
              <a:t> ,</a:t>
            </a:r>
            <a:r>
              <a:rPr lang="en-US" b="0" i="1" dirty="0"/>
              <a:t>m</a:t>
            </a:r>
            <a:r>
              <a:rPr lang="en-US" b="0" dirty="0"/>
              <a:t>−1</a:t>
            </a:r>
            <a:r>
              <a:rPr lang="en-US" b="0" dirty="0" smtClean="0"/>
              <a:t>}</a:t>
            </a:r>
            <a:endParaRPr lang="en-US" dirty="0" smtClean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83" y="2852936"/>
            <a:ext cx="3230929" cy="497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215" y="2852936"/>
            <a:ext cx="5432273" cy="441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956" y="3636982"/>
            <a:ext cx="4560753" cy="30487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539" y="3744100"/>
            <a:ext cx="3742261" cy="294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Nyílt</a:t>
            </a:r>
            <a:r>
              <a:rPr lang="en-US" dirty="0" smtClean="0"/>
              <a:t> </a:t>
            </a:r>
            <a:r>
              <a:rPr lang="en-US" dirty="0" err="1" smtClean="0"/>
              <a:t>címzés</a:t>
            </a:r>
            <a:r>
              <a:rPr lang="en-US" dirty="0" smtClean="0"/>
              <a:t> TÖRLÉS()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Ha NIL-el </a:t>
            </a:r>
            <a:r>
              <a:rPr lang="en-US" b="0" dirty="0" err="1" smtClean="0"/>
              <a:t>írjuk</a:t>
            </a:r>
            <a:r>
              <a:rPr lang="en-US" b="0" dirty="0" smtClean="0"/>
              <a:t> </a:t>
            </a:r>
            <a:r>
              <a:rPr lang="en-US" b="0" dirty="0" err="1" smtClean="0"/>
              <a:t>felül</a:t>
            </a:r>
            <a:r>
              <a:rPr lang="en-US" b="0" dirty="0" smtClean="0"/>
              <a:t> a </a:t>
            </a:r>
            <a:r>
              <a:rPr lang="en-US" b="0" dirty="0" err="1" smtClean="0"/>
              <a:t>törlendő</a:t>
            </a:r>
            <a:r>
              <a:rPr lang="en-US" b="0" dirty="0" smtClean="0"/>
              <a:t> </a:t>
            </a:r>
            <a:r>
              <a:rPr lang="en-US" b="0" dirty="0" err="1" smtClean="0"/>
              <a:t>értéket</a:t>
            </a:r>
            <a:r>
              <a:rPr lang="en-US" b="0" dirty="0" smtClean="0"/>
              <a:t> </a:t>
            </a:r>
            <a:r>
              <a:rPr lang="en-US" b="0" dirty="0" err="1" smtClean="0"/>
              <a:t>megszakad</a:t>
            </a:r>
            <a:r>
              <a:rPr lang="en-US" b="0" dirty="0" smtClean="0"/>
              <a:t> a </a:t>
            </a:r>
            <a:r>
              <a:rPr lang="en-US" b="0" dirty="0" err="1" smtClean="0"/>
              <a:t>kipróbálási</a:t>
            </a:r>
            <a:r>
              <a:rPr lang="en-US" b="0" dirty="0" smtClean="0"/>
              <a:t> </a:t>
            </a:r>
            <a:r>
              <a:rPr lang="en-US" b="0" dirty="0" err="1" smtClean="0"/>
              <a:t>sorozat</a:t>
            </a:r>
            <a:endParaRPr lang="en-US" b="0" dirty="0" smtClean="0"/>
          </a:p>
          <a:p>
            <a:r>
              <a:rPr lang="en-US" b="0" dirty="0" err="1" smtClean="0"/>
              <a:t>Írjuk</a:t>
            </a:r>
            <a:r>
              <a:rPr lang="en-US" b="0" dirty="0" smtClean="0"/>
              <a:t> </a:t>
            </a:r>
            <a:r>
              <a:rPr lang="en-US" b="0" dirty="0" err="1" smtClean="0"/>
              <a:t>felül</a:t>
            </a:r>
            <a:r>
              <a:rPr lang="en-US" b="0" dirty="0" smtClean="0"/>
              <a:t> TÖRÖLT </a:t>
            </a:r>
            <a:r>
              <a:rPr lang="en-US" b="0" dirty="0" err="1" smtClean="0"/>
              <a:t>címkével</a:t>
            </a:r>
            <a:r>
              <a:rPr lang="en-US" b="0" dirty="0" smtClean="0"/>
              <a:t>!</a:t>
            </a:r>
          </a:p>
          <a:p>
            <a:r>
              <a:rPr lang="en-US" b="0" dirty="0" smtClean="0"/>
              <a:t>BESZÚR </a:t>
            </a:r>
            <a:r>
              <a:rPr lang="en-US" b="0" dirty="0" err="1" smtClean="0"/>
              <a:t>írhat</a:t>
            </a:r>
            <a:r>
              <a:rPr lang="en-US" b="0" dirty="0" smtClean="0"/>
              <a:t> a TÖRÖLT </a:t>
            </a:r>
            <a:r>
              <a:rPr lang="en-US" b="0" dirty="0" err="1" smtClean="0"/>
              <a:t>cellákba</a:t>
            </a:r>
            <a:r>
              <a:rPr lang="en-US" b="0" dirty="0" smtClean="0"/>
              <a:t>, KERES </a:t>
            </a:r>
            <a:r>
              <a:rPr lang="en-US" b="0" dirty="0" err="1" smtClean="0"/>
              <a:t>nem</a:t>
            </a:r>
            <a:r>
              <a:rPr lang="en-US" b="0" dirty="0" smtClean="0"/>
              <a:t> </a:t>
            </a:r>
            <a:r>
              <a:rPr lang="en-US" b="0" dirty="0" err="1" smtClean="0"/>
              <a:t>változik</a:t>
            </a:r>
            <a:endParaRPr lang="en-US" b="0" dirty="0" smtClean="0"/>
          </a:p>
          <a:p>
            <a:r>
              <a:rPr lang="en-US" b="0" dirty="0" smtClean="0"/>
              <a:t>TÖRÖLT </a:t>
            </a:r>
            <a:r>
              <a:rPr lang="en-US" b="0" dirty="0" err="1" smtClean="0"/>
              <a:t>címkék</a:t>
            </a:r>
            <a:r>
              <a:rPr lang="en-US" b="0" dirty="0" smtClean="0"/>
              <a:t> </a:t>
            </a:r>
            <a:r>
              <a:rPr lang="en-US" b="0" dirty="0" err="1" smtClean="0"/>
              <a:t>esetén</a:t>
            </a:r>
            <a:r>
              <a:rPr lang="en-US" b="0" dirty="0" smtClean="0"/>
              <a:t> a </a:t>
            </a:r>
            <a:r>
              <a:rPr lang="en-US" b="0" dirty="0" err="1" smtClean="0"/>
              <a:t>keresési</a:t>
            </a:r>
            <a:r>
              <a:rPr lang="en-US" b="0" dirty="0" smtClean="0"/>
              <a:t> </a:t>
            </a:r>
            <a:r>
              <a:rPr lang="en-US" b="0" dirty="0" err="1" smtClean="0"/>
              <a:t>idő</a:t>
            </a:r>
            <a:r>
              <a:rPr lang="en-US" b="0" dirty="0" smtClean="0"/>
              <a:t> </a:t>
            </a:r>
            <a:r>
              <a:rPr lang="en-US" b="0" dirty="0" err="1" smtClean="0"/>
              <a:t>már</a:t>
            </a:r>
            <a:r>
              <a:rPr lang="en-US" b="0" dirty="0" smtClean="0"/>
              <a:t> </a:t>
            </a:r>
            <a:r>
              <a:rPr lang="en-US" b="0" dirty="0" err="1" smtClean="0"/>
              <a:t>nem</a:t>
            </a:r>
            <a:r>
              <a:rPr lang="en-US" b="0" dirty="0" smtClean="0"/>
              <a:t> </a:t>
            </a:r>
            <a:r>
              <a:rPr lang="en-US" b="0" dirty="0" err="1" smtClean="0"/>
              <a:t>csak</a:t>
            </a:r>
            <a:r>
              <a:rPr lang="en-US" b="0" dirty="0" smtClean="0"/>
              <a:t> </a:t>
            </a:r>
            <a:r>
              <a:rPr lang="en-US" b="0" i="1" dirty="0"/>
              <a:t>α</a:t>
            </a:r>
            <a:r>
              <a:rPr lang="en-US" b="0" dirty="0" smtClean="0"/>
              <a:t>–</a:t>
            </a:r>
            <a:r>
              <a:rPr lang="en-US" b="0" dirty="0" err="1" smtClean="0"/>
              <a:t>tól</a:t>
            </a:r>
            <a:r>
              <a:rPr lang="en-US" b="0" dirty="0" smtClean="0"/>
              <a:t> </a:t>
            </a:r>
            <a:r>
              <a:rPr lang="en-US" b="0" dirty="0" err="1" smtClean="0"/>
              <a:t>függ</a:t>
            </a:r>
            <a:r>
              <a:rPr lang="en-US" b="0" dirty="0" smtClean="0"/>
              <a:t>!!!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3548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Halmaz</a:t>
            </a:r>
            <a:r>
              <a:rPr lang="en-US" dirty="0" smtClean="0"/>
              <a:t> </a:t>
            </a:r>
            <a:r>
              <a:rPr lang="en-US" dirty="0" err="1" smtClean="0"/>
              <a:t>Javában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404" y="1387677"/>
            <a:ext cx="7427912" cy="4349750"/>
          </a:xfrm>
        </p:spPr>
        <p:txBody>
          <a:bodyPr/>
          <a:lstStyle/>
          <a:p>
            <a:pPr marL="0" indent="0">
              <a:buNone/>
            </a:pPr>
            <a:r>
              <a:rPr lang="hu-HU" b="0" dirty="0" err="1" smtClean="0">
                <a:solidFill>
                  <a:srgbClr val="000000"/>
                </a:solidFill>
                <a:latin typeface="Consolas"/>
              </a:rPr>
              <a:t>Set</a:t>
            </a:r>
            <a:r>
              <a:rPr lang="hu-HU" b="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hu-HU" b="0" dirty="0" err="1" smtClean="0">
                <a:solidFill>
                  <a:srgbClr val="000000"/>
                </a:solidFill>
                <a:latin typeface="Consolas"/>
              </a:rPr>
              <a:t>Object</a:t>
            </a:r>
            <a:r>
              <a:rPr lang="hu-HU" b="0" dirty="0" smtClean="0">
                <a:solidFill>
                  <a:srgbClr val="000000"/>
                </a:solidFill>
                <a:latin typeface="Consolas"/>
              </a:rPr>
              <a:t>&gt; s = </a:t>
            </a:r>
            <a:r>
              <a:rPr lang="hu-HU" b="0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hu-HU" b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hu-HU" b="0" dirty="0" err="1" smtClean="0">
                <a:solidFill>
                  <a:srgbClr val="000000"/>
                </a:solidFill>
                <a:latin typeface="Consolas"/>
              </a:rPr>
              <a:t>TreeSet</a:t>
            </a:r>
            <a:r>
              <a:rPr lang="hu-HU" b="0" dirty="0" smtClean="0">
                <a:solidFill>
                  <a:srgbClr val="000000"/>
                </a:solidFill>
                <a:latin typeface="Consolas"/>
              </a:rPr>
              <a:t>&lt;&gt;();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" t="12975" r="24401" b="10092"/>
          <a:stretch/>
        </p:blipFill>
        <p:spPr>
          <a:xfrm>
            <a:off x="763583" y="1988840"/>
            <a:ext cx="7919733" cy="486162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1835696" y="1988840"/>
            <a:ext cx="1656184" cy="50405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H="1" flipV="1">
            <a:off x="5220072" y="3140968"/>
            <a:ext cx="2016224" cy="50405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29875" y="346241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</a:t>
            </a:r>
            <a:r>
              <a:rPr lang="en-US" sz="1400" dirty="0" err="1" smtClean="0"/>
              <a:t>nió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5213651" y="5737427"/>
            <a:ext cx="2016224" cy="50405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72245" y="6084309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metszet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531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841"/>
            <a:ext cx="8532440" cy="1143000"/>
          </a:xfrm>
        </p:spPr>
        <p:txBody>
          <a:bodyPr/>
          <a:lstStyle/>
          <a:p>
            <a:r>
              <a:rPr lang="en-US" sz="4000" dirty="0" err="1" smtClean="0"/>
              <a:t>Nyílt</a:t>
            </a:r>
            <a:r>
              <a:rPr lang="en-US" sz="4000" dirty="0" smtClean="0"/>
              <a:t> </a:t>
            </a:r>
            <a:r>
              <a:rPr lang="en-US" sz="4000" dirty="0" err="1" smtClean="0"/>
              <a:t>címzés</a:t>
            </a:r>
            <a:r>
              <a:rPr lang="en-US" sz="4000" dirty="0" smtClean="0"/>
              <a:t> – </a:t>
            </a:r>
            <a:br>
              <a:rPr lang="en-US" sz="4000" dirty="0" smtClean="0"/>
            </a:br>
            <a:r>
              <a:rPr lang="en-US" sz="4000" dirty="0" err="1" smtClean="0"/>
              <a:t>lineáris</a:t>
            </a:r>
            <a:r>
              <a:rPr lang="en-US" sz="4000" dirty="0" smtClean="0"/>
              <a:t> </a:t>
            </a:r>
            <a:r>
              <a:rPr lang="en-US" sz="4000" dirty="0" err="1" smtClean="0"/>
              <a:t>és</a:t>
            </a:r>
            <a:r>
              <a:rPr lang="en-US" sz="4000" dirty="0" smtClean="0"/>
              <a:t> </a:t>
            </a:r>
            <a:r>
              <a:rPr lang="en-US" sz="4000" dirty="0" err="1" smtClean="0"/>
              <a:t>négyzetes</a:t>
            </a:r>
            <a:r>
              <a:rPr lang="en-US" sz="4000" dirty="0" smtClean="0"/>
              <a:t> </a:t>
            </a:r>
            <a:r>
              <a:rPr lang="en-US" sz="4000" dirty="0" err="1" smtClean="0"/>
              <a:t>kipróbálás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390957"/>
            <a:ext cx="7427912" cy="4349750"/>
          </a:xfrm>
        </p:spPr>
        <p:txBody>
          <a:bodyPr/>
          <a:lstStyle/>
          <a:p>
            <a:r>
              <a:rPr lang="en-US" b="0" dirty="0" smtClean="0"/>
              <a:t>h’ </a:t>
            </a:r>
            <a:r>
              <a:rPr lang="en-US" b="0" dirty="0" err="1" smtClean="0"/>
              <a:t>egy</a:t>
            </a:r>
            <a:r>
              <a:rPr lang="en-US" b="0" dirty="0" smtClean="0"/>
              <a:t> (</a:t>
            </a:r>
            <a:r>
              <a:rPr lang="en-US" b="0" dirty="0" err="1" smtClean="0"/>
              <a:t>közönséges</a:t>
            </a:r>
            <a:r>
              <a:rPr lang="en-US" b="0" dirty="0" smtClean="0"/>
              <a:t>) </a:t>
            </a:r>
            <a:r>
              <a:rPr lang="en-US" b="0" dirty="0" err="1" smtClean="0"/>
              <a:t>hasító</a:t>
            </a:r>
            <a:r>
              <a:rPr lang="en-US" b="0" dirty="0" smtClean="0"/>
              <a:t> </a:t>
            </a:r>
            <a:r>
              <a:rPr lang="en-US" b="0" dirty="0" err="1" smtClean="0"/>
              <a:t>függvény</a:t>
            </a:r>
            <a:endParaRPr lang="en-US" b="0" dirty="0" smtClean="0"/>
          </a:p>
          <a:p>
            <a:r>
              <a:rPr lang="en-US" dirty="0" err="1" smtClean="0"/>
              <a:t>Lineáris</a:t>
            </a:r>
            <a:r>
              <a:rPr lang="en-US" dirty="0" smtClean="0"/>
              <a:t> </a:t>
            </a:r>
            <a:r>
              <a:rPr lang="en-US" dirty="0" err="1" smtClean="0"/>
              <a:t>kipróbálás</a:t>
            </a:r>
            <a:r>
              <a:rPr lang="en-US" b="0" dirty="0" smtClean="0"/>
              <a:t>: </a:t>
            </a:r>
          </a:p>
          <a:p>
            <a:pPr marL="457200" lvl="1" indent="0">
              <a:buNone/>
            </a:pPr>
            <a:r>
              <a:rPr lang="en-US" b="0" dirty="0" smtClean="0"/>
              <a:t>  h(</a:t>
            </a:r>
            <a:r>
              <a:rPr lang="en-US" b="0" i="1" dirty="0" err="1" smtClean="0"/>
              <a:t>k</a:t>
            </a:r>
            <a:r>
              <a:rPr lang="en-US" b="0" dirty="0" err="1" smtClean="0"/>
              <a:t>,</a:t>
            </a:r>
            <a:r>
              <a:rPr lang="en-US" b="0" i="1" dirty="0" err="1" smtClean="0"/>
              <a:t>i</a:t>
            </a:r>
            <a:r>
              <a:rPr lang="en-US" b="0" dirty="0" smtClean="0"/>
              <a:t>)=( h’(</a:t>
            </a:r>
            <a:r>
              <a:rPr lang="en-US" b="0" i="1" dirty="0" smtClean="0"/>
              <a:t>k</a:t>
            </a:r>
            <a:r>
              <a:rPr lang="en-US" b="0" dirty="0" smtClean="0"/>
              <a:t>)+</a:t>
            </a:r>
            <a:r>
              <a:rPr lang="en-US" b="0" i="1" dirty="0" err="1" smtClean="0"/>
              <a:t>i</a:t>
            </a:r>
            <a:r>
              <a:rPr lang="en-US" b="0" dirty="0" smtClean="0"/>
              <a:t> ) mod </a:t>
            </a:r>
            <a:r>
              <a:rPr lang="en-US" b="0" i="1" dirty="0" smtClean="0"/>
              <a:t>m</a:t>
            </a:r>
            <a:endParaRPr lang="en-US" sz="3200" b="0" i="1" dirty="0" smtClean="0"/>
          </a:p>
          <a:p>
            <a:pPr lvl="1"/>
            <a:endParaRPr lang="en-US" b="0" i="1" dirty="0" smtClean="0"/>
          </a:p>
          <a:p>
            <a:pPr lvl="1"/>
            <a:endParaRPr lang="en-US" b="0" i="1" dirty="0"/>
          </a:p>
          <a:p>
            <a:pPr lvl="1"/>
            <a:endParaRPr lang="en-US" b="0" i="1" dirty="0"/>
          </a:p>
          <a:p>
            <a:pPr lvl="1"/>
            <a:r>
              <a:rPr lang="en-US" b="0" dirty="0" err="1" smtClean="0"/>
              <a:t>hátrány</a:t>
            </a:r>
            <a:r>
              <a:rPr lang="en-US" b="0" dirty="0" smtClean="0"/>
              <a:t>:</a:t>
            </a:r>
            <a:r>
              <a:rPr lang="en-US" b="0" i="1" dirty="0" smtClean="0"/>
              <a:t> </a:t>
            </a:r>
            <a:r>
              <a:rPr lang="en-US" b="0" i="1" dirty="0" err="1" smtClean="0"/>
              <a:t>elsődleges</a:t>
            </a:r>
            <a:r>
              <a:rPr lang="en-US" b="0" i="1" dirty="0" smtClean="0"/>
              <a:t> </a:t>
            </a:r>
            <a:r>
              <a:rPr lang="en-US" b="0" i="1" dirty="0" err="1" smtClean="0"/>
              <a:t>klaszterezés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Négyzetes</a:t>
            </a:r>
            <a:r>
              <a:rPr lang="en-US" dirty="0" smtClean="0"/>
              <a:t> </a:t>
            </a:r>
            <a:r>
              <a:rPr lang="en-US" dirty="0" err="1" smtClean="0"/>
              <a:t>kipróbálás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sz="2400" b="0" dirty="0" smtClean="0"/>
              <a:t>  h(</a:t>
            </a:r>
            <a:r>
              <a:rPr lang="en-US" sz="2400" b="0" i="1" dirty="0" err="1" smtClean="0"/>
              <a:t>k</a:t>
            </a:r>
            <a:r>
              <a:rPr lang="en-US" sz="2400" b="0" dirty="0" err="1" smtClean="0"/>
              <a:t>,</a:t>
            </a:r>
            <a:r>
              <a:rPr lang="en-US" sz="2400" b="0" i="1" dirty="0" err="1" smtClean="0"/>
              <a:t>i</a:t>
            </a:r>
            <a:r>
              <a:rPr lang="en-US" sz="2400" b="0" dirty="0"/>
              <a:t>)=( h’(</a:t>
            </a:r>
            <a:r>
              <a:rPr lang="en-US" sz="2400" b="0" i="1" dirty="0"/>
              <a:t>k</a:t>
            </a:r>
            <a:r>
              <a:rPr lang="en-US" sz="2400" b="0" dirty="0"/>
              <a:t>)+ </a:t>
            </a:r>
            <a:r>
              <a:rPr lang="en-US" sz="2400" b="0" i="1" dirty="0"/>
              <a:t>c</a:t>
            </a:r>
            <a:r>
              <a:rPr lang="en-US" sz="2400" b="0" i="1" baseline="-25000" dirty="0"/>
              <a:t>1</a:t>
            </a:r>
            <a:r>
              <a:rPr lang="en-US" sz="2400" b="0" i="1" dirty="0"/>
              <a:t>i + c</a:t>
            </a:r>
            <a:r>
              <a:rPr lang="en-US" sz="2400" b="0" i="1" baseline="-25000" dirty="0"/>
              <a:t>2</a:t>
            </a:r>
            <a:r>
              <a:rPr lang="en-US" sz="2400" b="0" i="1" dirty="0"/>
              <a:t>i</a:t>
            </a:r>
            <a:r>
              <a:rPr lang="en-US" sz="2400" b="0" i="1" baseline="30000" dirty="0"/>
              <a:t>2</a:t>
            </a:r>
            <a:r>
              <a:rPr lang="en-US" sz="2400" b="0" dirty="0"/>
              <a:t> ) mod </a:t>
            </a:r>
            <a:r>
              <a:rPr lang="en-US" sz="2400" b="0" i="1" dirty="0"/>
              <a:t>m</a:t>
            </a:r>
            <a:endParaRPr lang="en-US" b="0" i="1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00844" y="6309320"/>
            <a:ext cx="76275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</a:t>
            </a:r>
            <a:r>
              <a:rPr lang="en-US" dirty="0" err="1">
                <a:solidFill>
                  <a:schemeClr val="bg1"/>
                </a:solidFill>
              </a:rPr>
              <a:t>www.cs.rmit.edu.au</a:t>
            </a:r>
            <a:r>
              <a:rPr lang="en-US" dirty="0">
                <a:solidFill>
                  <a:schemeClr val="bg1"/>
                </a:solidFill>
              </a:rPr>
              <a:t>/online/blackboard/chapter/05/documents/contribute/chapter/05/linear-</a:t>
            </a:r>
            <a:r>
              <a:rPr lang="en-US" dirty="0" err="1">
                <a:solidFill>
                  <a:schemeClr val="bg1"/>
                </a:solidFill>
              </a:rPr>
              <a:t>probing.html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imple add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31243"/>
            <a:ext cx="26289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llision when ad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580" y="3416759"/>
            <a:ext cx="32004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bing to resolve colli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580" y="3402275"/>
            <a:ext cx="32004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oping back while prob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580" y="3402275"/>
            <a:ext cx="32004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61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Nyílt</a:t>
            </a:r>
            <a:r>
              <a:rPr lang="en-US" dirty="0" smtClean="0"/>
              <a:t> </a:t>
            </a:r>
            <a:r>
              <a:rPr lang="en-US" dirty="0" err="1" smtClean="0"/>
              <a:t>címzés</a:t>
            </a:r>
            <a:r>
              <a:rPr lang="en-US" dirty="0" smtClean="0"/>
              <a:t> - </a:t>
            </a:r>
            <a:r>
              <a:rPr lang="en-US" dirty="0" err="1" smtClean="0"/>
              <a:t>Dupla</a:t>
            </a:r>
            <a:r>
              <a:rPr lang="en-US" dirty="0" smtClean="0"/>
              <a:t> </a:t>
            </a:r>
            <a:r>
              <a:rPr lang="en-US" dirty="0" err="1" smtClean="0"/>
              <a:t>hasítás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h(</a:t>
            </a:r>
            <a:r>
              <a:rPr lang="en-US" b="0" i="1" dirty="0" err="1"/>
              <a:t>k</a:t>
            </a:r>
            <a:r>
              <a:rPr lang="en-US" b="0" dirty="0" err="1"/>
              <a:t>,</a:t>
            </a:r>
            <a:r>
              <a:rPr lang="en-US" b="0" i="1" dirty="0" err="1"/>
              <a:t>i</a:t>
            </a:r>
            <a:r>
              <a:rPr lang="en-US" b="0" dirty="0"/>
              <a:t>)=( </a:t>
            </a:r>
            <a:r>
              <a:rPr lang="en-US" b="0" dirty="0" smtClean="0"/>
              <a:t>h</a:t>
            </a:r>
            <a:r>
              <a:rPr lang="en-US" b="0" baseline="-25000" dirty="0" smtClean="0"/>
              <a:t>1</a:t>
            </a:r>
            <a:r>
              <a:rPr lang="en-US" b="0" dirty="0" smtClean="0"/>
              <a:t>(</a:t>
            </a:r>
            <a:r>
              <a:rPr lang="en-US" b="0" i="1" dirty="0" smtClean="0"/>
              <a:t>k</a:t>
            </a:r>
            <a:r>
              <a:rPr lang="en-US" b="0" dirty="0" smtClean="0"/>
              <a:t>)+</a:t>
            </a:r>
            <a:r>
              <a:rPr lang="en-US" b="0" i="1" dirty="0" err="1" smtClean="0"/>
              <a:t>i</a:t>
            </a:r>
            <a:r>
              <a:rPr lang="en-US" b="0" i="1" dirty="0" smtClean="0"/>
              <a:t> </a:t>
            </a:r>
            <a:r>
              <a:rPr lang="en-US" b="0" dirty="0" smtClean="0"/>
              <a:t>h</a:t>
            </a:r>
            <a:r>
              <a:rPr lang="en-US" b="0" baseline="-25000" dirty="0" smtClean="0"/>
              <a:t>2</a:t>
            </a:r>
            <a:r>
              <a:rPr lang="en-US" b="0" dirty="0" smtClean="0"/>
              <a:t>(</a:t>
            </a:r>
            <a:r>
              <a:rPr lang="en-US" b="0" i="1" dirty="0" smtClean="0"/>
              <a:t>k</a:t>
            </a:r>
            <a:r>
              <a:rPr lang="en-US" b="0" dirty="0" smtClean="0"/>
              <a:t>)) </a:t>
            </a:r>
            <a:r>
              <a:rPr lang="en-US" b="0" dirty="0"/>
              <a:t>mod </a:t>
            </a:r>
            <a:r>
              <a:rPr lang="en-US" b="0" i="1" dirty="0" smtClean="0"/>
              <a:t>m</a:t>
            </a:r>
            <a:endParaRPr lang="en-US" b="0" dirty="0" smtClean="0"/>
          </a:p>
          <a:p>
            <a:r>
              <a:rPr lang="en-US" b="0" dirty="0" err="1" smtClean="0"/>
              <a:t>véletlen</a:t>
            </a:r>
            <a:r>
              <a:rPr lang="en-US" b="0" dirty="0" smtClean="0"/>
              <a:t> </a:t>
            </a:r>
            <a:r>
              <a:rPr lang="en-US" b="0" dirty="0" err="1" smtClean="0"/>
              <a:t>permutációk</a:t>
            </a:r>
            <a:r>
              <a:rPr lang="en-US" b="0" dirty="0" smtClean="0"/>
              <a:t> </a:t>
            </a:r>
            <a:r>
              <a:rPr lang="en-US" b="0" dirty="0" err="1" smtClean="0"/>
              <a:t>sok</a:t>
            </a:r>
            <a:r>
              <a:rPr lang="en-US" b="0" dirty="0" smtClean="0"/>
              <a:t> </a:t>
            </a:r>
            <a:r>
              <a:rPr lang="en-US" b="0" dirty="0" err="1" smtClean="0"/>
              <a:t>tulajdonságával</a:t>
            </a:r>
            <a:r>
              <a:rPr lang="en-US" b="0" dirty="0" smtClean="0"/>
              <a:t> </a:t>
            </a:r>
            <a:r>
              <a:rPr lang="en-US" b="0" dirty="0" err="1" smtClean="0"/>
              <a:t>rendelkezik</a:t>
            </a:r>
            <a:endParaRPr lang="en-US" b="0" dirty="0" smtClean="0"/>
          </a:p>
          <a:p>
            <a:r>
              <a:rPr lang="en-US" b="0" dirty="0" err="1" smtClean="0"/>
              <a:t>Jól</a:t>
            </a:r>
            <a:r>
              <a:rPr lang="en-US" b="0" dirty="0" smtClean="0"/>
              <a:t> </a:t>
            </a:r>
            <a:r>
              <a:rPr lang="en-US" b="0" dirty="0" err="1" smtClean="0"/>
              <a:t>működik</a:t>
            </a:r>
            <a:r>
              <a:rPr lang="en-US" b="0" dirty="0" smtClean="0"/>
              <a:t> </a:t>
            </a:r>
            <a:r>
              <a:rPr lang="en-US" b="0" dirty="0" err="1" smtClean="0"/>
              <a:t>például</a:t>
            </a:r>
            <a:r>
              <a:rPr lang="en-US" b="0" dirty="0" smtClean="0"/>
              <a:t> </a:t>
            </a:r>
            <a:r>
              <a:rPr lang="en-US" sz="2000" b="0" dirty="0" smtClean="0"/>
              <a:t>(m’ m-</a:t>
            </a:r>
            <a:r>
              <a:rPr lang="en-US" sz="2000" b="0" dirty="0" err="1" smtClean="0"/>
              <a:t>nél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kicsivel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kissebb</a:t>
            </a:r>
            <a:r>
              <a:rPr lang="en-US" sz="2000" b="0" dirty="0" smtClean="0"/>
              <a:t>)</a:t>
            </a:r>
            <a:endParaRPr lang="en-US" b="0" dirty="0" smtClean="0"/>
          </a:p>
          <a:p>
            <a:pPr marL="457200" lvl="1" indent="0">
              <a:buNone/>
            </a:pPr>
            <a:r>
              <a:rPr lang="en-US" b="0" dirty="0" smtClean="0"/>
              <a:t>    h</a:t>
            </a:r>
            <a:r>
              <a:rPr lang="en-US" b="0" baseline="-25000" dirty="0" smtClean="0"/>
              <a:t>1</a:t>
            </a:r>
            <a:r>
              <a:rPr lang="en-US" b="0" dirty="0" smtClean="0"/>
              <a:t>(</a:t>
            </a:r>
            <a:r>
              <a:rPr lang="en-US" b="0" i="1" dirty="0" smtClean="0"/>
              <a:t>k</a:t>
            </a:r>
            <a:r>
              <a:rPr lang="en-US" b="0" dirty="0" smtClean="0"/>
              <a:t>) = </a:t>
            </a:r>
            <a:r>
              <a:rPr lang="en-US" b="0" i="1" dirty="0" smtClean="0"/>
              <a:t>k</a:t>
            </a:r>
            <a:r>
              <a:rPr lang="en-US" b="0" dirty="0" smtClean="0"/>
              <a:t> mod </a:t>
            </a:r>
            <a:r>
              <a:rPr lang="en-US" b="0" i="1" dirty="0" smtClean="0"/>
              <a:t>m</a:t>
            </a:r>
          </a:p>
          <a:p>
            <a:pPr marL="457200" lvl="1" indent="0">
              <a:buNone/>
            </a:pPr>
            <a:r>
              <a:rPr lang="en-US" b="0" dirty="0" smtClean="0"/>
              <a:t>    h</a:t>
            </a:r>
            <a:r>
              <a:rPr lang="en-US" b="0" baseline="-25000" dirty="0" smtClean="0"/>
              <a:t>2</a:t>
            </a:r>
            <a:r>
              <a:rPr lang="en-US" b="0" dirty="0" smtClean="0"/>
              <a:t>(</a:t>
            </a:r>
            <a:r>
              <a:rPr lang="en-US" b="0" i="1" dirty="0" smtClean="0"/>
              <a:t>k</a:t>
            </a:r>
            <a:r>
              <a:rPr lang="en-US" b="0" dirty="0" smtClean="0"/>
              <a:t>) = 1 + (</a:t>
            </a:r>
            <a:r>
              <a:rPr lang="en-US" b="0" i="1" dirty="0" smtClean="0"/>
              <a:t>k</a:t>
            </a:r>
            <a:r>
              <a:rPr lang="en-US" b="0" dirty="0" smtClean="0"/>
              <a:t> mod </a:t>
            </a:r>
            <a:r>
              <a:rPr lang="en-US" b="0" i="1" dirty="0" smtClean="0"/>
              <a:t>m</a:t>
            </a:r>
            <a:r>
              <a:rPr lang="en-US" b="0" dirty="0" smtClean="0"/>
              <a:t>’)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111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Nyílt</a:t>
            </a:r>
            <a:r>
              <a:rPr lang="en-US" dirty="0" smtClean="0"/>
              <a:t> </a:t>
            </a:r>
            <a:r>
              <a:rPr lang="en-US" dirty="0" err="1" smtClean="0"/>
              <a:t>címzés</a:t>
            </a:r>
            <a:r>
              <a:rPr lang="en-US" dirty="0" smtClean="0"/>
              <a:t> - </a:t>
            </a:r>
            <a:r>
              <a:rPr lang="en-US" dirty="0" err="1" smtClean="0"/>
              <a:t>Dupla</a:t>
            </a:r>
            <a:r>
              <a:rPr lang="en-US" dirty="0" smtClean="0"/>
              <a:t> </a:t>
            </a:r>
            <a:r>
              <a:rPr lang="en-US" dirty="0" err="1" smtClean="0"/>
              <a:t>hasítás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5589240"/>
            <a:ext cx="460094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visualgo.net/en/hashtable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734" y="1268760"/>
            <a:ext cx="7344816" cy="44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Ütközés</a:t>
            </a:r>
            <a:r>
              <a:rPr lang="en-US" dirty="0" smtClean="0"/>
              <a:t> </a:t>
            </a:r>
            <a:r>
              <a:rPr lang="en-US" dirty="0" err="1" smtClean="0"/>
              <a:t>feloldás</a:t>
            </a:r>
            <a:r>
              <a:rPr lang="en-US" dirty="0" smtClean="0"/>
              <a:t> </a:t>
            </a:r>
            <a:r>
              <a:rPr lang="en-US" dirty="0" err="1" smtClean="0"/>
              <a:t>láncolással</a:t>
            </a:r>
            <a:r>
              <a:rPr lang="en-US" dirty="0" smtClean="0"/>
              <a:t> </a:t>
            </a:r>
            <a:r>
              <a:rPr lang="en-US" dirty="0" err="1" smtClean="0"/>
              <a:t>vagy</a:t>
            </a:r>
            <a:r>
              <a:rPr lang="en-US" dirty="0" smtClean="0"/>
              <a:t> </a:t>
            </a:r>
            <a:r>
              <a:rPr lang="en-US" dirty="0" err="1" smtClean="0"/>
              <a:t>nyílt</a:t>
            </a:r>
            <a:r>
              <a:rPr lang="en-US" dirty="0" smtClean="0"/>
              <a:t> </a:t>
            </a:r>
            <a:r>
              <a:rPr lang="en-US" dirty="0" err="1" smtClean="0"/>
              <a:t>címzéssel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556792"/>
            <a:ext cx="7283152" cy="4349750"/>
          </a:xfrm>
        </p:spPr>
        <p:txBody>
          <a:bodyPr/>
          <a:lstStyle/>
          <a:p>
            <a:r>
              <a:rPr lang="en-US" b="0" dirty="0" err="1" smtClean="0"/>
              <a:t>Nyílt</a:t>
            </a:r>
            <a:r>
              <a:rPr lang="en-US" b="0" dirty="0" smtClean="0"/>
              <a:t> </a:t>
            </a:r>
            <a:r>
              <a:rPr lang="en-US" b="0" dirty="0" err="1" smtClean="0"/>
              <a:t>címzés</a:t>
            </a:r>
            <a:r>
              <a:rPr lang="en-US" b="0" dirty="0" smtClean="0"/>
              <a:t> </a:t>
            </a:r>
            <a:r>
              <a:rPr lang="en-US" b="0" dirty="0" err="1" smtClean="0"/>
              <a:t>kevesebb</a:t>
            </a:r>
            <a:r>
              <a:rPr lang="en-US" b="0" dirty="0" smtClean="0"/>
              <a:t> </a:t>
            </a:r>
            <a:r>
              <a:rPr lang="en-US" b="0" dirty="0" err="1" smtClean="0"/>
              <a:t>memóriát</a:t>
            </a:r>
            <a:r>
              <a:rPr lang="en-US" b="0" dirty="0" smtClean="0"/>
              <a:t> </a:t>
            </a:r>
            <a:r>
              <a:rPr lang="en-US" b="0" dirty="0" err="1" smtClean="0"/>
              <a:t>használ</a:t>
            </a:r>
            <a:endParaRPr lang="en-US" b="0" dirty="0" smtClean="0"/>
          </a:p>
          <a:p>
            <a:r>
              <a:rPr lang="en-US" b="0" dirty="0" err="1" smtClean="0"/>
              <a:t>Futásidő</a:t>
            </a:r>
            <a:r>
              <a:rPr lang="en-US" b="0" dirty="0" smtClean="0"/>
              <a:t> </a:t>
            </a:r>
            <a:r>
              <a:rPr lang="en-US" b="0" dirty="0" err="1" smtClean="0"/>
              <a:t>átlagos</a:t>
            </a:r>
            <a:r>
              <a:rPr lang="en-US" b="0" dirty="0" smtClean="0"/>
              <a:t> </a:t>
            </a:r>
            <a:r>
              <a:rPr lang="en-US" b="0" dirty="0" err="1" smtClean="0"/>
              <a:t>esetben</a:t>
            </a:r>
            <a:r>
              <a:rPr lang="en-US" b="0" dirty="0" smtClean="0"/>
              <a:t> </a:t>
            </a:r>
            <a:r>
              <a:rPr lang="en-US" b="0" dirty="0" err="1" smtClean="0"/>
              <a:t>aszimptotikusan</a:t>
            </a:r>
            <a:r>
              <a:rPr lang="en-US" b="0" dirty="0" smtClean="0"/>
              <a:t> </a:t>
            </a:r>
            <a:r>
              <a:rPr lang="en-US" b="0" dirty="0" err="1" smtClean="0"/>
              <a:t>megegyezik</a:t>
            </a:r>
            <a:r>
              <a:rPr lang="en-US" b="0" dirty="0" smtClean="0"/>
              <a:t> (</a:t>
            </a:r>
            <a:r>
              <a:rPr lang="en-US" b="0" dirty="0" err="1" smtClean="0"/>
              <a:t>gyakorlatban</a:t>
            </a:r>
            <a:r>
              <a:rPr lang="en-US" b="0" dirty="0" smtClean="0"/>
              <a:t> </a:t>
            </a:r>
            <a:r>
              <a:rPr lang="en-US" b="0" dirty="0" err="1" smtClean="0"/>
              <a:t>nyílt</a:t>
            </a:r>
            <a:r>
              <a:rPr lang="en-US" b="0" dirty="0" smtClean="0"/>
              <a:t> </a:t>
            </a:r>
            <a:r>
              <a:rPr lang="en-US" b="0" dirty="0" err="1" smtClean="0"/>
              <a:t>címzés</a:t>
            </a:r>
            <a:r>
              <a:rPr lang="en-US" b="0" dirty="0" smtClean="0"/>
              <a:t> </a:t>
            </a:r>
            <a:r>
              <a:rPr lang="en-US" b="0" dirty="0" err="1" smtClean="0"/>
              <a:t>gyorsabb</a:t>
            </a:r>
            <a:r>
              <a:rPr lang="en-US" b="0" dirty="0" smtClean="0"/>
              <a:t>)</a:t>
            </a:r>
          </a:p>
          <a:p>
            <a:r>
              <a:rPr lang="en-US" b="0" dirty="0" err="1" smtClean="0"/>
              <a:t>Törlés</a:t>
            </a:r>
            <a:r>
              <a:rPr lang="en-US" b="0" dirty="0" smtClean="0"/>
              <a:t> </a:t>
            </a:r>
            <a:r>
              <a:rPr lang="en-US" b="0" dirty="0" err="1" smtClean="0"/>
              <a:t>problémás</a:t>
            </a:r>
            <a:r>
              <a:rPr lang="en-US" b="0" dirty="0" smtClean="0"/>
              <a:t> </a:t>
            </a:r>
            <a:r>
              <a:rPr lang="en-US" b="0" dirty="0" err="1" smtClean="0"/>
              <a:t>nyílt</a:t>
            </a:r>
            <a:r>
              <a:rPr lang="en-US" b="0" dirty="0" smtClean="0"/>
              <a:t> </a:t>
            </a:r>
            <a:r>
              <a:rPr lang="en-US" b="0" dirty="0" err="1" smtClean="0"/>
              <a:t>címzésnél</a:t>
            </a:r>
            <a:endParaRPr lang="en-US" b="0" dirty="0" smtClean="0"/>
          </a:p>
          <a:p>
            <a:r>
              <a:rPr lang="en-US" b="0" dirty="0" err="1" smtClean="0"/>
              <a:t>Nyílt</a:t>
            </a:r>
            <a:r>
              <a:rPr lang="en-US" b="0" dirty="0" smtClean="0"/>
              <a:t> </a:t>
            </a:r>
            <a:r>
              <a:rPr lang="en-US" b="0" dirty="0" err="1" smtClean="0"/>
              <a:t>címzés</a:t>
            </a:r>
            <a:r>
              <a:rPr lang="en-US" b="0" dirty="0" smtClean="0"/>
              <a:t> </a:t>
            </a:r>
            <a:r>
              <a:rPr lang="en-US" b="0" dirty="0" err="1" smtClean="0"/>
              <a:t>érzékenyebb</a:t>
            </a:r>
            <a:r>
              <a:rPr lang="en-US" b="0" dirty="0" smtClean="0"/>
              <a:t> a </a:t>
            </a:r>
            <a:r>
              <a:rPr lang="en-US" b="0" dirty="0" err="1" smtClean="0"/>
              <a:t>hasító</a:t>
            </a:r>
            <a:r>
              <a:rPr lang="en-US" b="0" dirty="0" smtClean="0"/>
              <a:t> </a:t>
            </a:r>
            <a:r>
              <a:rPr lang="en-US" b="0" dirty="0" err="1" smtClean="0"/>
              <a:t>függvény</a:t>
            </a:r>
            <a:r>
              <a:rPr lang="en-US" b="0" dirty="0" smtClean="0"/>
              <a:t>(</a:t>
            </a:r>
            <a:r>
              <a:rPr lang="en-US" b="0" dirty="0" err="1" smtClean="0"/>
              <a:t>ek</a:t>
            </a:r>
            <a:r>
              <a:rPr lang="en-US" b="0" dirty="0" smtClean="0"/>
              <a:t>) </a:t>
            </a:r>
            <a:r>
              <a:rPr lang="en-US" b="0" dirty="0" err="1" smtClean="0"/>
              <a:t>jó</a:t>
            </a:r>
            <a:r>
              <a:rPr lang="en-US" b="0" dirty="0" smtClean="0"/>
              <a:t> </a:t>
            </a:r>
            <a:r>
              <a:rPr lang="en-US" b="0" dirty="0" err="1" smtClean="0"/>
              <a:t>megválasztására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340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Hasító</a:t>
            </a:r>
            <a:r>
              <a:rPr lang="en-US" dirty="0" smtClean="0"/>
              <a:t> </a:t>
            </a:r>
            <a:r>
              <a:rPr lang="en-US" dirty="0" err="1" smtClean="0"/>
              <a:t>tábla</a:t>
            </a:r>
            <a:r>
              <a:rPr lang="en-US" dirty="0" smtClean="0"/>
              <a:t> </a:t>
            </a:r>
            <a:r>
              <a:rPr lang="en-US" dirty="0" err="1" smtClean="0"/>
              <a:t>implementációk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Java </a:t>
            </a:r>
            <a:r>
              <a:rPr lang="en-US" b="0" dirty="0" err="1" smtClean="0"/>
              <a:t>HashSet</a:t>
            </a:r>
            <a:r>
              <a:rPr lang="en-US" b="0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	</a:t>
            </a:r>
            <a:r>
              <a:rPr lang="en-US" b="0" dirty="0" err="1" smtClean="0"/>
              <a:t>ütközésfeloldás</a:t>
            </a:r>
            <a:r>
              <a:rPr lang="en-US" b="0" dirty="0" smtClean="0"/>
              <a:t> </a:t>
            </a:r>
            <a:r>
              <a:rPr lang="en-US" b="0" dirty="0" err="1" smtClean="0"/>
              <a:t>láncolással</a:t>
            </a:r>
            <a:endParaRPr lang="en-US" b="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Python </a:t>
            </a:r>
            <a:r>
              <a:rPr lang="en-US" b="0" dirty="0" err="1" smtClean="0">
                <a:hlinkClick r:id="rId2"/>
              </a:rPr>
              <a:t>dict</a:t>
            </a:r>
            <a:r>
              <a:rPr lang="en-US" b="0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</a:t>
            </a:r>
            <a:r>
              <a:rPr lang="en-US" b="0" dirty="0" err="1" smtClean="0"/>
              <a:t>nyílt</a:t>
            </a:r>
            <a:r>
              <a:rPr lang="en-US" b="0" dirty="0" smtClean="0"/>
              <a:t> </a:t>
            </a:r>
            <a:r>
              <a:rPr lang="en-US" b="0" dirty="0" err="1" smtClean="0"/>
              <a:t>címzés</a:t>
            </a:r>
            <a:endParaRPr lang="en-US" b="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</a:t>
            </a:r>
            <a:r>
              <a:rPr lang="en-US" b="0" dirty="0" err="1" smtClean="0"/>
              <a:t>négyzetes</a:t>
            </a:r>
            <a:r>
              <a:rPr lang="en-US" b="0" dirty="0" smtClean="0"/>
              <a:t> </a:t>
            </a:r>
            <a:r>
              <a:rPr lang="en-US" b="0" dirty="0" err="1" smtClean="0"/>
              <a:t>kipróbálás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189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KeresőFa</a:t>
            </a:r>
            <a:r>
              <a:rPr lang="en-US" dirty="0" smtClean="0"/>
              <a:t> vs </a:t>
            </a:r>
            <a:r>
              <a:rPr lang="en-US" dirty="0" err="1" smtClean="0"/>
              <a:t>Hasító</a:t>
            </a:r>
            <a:r>
              <a:rPr lang="en-US" dirty="0" smtClean="0"/>
              <a:t> </a:t>
            </a:r>
            <a:r>
              <a:rPr lang="en-US" dirty="0" err="1" smtClean="0"/>
              <a:t>táblák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02633"/>
              </p:ext>
            </p:extLst>
          </p:nvPr>
        </p:nvGraphicFramePr>
        <p:xfrm>
          <a:off x="179512" y="1628800"/>
          <a:ext cx="8856987" cy="4048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4"/>
                <a:gridCol w="1018399"/>
                <a:gridCol w="1018399"/>
                <a:gridCol w="1018399"/>
                <a:gridCol w="1018399"/>
                <a:gridCol w="1018399"/>
                <a:gridCol w="1018399"/>
                <a:gridCol w="1018399"/>
              </a:tblGrid>
              <a:tr h="809645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Legrosszabb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eset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Átlagos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eset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rendezett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műveletek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vert="vert" anchor="ctr"/>
                </a:tc>
              </a:tr>
              <a:tr h="8096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KERES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BESZÚR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TÖRÖL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KERES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BESZÚR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TÖRÖL</a:t>
                      </a:r>
                      <a:endParaRPr 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96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rendezett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tömb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 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 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8096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piros-fekete</a:t>
                      </a:r>
                      <a:r>
                        <a:rPr lang="en-US" dirty="0" smtClean="0"/>
                        <a:t> fa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log 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log 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log</a:t>
                      </a:r>
                      <a:r>
                        <a:rPr lang="en-US" baseline="0" dirty="0" smtClean="0"/>
                        <a:t> 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 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 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 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8096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hasító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tábla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2" descr="C:\Users\frichie\AppData\Local\Microsoft\Windows\Temporary Internet Files\Content.IE5\CQHSGNFI\Kliponious-green-tic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3284984"/>
            <a:ext cx="604414" cy="69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frichie\AppData\Local\Microsoft\Windows\Temporary Internet Files\Content.IE5\CQHSGNFI\Kliponious-green-tic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135130"/>
            <a:ext cx="604414" cy="69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frichie\AppData\Local\Microsoft\Windows\Temporary Internet Files\Content.IE5\KITUZJXR\Red-Cross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845" y="4941168"/>
            <a:ext cx="807040" cy="69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23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532440" cy="1143000"/>
          </a:xfrm>
        </p:spPr>
        <p:txBody>
          <a:bodyPr/>
          <a:lstStyle/>
          <a:p>
            <a:r>
              <a:rPr lang="en-US" sz="4000" dirty="0" err="1"/>
              <a:t>KeresőFa</a:t>
            </a:r>
            <a:r>
              <a:rPr lang="en-US" sz="4000" dirty="0"/>
              <a:t> vs </a:t>
            </a:r>
            <a:r>
              <a:rPr lang="en-US" sz="4000" dirty="0" err="1"/>
              <a:t>Hasító</a:t>
            </a:r>
            <a:r>
              <a:rPr lang="en-US" sz="4000" dirty="0"/>
              <a:t> </a:t>
            </a:r>
            <a:r>
              <a:rPr lang="en-US" sz="4000" dirty="0" err="1" smtClean="0"/>
              <a:t>tábla</a:t>
            </a:r>
            <a:r>
              <a:rPr lang="en-US" sz="4000" dirty="0" smtClean="0"/>
              <a:t> </a:t>
            </a:r>
            <a:r>
              <a:rPr lang="en-US" sz="4000" dirty="0" err="1" smtClean="0"/>
              <a:t>Javában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1484784"/>
            <a:ext cx="7427912" cy="4349750"/>
          </a:xfrm>
        </p:spPr>
        <p:txBody>
          <a:bodyPr/>
          <a:lstStyle/>
          <a:p>
            <a:pPr marL="0" indent="0">
              <a:buNone/>
            </a:pPr>
            <a:r>
              <a:rPr lang="hu-HU" sz="2800" b="0" dirty="0" err="1" smtClean="0">
                <a:solidFill>
                  <a:srgbClr val="000000"/>
                </a:solidFill>
                <a:latin typeface="Consolas"/>
              </a:rPr>
              <a:t>Set</a:t>
            </a:r>
            <a:r>
              <a:rPr lang="hu-HU" sz="2800" b="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hu-HU" sz="2800" b="0" dirty="0" err="1" smtClean="0">
                <a:solidFill>
                  <a:srgbClr val="000000"/>
                </a:solidFill>
                <a:latin typeface="Consolas"/>
              </a:rPr>
              <a:t>MyClass</a:t>
            </a:r>
            <a:r>
              <a:rPr lang="hu-HU" sz="2800" b="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hu-HU" sz="2800" b="0" dirty="0">
                <a:solidFill>
                  <a:srgbClr val="000000"/>
                </a:solidFill>
                <a:latin typeface="Consolas"/>
              </a:rPr>
              <a:t>s = </a:t>
            </a:r>
            <a:r>
              <a:rPr lang="hu-HU" sz="2800" b="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hu-HU" sz="2800" b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hu-HU" sz="2800" b="0" dirty="0" err="1">
                <a:solidFill>
                  <a:srgbClr val="000000"/>
                </a:solidFill>
                <a:latin typeface="Consolas"/>
              </a:rPr>
              <a:t>TreeSet</a:t>
            </a:r>
            <a:r>
              <a:rPr lang="hu-HU" sz="2800" b="0" dirty="0" smtClean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pPr marL="0" indent="0">
              <a:buNone/>
            </a:pPr>
            <a:r>
              <a:rPr lang="hu-HU" sz="2000" b="0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hu-HU" sz="2000" b="0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hu-HU" sz="2000" b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hu-HU" sz="2000" b="0" dirty="0" err="1" smtClean="0">
                <a:solidFill>
                  <a:srgbClr val="000000"/>
                </a:solidFill>
                <a:latin typeface="Consolas"/>
              </a:rPr>
              <a:t>MyClass</a:t>
            </a:r>
            <a:r>
              <a:rPr lang="hu-HU" sz="2000" b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0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2000" b="0" dirty="0">
                <a:solidFill>
                  <a:srgbClr val="000000"/>
                </a:solidFill>
                <a:latin typeface="Consolas"/>
              </a:rPr>
              <a:t> Comparable&lt;</a:t>
            </a:r>
            <a:r>
              <a:rPr lang="en-US" sz="2000" b="0" dirty="0" err="1">
                <a:solidFill>
                  <a:srgbClr val="000000"/>
                </a:solidFill>
                <a:latin typeface="Consolas"/>
              </a:rPr>
              <a:t>MyClass</a:t>
            </a:r>
            <a:r>
              <a:rPr lang="en-US" sz="2000" b="0" dirty="0" smtClean="0">
                <a:solidFill>
                  <a:srgbClr val="00000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sz="2000" b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0" dirty="0" err="1" smtClean="0">
                <a:solidFill>
                  <a:srgbClr val="000000"/>
                </a:solidFill>
                <a:latin typeface="Consolas"/>
              </a:rPr>
              <a:t>MyClass.compareTo</a:t>
            </a:r>
            <a:r>
              <a:rPr lang="en-US" sz="2000" b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0" dirty="0" err="1" smtClean="0">
                <a:solidFill>
                  <a:srgbClr val="000000"/>
                </a:solidFill>
                <a:latin typeface="Consolas"/>
              </a:rPr>
              <a:t>MyClass</a:t>
            </a:r>
            <a:r>
              <a:rPr lang="en-US" sz="2000" b="0" dirty="0" smtClean="0">
                <a:solidFill>
                  <a:srgbClr val="000000"/>
                </a:solidFill>
                <a:latin typeface="Consolas"/>
              </a:rPr>
              <a:t> c)</a:t>
            </a:r>
            <a:endParaRPr lang="hu-HU" sz="2000" b="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hu-HU" sz="2800" b="0" dirty="0" err="1" smtClean="0">
                <a:solidFill>
                  <a:srgbClr val="000000"/>
                </a:solidFill>
                <a:latin typeface="Consolas"/>
              </a:rPr>
              <a:t>Set</a:t>
            </a:r>
            <a:r>
              <a:rPr lang="hu-HU" sz="2800" b="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hu-HU" sz="2800" b="0" dirty="0" err="1" smtClean="0">
                <a:solidFill>
                  <a:srgbClr val="000000"/>
                </a:solidFill>
                <a:latin typeface="Consolas"/>
              </a:rPr>
              <a:t>MyClass</a:t>
            </a:r>
            <a:r>
              <a:rPr lang="hu-HU" sz="2800" b="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hu-HU" sz="2800" b="0" dirty="0">
                <a:solidFill>
                  <a:srgbClr val="000000"/>
                </a:solidFill>
                <a:latin typeface="Consolas"/>
              </a:rPr>
              <a:t>s = </a:t>
            </a:r>
            <a:r>
              <a:rPr lang="hu-HU" sz="2800" b="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hu-HU" sz="2800" b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hu-HU" sz="2800" b="0" dirty="0" err="1" smtClean="0">
                <a:solidFill>
                  <a:srgbClr val="000000"/>
                </a:solidFill>
                <a:latin typeface="Consolas"/>
              </a:rPr>
              <a:t>HashSet</a:t>
            </a:r>
            <a:r>
              <a:rPr lang="hu-HU" sz="2800" b="0" dirty="0" smtClean="0">
                <a:solidFill>
                  <a:srgbClr val="000000"/>
                </a:solidFill>
                <a:latin typeface="Consolas"/>
              </a:rPr>
              <a:t>&lt;&gt;();        </a:t>
            </a:r>
          </a:p>
          <a:p>
            <a:pPr marL="0" indent="0">
              <a:buNone/>
            </a:pPr>
            <a:r>
              <a:rPr lang="hu-HU" sz="2800" b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hu-HU" sz="2800" b="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hu-HU" sz="2000" b="0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hu-HU" sz="2000" b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hu-HU" sz="2000" b="0" dirty="0" err="1" smtClean="0">
                <a:solidFill>
                  <a:srgbClr val="000000"/>
                </a:solidFill>
                <a:latin typeface="Consolas"/>
              </a:rPr>
              <a:t>MyClass.equals</a:t>
            </a:r>
            <a:r>
              <a:rPr lang="hu-HU" sz="2000" b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hu-HU" sz="2000" b="0" dirty="0" err="1" smtClean="0">
                <a:solidFill>
                  <a:srgbClr val="000000"/>
                </a:solidFill>
                <a:latin typeface="Consolas"/>
              </a:rPr>
              <a:t>Object</a:t>
            </a:r>
            <a:r>
              <a:rPr lang="hu-HU" sz="2000" b="0" dirty="0" smtClean="0">
                <a:solidFill>
                  <a:srgbClr val="000000"/>
                </a:solidFill>
                <a:latin typeface="Consolas"/>
              </a:rPr>
              <a:t> o)</a:t>
            </a:r>
          </a:p>
          <a:p>
            <a:pPr marL="0" indent="0">
              <a:buNone/>
            </a:pPr>
            <a:r>
              <a:rPr lang="hu-HU" sz="2000" b="0" dirty="0" smtClean="0">
                <a:solidFill>
                  <a:srgbClr val="7F0055"/>
                </a:solidFill>
                <a:latin typeface="Consolas"/>
              </a:rPr>
              <a:t>    int</a:t>
            </a:r>
            <a:r>
              <a:rPr lang="hu-HU" sz="2000" b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hu-HU" sz="2000" b="0" dirty="0" err="1" smtClean="0">
                <a:solidFill>
                  <a:srgbClr val="000000"/>
                </a:solidFill>
                <a:latin typeface="Consolas"/>
              </a:rPr>
              <a:t>MyClass.hashCode</a:t>
            </a:r>
            <a:r>
              <a:rPr lang="hu-HU" sz="2000" b="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endParaRPr lang="hu-HU" sz="2000" b="0" dirty="0" smtClean="0"/>
          </a:p>
          <a:p>
            <a:pPr marL="0" indent="0">
              <a:buNone/>
            </a:pPr>
            <a:r>
              <a:rPr lang="hu-HU" b="0" dirty="0" err="1" smtClean="0"/>
              <a:t>HashSet</a:t>
            </a:r>
            <a:r>
              <a:rPr lang="hu-HU" b="0" dirty="0" smtClean="0"/>
              <a:t> </a:t>
            </a:r>
            <a:r>
              <a:rPr lang="hu-HU" b="0" dirty="0"/>
              <a:t>általában gyorsabb, de ha rendezett műveletekre is szükségünk van, akkor </a:t>
            </a:r>
            <a:r>
              <a:rPr lang="hu-HU" b="0" dirty="0" err="1"/>
              <a:t>TreeSet</a:t>
            </a:r>
            <a:r>
              <a:rPr lang="hu-HU" b="0" dirty="0"/>
              <a:t>!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Hasítás</a:t>
            </a:r>
            <a:r>
              <a:rPr lang="en-US" dirty="0" smtClean="0"/>
              <a:t> a </a:t>
            </a:r>
            <a:r>
              <a:rPr lang="en-US" dirty="0" err="1" smtClean="0"/>
              <a:t>kriptográfiában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600200"/>
            <a:ext cx="7416824" cy="434975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Egy</a:t>
            </a:r>
            <a:r>
              <a:rPr lang="en-US" b="0" dirty="0" smtClean="0"/>
              <a:t> </a:t>
            </a:r>
            <a:r>
              <a:rPr lang="en-US" b="0" dirty="0" err="1" smtClean="0"/>
              <a:t>rendszer</a:t>
            </a:r>
            <a:r>
              <a:rPr lang="en-US" b="0" dirty="0" smtClean="0"/>
              <a:t> </a:t>
            </a:r>
            <a:r>
              <a:rPr lang="en-US" b="0" dirty="0" err="1" smtClean="0"/>
              <a:t>felhasználónév-jelszó</a:t>
            </a:r>
            <a:r>
              <a:rPr lang="en-US" b="0" dirty="0" smtClean="0"/>
              <a:t> </a:t>
            </a:r>
            <a:r>
              <a:rPr lang="en-US" b="0" dirty="0" err="1" smtClean="0"/>
              <a:t>párjait</a:t>
            </a:r>
            <a:r>
              <a:rPr lang="en-US" b="0" dirty="0" smtClean="0"/>
              <a:t> </a:t>
            </a:r>
            <a:r>
              <a:rPr lang="en-US" b="0" dirty="0" err="1" smtClean="0"/>
              <a:t>hogyan</a:t>
            </a:r>
            <a:r>
              <a:rPr lang="en-US" b="0" dirty="0" smtClean="0"/>
              <a:t> </a:t>
            </a:r>
            <a:r>
              <a:rPr lang="en-US" b="0" dirty="0" err="1" smtClean="0"/>
              <a:t>tároljuk</a:t>
            </a:r>
            <a:r>
              <a:rPr lang="en-US" b="0" dirty="0" smtClean="0"/>
              <a:t>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Ha a </a:t>
            </a:r>
            <a:r>
              <a:rPr lang="en-US" b="0" dirty="0" err="1" smtClean="0"/>
              <a:t>jelszavakat</a:t>
            </a:r>
            <a:r>
              <a:rPr lang="en-US" b="0" dirty="0" smtClean="0"/>
              <a:t> </a:t>
            </a:r>
            <a:r>
              <a:rPr lang="en-US" b="0" dirty="0" err="1" smtClean="0"/>
              <a:t>magukat</a:t>
            </a:r>
            <a:r>
              <a:rPr lang="en-US" b="0" dirty="0" smtClean="0"/>
              <a:t> </a:t>
            </a:r>
            <a:r>
              <a:rPr lang="en-US" b="0" dirty="0" err="1" smtClean="0"/>
              <a:t>eltároljuk</a:t>
            </a:r>
            <a:r>
              <a:rPr lang="en-US" b="0" dirty="0" smtClean="0"/>
              <a:t> </a:t>
            </a:r>
            <a:r>
              <a:rPr lang="en-US" b="0" dirty="0" err="1" smtClean="0"/>
              <a:t>akkor</a:t>
            </a:r>
            <a:r>
              <a:rPr lang="en-US" b="0" dirty="0" smtClean="0"/>
              <a:t> </a:t>
            </a:r>
            <a:r>
              <a:rPr lang="en-US" b="0" dirty="0" err="1" smtClean="0"/>
              <a:t>az</a:t>
            </a:r>
            <a:r>
              <a:rPr lang="en-US" b="0" dirty="0" smtClean="0"/>
              <a:t> </a:t>
            </a:r>
            <a:r>
              <a:rPr lang="en-US" b="0" dirty="0" err="1" smtClean="0"/>
              <a:t>komoly</a:t>
            </a:r>
            <a:r>
              <a:rPr lang="en-US" b="0" dirty="0" smtClean="0"/>
              <a:t> </a:t>
            </a:r>
            <a:r>
              <a:rPr lang="en-US" b="0" dirty="0" err="1" smtClean="0"/>
              <a:t>biztonsági</a:t>
            </a:r>
            <a:r>
              <a:rPr lang="en-US" b="0" dirty="0" smtClean="0"/>
              <a:t> </a:t>
            </a:r>
            <a:r>
              <a:rPr lang="en-US" b="0" dirty="0" err="1" smtClean="0"/>
              <a:t>rés</a:t>
            </a:r>
            <a:r>
              <a:rPr lang="en-US" b="0" dirty="0" smtClean="0"/>
              <a:t>!!!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Csak</a:t>
            </a:r>
            <a:r>
              <a:rPr lang="en-US" b="0" dirty="0" smtClean="0"/>
              <a:t> a </a:t>
            </a:r>
            <a:r>
              <a:rPr lang="en-US" b="0" dirty="0" err="1" smtClean="0"/>
              <a:t>jelszavak</a:t>
            </a:r>
            <a:r>
              <a:rPr lang="en-US" b="0" dirty="0" smtClean="0"/>
              <a:t> </a:t>
            </a:r>
            <a:r>
              <a:rPr lang="en-US" b="0" dirty="0" err="1" smtClean="0"/>
              <a:t>hasított</a:t>
            </a:r>
            <a:r>
              <a:rPr lang="en-US" b="0" dirty="0" smtClean="0"/>
              <a:t> </a:t>
            </a:r>
            <a:r>
              <a:rPr lang="en-US" b="0" dirty="0" err="1" smtClean="0"/>
              <a:t>értékét</a:t>
            </a:r>
            <a:r>
              <a:rPr lang="en-US" b="0" dirty="0" smtClean="0"/>
              <a:t> </a:t>
            </a:r>
            <a:r>
              <a:rPr lang="en-US" b="0" dirty="0" err="1" smtClean="0"/>
              <a:t>tároljuk</a:t>
            </a:r>
            <a:r>
              <a:rPr lang="en-US" b="0" dirty="0" smtClean="0"/>
              <a:t>. </a:t>
            </a:r>
            <a:r>
              <a:rPr lang="en-US" b="0" i="1" dirty="0" err="1" smtClean="0">
                <a:hlinkClick r:id="rId2"/>
              </a:rPr>
              <a:t>Egyirányú</a:t>
            </a:r>
            <a:r>
              <a:rPr lang="en-US" b="0" i="1" dirty="0" smtClean="0">
                <a:hlinkClick r:id="rId2"/>
              </a:rPr>
              <a:t> </a:t>
            </a:r>
            <a:r>
              <a:rPr lang="en-US" b="0" i="1" dirty="0" err="1" smtClean="0">
                <a:hlinkClick r:id="rId2"/>
              </a:rPr>
              <a:t>hasító</a:t>
            </a:r>
            <a:r>
              <a:rPr lang="en-US" b="0" i="1" dirty="0" smtClean="0">
                <a:hlinkClick r:id="rId2"/>
              </a:rPr>
              <a:t> </a:t>
            </a:r>
            <a:r>
              <a:rPr lang="en-US" b="0" i="1" dirty="0" err="1" smtClean="0">
                <a:hlinkClick r:id="rId2"/>
              </a:rPr>
              <a:t>függvény</a:t>
            </a:r>
            <a:r>
              <a:rPr lang="en-US" b="0" dirty="0" err="1" smtClean="0"/>
              <a:t>t</a:t>
            </a:r>
            <a:r>
              <a:rPr lang="en-US" b="0" dirty="0" smtClean="0"/>
              <a:t> </a:t>
            </a:r>
            <a:r>
              <a:rPr lang="en-US" b="0" dirty="0" err="1" smtClean="0"/>
              <a:t>használjunk</a:t>
            </a:r>
            <a:r>
              <a:rPr lang="en-US" b="0" dirty="0" smtClean="0"/>
              <a:t>!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315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Összegzés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47664" y="1417638"/>
            <a:ext cx="7139136" cy="4349750"/>
          </a:xfrm>
        </p:spPr>
        <p:txBody>
          <a:bodyPr/>
          <a:lstStyle/>
          <a:p>
            <a:r>
              <a:rPr lang="hu-HU" b="0" dirty="0" smtClean="0"/>
              <a:t>Halmaz, szótár</a:t>
            </a:r>
          </a:p>
          <a:p>
            <a:r>
              <a:rPr lang="hu-HU" b="0" dirty="0" smtClean="0"/>
              <a:t>Hasító táblák ha csak KERES és BESZÚR/TÖRÖL </a:t>
            </a:r>
          </a:p>
          <a:p>
            <a:r>
              <a:rPr lang="hu-HU" b="0" dirty="0" smtClean="0"/>
              <a:t>átlagos esetben </a:t>
            </a:r>
            <a:r>
              <a:rPr lang="hu-HU" b="0" i="1" dirty="0" smtClean="0"/>
              <a:t>O</a:t>
            </a:r>
            <a:r>
              <a:rPr lang="hu-HU" b="0" dirty="0" smtClean="0"/>
              <a:t>(1) műveletigény</a:t>
            </a:r>
          </a:p>
          <a:p>
            <a:r>
              <a:rPr lang="hu-HU" b="0" dirty="0" smtClean="0"/>
              <a:t>Vigyázat:</a:t>
            </a:r>
          </a:p>
          <a:p>
            <a:pPr lvl="1"/>
            <a:r>
              <a:rPr lang="hu-HU" b="0" dirty="0" smtClean="0"/>
              <a:t>ha más művelet is kell költséges lehet</a:t>
            </a:r>
          </a:p>
          <a:p>
            <a:pPr lvl="1"/>
            <a:r>
              <a:rPr lang="hu-HU" b="0" dirty="0" smtClean="0"/>
              <a:t>hasító függvény jó választása fontos</a:t>
            </a:r>
          </a:p>
          <a:p>
            <a:pPr lvl="1"/>
            <a:r>
              <a:rPr lang="hu-HU" b="0" dirty="0" smtClean="0"/>
              <a:t>nincs biztosíték az </a:t>
            </a:r>
            <a:r>
              <a:rPr lang="hu-HU" b="0" dirty="0" err="1" smtClean="0"/>
              <a:t>iterátor</a:t>
            </a:r>
            <a:r>
              <a:rPr lang="hu-HU" b="0" dirty="0" smtClean="0"/>
              <a:t> </a:t>
            </a:r>
            <a:r>
              <a:rPr lang="hu-HU" b="0" dirty="0" err="1" smtClean="0"/>
              <a:t>determinisztikusságára</a:t>
            </a:r>
            <a:endParaRPr lang="hu-HU" b="0" dirty="0"/>
          </a:p>
        </p:txBody>
      </p:sp>
    </p:spTree>
    <p:extLst>
      <p:ext uri="{BB962C8B-B14F-4D97-AF65-F5344CB8AC3E}">
        <p14:creationId xmlns:p14="http://schemas.microsoft.com/office/powerpoint/2010/main" val="12713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427912" cy="1143000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TreeSet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3" r="18500" b="8919"/>
          <a:stretch/>
        </p:blipFill>
        <p:spPr>
          <a:xfrm>
            <a:off x="-1" y="980728"/>
            <a:ext cx="8643927" cy="47607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76" r="17859" b="30715"/>
          <a:stretch/>
        </p:blipFill>
        <p:spPr>
          <a:xfrm>
            <a:off x="0" y="5741476"/>
            <a:ext cx="8687544" cy="108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Keresési feladat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/>
          </p:nvPr>
        </p:nvGraphicFramePr>
        <p:xfrm>
          <a:off x="1043608" y="1916832"/>
          <a:ext cx="7848874" cy="25958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13159"/>
                <a:gridCol w="2063306"/>
                <a:gridCol w="36724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Név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Felhasználónév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E-mail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Aba </a:t>
                      </a:r>
                      <a:r>
                        <a:rPr lang="hu-HU" dirty="0" err="1" smtClean="0"/>
                        <a:t>Abdul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kismardar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aabdul92@</a:t>
                      </a:r>
                      <a:r>
                        <a:rPr lang="hu-HU" dirty="0" err="1" smtClean="0"/>
                        <a:t>freemail.hu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Gibson </a:t>
                      </a:r>
                      <a:r>
                        <a:rPr lang="hu-HU" dirty="0" err="1" smtClean="0"/>
                        <a:t>Mel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madmax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mel</a:t>
                      </a:r>
                      <a:r>
                        <a:rPr lang="hu-HU" dirty="0" smtClean="0"/>
                        <a:t>@</a:t>
                      </a:r>
                      <a:r>
                        <a:rPr lang="hu-HU" dirty="0" err="1" smtClean="0"/>
                        <a:t>gibson.com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Gipsz Jakab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gyors_</a:t>
                      </a:r>
                      <a:r>
                        <a:rPr lang="hu-HU" dirty="0" err="1" smtClean="0"/>
                        <a:t>kotes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jani_</a:t>
                      </a:r>
                      <a:r>
                        <a:rPr lang="hu-HU" dirty="0" err="1" smtClean="0"/>
                        <a:t>cim</a:t>
                      </a:r>
                      <a:r>
                        <a:rPr lang="hu-HU" dirty="0" smtClean="0"/>
                        <a:t>_spameknek@</a:t>
                      </a:r>
                      <a:r>
                        <a:rPr lang="hu-HU" dirty="0" err="1" smtClean="0"/>
                        <a:t>gmail.com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Zsuzsi</a:t>
                      </a:r>
                      <a:r>
                        <a:rPr lang="hu-HU" baseline="0" dirty="0" smtClean="0"/>
                        <a:t> Zsuzsa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enishateis97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abc@</a:t>
                      </a:r>
                      <a:r>
                        <a:rPr lang="hu-HU" dirty="0" err="1" smtClean="0"/>
                        <a:t>xyz.com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2771800" y="4869160"/>
            <a:ext cx="425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Mi „Gipsz Jakab” e-mailcíme?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6827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Szótárban keresési 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58888" y="1443975"/>
            <a:ext cx="7427912" cy="4349750"/>
          </a:xfrm>
        </p:spPr>
        <p:txBody>
          <a:bodyPr/>
          <a:lstStyle/>
          <a:p>
            <a:r>
              <a:rPr lang="hu-HU" dirty="0" smtClean="0"/>
              <a:t>Szótár: </a:t>
            </a:r>
            <a:r>
              <a:rPr lang="hu-HU" b="0" dirty="0" smtClean="0"/>
              <a:t>egy halmaza elemeihez (kulcs) egy érték adat tartozik</a:t>
            </a:r>
          </a:p>
          <a:p>
            <a:r>
              <a:rPr lang="hu-HU" dirty="0" smtClean="0"/>
              <a:t>Bemenet: </a:t>
            </a:r>
            <a:r>
              <a:rPr lang="hu-HU" b="0" dirty="0" smtClean="0"/>
              <a:t>egy szótár és egy keresett kulcs</a:t>
            </a:r>
          </a:p>
          <a:p>
            <a:r>
              <a:rPr lang="hu-HU" dirty="0" smtClean="0"/>
              <a:t>Kimenet:</a:t>
            </a:r>
            <a:r>
              <a:rPr lang="hu-HU" b="0" dirty="0" smtClean="0"/>
              <a:t> </a:t>
            </a:r>
          </a:p>
          <a:p>
            <a:pPr lvl="1"/>
            <a:r>
              <a:rPr lang="hu-HU" b="0" dirty="0" smtClean="0"/>
              <a:t>Ha a </a:t>
            </a:r>
            <a:r>
              <a:rPr lang="hu-HU" b="0" i="1" dirty="0" smtClean="0"/>
              <a:t>kulcs</a:t>
            </a:r>
            <a:r>
              <a:rPr lang="hu-HU" b="0" dirty="0" smtClean="0"/>
              <a:t> szerepel a szótárban akkor a hozzá tartozó </a:t>
            </a:r>
            <a:r>
              <a:rPr lang="hu-HU" b="0" i="1" dirty="0" smtClean="0"/>
              <a:t>érték</a:t>
            </a:r>
          </a:p>
          <a:p>
            <a:pPr lvl="1"/>
            <a:r>
              <a:rPr lang="hu-HU" b="0" dirty="0" smtClean="0"/>
              <a:t>Ha nem szerepel </a:t>
            </a:r>
            <a:r>
              <a:rPr lang="hu-HU" b="0" i="1" dirty="0" smtClean="0"/>
              <a:t>kulcs</a:t>
            </a:r>
            <a:r>
              <a:rPr lang="hu-HU" b="0" dirty="0" smtClean="0"/>
              <a:t> a szótárban akkor NIL</a:t>
            </a:r>
            <a:endParaRPr lang="hu-HU" b="0" dirty="0"/>
          </a:p>
        </p:txBody>
      </p:sp>
    </p:spTree>
    <p:extLst>
      <p:ext uri="{BB962C8B-B14F-4D97-AF65-F5344CB8AC3E}">
        <p14:creationId xmlns:p14="http://schemas.microsoft.com/office/powerpoint/2010/main" val="7695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Szótár</a:t>
            </a:r>
            <a:r>
              <a:rPr lang="en-US" dirty="0" smtClean="0"/>
              <a:t> (dictionary) =</a:t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n-US" dirty="0" err="1" smtClean="0"/>
              <a:t>asszociatív</a:t>
            </a:r>
            <a:r>
              <a:rPr lang="en-US" dirty="0" smtClean="0"/>
              <a:t> </a:t>
            </a:r>
            <a:r>
              <a:rPr lang="en-US" dirty="0" err="1" smtClean="0"/>
              <a:t>tömb</a:t>
            </a:r>
            <a:r>
              <a:rPr lang="en-US" dirty="0" smtClean="0"/>
              <a:t> = map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Minden </a:t>
            </a:r>
            <a:r>
              <a:rPr lang="en-US" b="0" dirty="0" err="1" smtClean="0"/>
              <a:t>kulcs</a:t>
            </a:r>
            <a:r>
              <a:rPr lang="en-US" b="0" dirty="0" smtClean="0"/>
              <a:t> </a:t>
            </a:r>
            <a:r>
              <a:rPr lang="en-US" b="0" dirty="0" err="1" smtClean="0"/>
              <a:t>legfeljebb</a:t>
            </a:r>
            <a:r>
              <a:rPr lang="en-US" b="0" dirty="0" smtClean="0"/>
              <a:t> </a:t>
            </a:r>
            <a:r>
              <a:rPr lang="en-US" b="0" dirty="0" err="1" smtClean="0"/>
              <a:t>egyszer</a:t>
            </a:r>
            <a:r>
              <a:rPr lang="en-US" b="0" dirty="0" smtClean="0"/>
              <a:t> </a:t>
            </a:r>
            <a:r>
              <a:rPr lang="en-US" b="0" dirty="0" err="1" smtClean="0"/>
              <a:t>szerepel</a:t>
            </a:r>
            <a:r>
              <a:rPr lang="en-US" b="0" dirty="0" smtClean="0"/>
              <a:t> (</a:t>
            </a:r>
            <a:r>
              <a:rPr lang="en-US" b="0" dirty="0" err="1" smtClean="0"/>
              <a:t>kulcsok</a:t>
            </a:r>
            <a:r>
              <a:rPr lang="en-US" b="0" dirty="0" smtClean="0"/>
              <a:t> </a:t>
            </a:r>
            <a:r>
              <a:rPr lang="en-US" b="0" dirty="0" err="1" smtClean="0"/>
              <a:t>halmaza</a:t>
            </a:r>
            <a:r>
              <a:rPr lang="en-US" b="0" dirty="0" smtClean="0"/>
              <a:t>), de </a:t>
            </a:r>
            <a:r>
              <a:rPr lang="en-US" b="0" dirty="0" err="1" smtClean="0"/>
              <a:t>egy</a:t>
            </a:r>
            <a:r>
              <a:rPr lang="en-US" b="0" dirty="0" smtClean="0"/>
              <a:t> </a:t>
            </a:r>
            <a:r>
              <a:rPr lang="en-US" b="0" dirty="0" err="1" smtClean="0"/>
              <a:t>érték</a:t>
            </a:r>
            <a:r>
              <a:rPr lang="en-US" b="0" dirty="0" smtClean="0"/>
              <a:t> </a:t>
            </a:r>
            <a:r>
              <a:rPr lang="en-US" b="0" dirty="0" err="1" smtClean="0"/>
              <a:t>tetszőleges</a:t>
            </a:r>
            <a:r>
              <a:rPr lang="en-US" b="0" dirty="0" smtClean="0"/>
              <a:t> </a:t>
            </a:r>
            <a:r>
              <a:rPr lang="en-US" b="0" dirty="0" err="1" smtClean="0"/>
              <a:t>számban</a:t>
            </a:r>
            <a:r>
              <a:rPr lang="en-US" b="0" dirty="0" smtClean="0"/>
              <a:t> </a:t>
            </a:r>
            <a:r>
              <a:rPr lang="en-US" b="0" dirty="0" err="1" smtClean="0"/>
              <a:t>előfordulhat</a:t>
            </a:r>
            <a:endParaRPr lang="en-US" b="0" dirty="0" smtClean="0"/>
          </a:p>
          <a:p>
            <a:r>
              <a:rPr lang="en-US" b="0" dirty="0" smtClean="0"/>
              <a:t>“</a:t>
            </a:r>
            <a:r>
              <a:rPr lang="en-US" b="0" dirty="0" err="1" smtClean="0"/>
              <a:t>Asszociatív</a:t>
            </a:r>
            <a:r>
              <a:rPr lang="en-US" b="0" dirty="0" smtClean="0"/>
              <a:t> </a:t>
            </a:r>
            <a:r>
              <a:rPr lang="en-US" b="0" dirty="0" err="1" smtClean="0"/>
              <a:t>tömb</a:t>
            </a:r>
            <a:r>
              <a:rPr lang="en-US" b="0" dirty="0" smtClean="0"/>
              <a:t>”: </a:t>
            </a:r>
            <a:r>
              <a:rPr lang="en-US" b="0" dirty="0" err="1" smtClean="0"/>
              <a:t>egészek</a:t>
            </a:r>
            <a:r>
              <a:rPr lang="en-US" b="0" dirty="0" smtClean="0"/>
              <a:t> </a:t>
            </a:r>
            <a:r>
              <a:rPr lang="en-US" b="0" dirty="0" err="1" smtClean="0"/>
              <a:t>helyett</a:t>
            </a:r>
            <a:r>
              <a:rPr lang="en-US" b="0" dirty="0" smtClean="0"/>
              <a:t> </a:t>
            </a:r>
            <a:r>
              <a:rPr lang="en-US" b="0" dirty="0" err="1" smtClean="0"/>
              <a:t>bármilyen</a:t>
            </a:r>
            <a:r>
              <a:rPr lang="en-US" b="0" dirty="0" smtClean="0"/>
              <a:t> </a:t>
            </a:r>
            <a:r>
              <a:rPr lang="en-US" b="0" dirty="0" err="1" smtClean="0"/>
              <a:t>típussal</a:t>
            </a:r>
            <a:r>
              <a:rPr lang="en-US" b="0" dirty="0" smtClean="0"/>
              <a:t> </a:t>
            </a:r>
            <a:r>
              <a:rPr lang="en-US" b="0" dirty="0" err="1" smtClean="0"/>
              <a:t>indexelhetünk</a:t>
            </a:r>
            <a:endParaRPr lang="en-US" b="0" dirty="0" smtClean="0"/>
          </a:p>
          <a:p>
            <a:r>
              <a:rPr lang="en-US" b="0" dirty="0" smtClean="0"/>
              <a:t>“map”: </a:t>
            </a:r>
            <a:r>
              <a:rPr lang="en-US" b="0" dirty="0" err="1" smtClean="0"/>
              <a:t>egy</a:t>
            </a:r>
            <a:r>
              <a:rPr lang="en-US" b="0" dirty="0" smtClean="0"/>
              <a:t> </a:t>
            </a:r>
            <a:r>
              <a:rPr lang="en-US" b="0" dirty="0" err="1" smtClean="0"/>
              <a:t>kulcs→érték</a:t>
            </a:r>
            <a:r>
              <a:rPr lang="en-US" b="0" dirty="0" smtClean="0"/>
              <a:t> </a:t>
            </a:r>
            <a:r>
              <a:rPr lang="en-US" b="0" dirty="0" err="1" smtClean="0"/>
              <a:t>leképezés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6449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Példák</a:t>
            </a:r>
            <a:r>
              <a:rPr lang="en-US" dirty="0" smtClean="0"/>
              <a:t> </a:t>
            </a:r>
            <a:r>
              <a:rPr lang="en-US" dirty="0" err="1" smtClean="0"/>
              <a:t>szótár</a:t>
            </a:r>
            <a:r>
              <a:rPr lang="en-US" dirty="0"/>
              <a:t> </a:t>
            </a:r>
            <a:r>
              <a:rPr lang="en-US" dirty="0" err="1" smtClean="0"/>
              <a:t>használatára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888" y="1600200"/>
            <a:ext cx="7427912" cy="4133056"/>
          </a:xfrm>
        </p:spPr>
        <p:txBody>
          <a:bodyPr/>
          <a:lstStyle/>
          <a:p>
            <a:r>
              <a:rPr lang="en-US" b="0" dirty="0" smtClean="0"/>
              <a:t>DNS </a:t>
            </a:r>
            <a:r>
              <a:rPr lang="en-US" b="0" dirty="0" err="1" smtClean="0"/>
              <a:t>szerver</a:t>
            </a:r>
            <a:endParaRPr lang="en-US" b="0" dirty="0" smtClean="0"/>
          </a:p>
          <a:p>
            <a:r>
              <a:rPr lang="en-US" b="0" dirty="0" err="1"/>
              <a:t>Gyakoriság</a:t>
            </a:r>
            <a:r>
              <a:rPr lang="en-US" b="0" dirty="0"/>
              <a:t> </a:t>
            </a:r>
            <a:r>
              <a:rPr lang="en-US" b="0" dirty="0" err="1" smtClean="0"/>
              <a:t>leszámolás</a:t>
            </a:r>
            <a:endParaRPr lang="hu-HU" b="0" dirty="0" smtClean="0"/>
          </a:p>
          <a:p>
            <a:pPr marL="457200" lvl="1" indent="0">
              <a:buNone/>
            </a:pPr>
            <a:r>
              <a:rPr lang="hu-HU" sz="2000" b="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freq</a:t>
            </a:r>
            <a:r>
              <a:rPr lang="hu-HU" sz="2000" b="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[</a:t>
            </a:r>
            <a:r>
              <a:rPr lang="hu-HU" sz="2000" b="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"alma"</a:t>
            </a:r>
            <a:r>
              <a:rPr lang="hu-HU" sz="2000" b="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]++;</a:t>
            </a:r>
            <a:r>
              <a:rPr lang="hu-HU" b="0" dirty="0" smtClean="0"/>
              <a:t> (C++)</a:t>
            </a:r>
            <a:endParaRPr lang="en-US" b="0" dirty="0"/>
          </a:p>
          <a:p>
            <a:r>
              <a:rPr lang="en-US" b="0" dirty="0" err="1" smtClean="0"/>
              <a:t>Helyesírás</a:t>
            </a:r>
            <a:r>
              <a:rPr lang="en-US" b="0" dirty="0" smtClean="0"/>
              <a:t> </a:t>
            </a:r>
            <a:r>
              <a:rPr lang="en-US" b="0" dirty="0" err="1" smtClean="0"/>
              <a:t>ellenörző+javító</a:t>
            </a:r>
            <a:endParaRPr lang="en-US" b="0" dirty="0" smtClean="0"/>
          </a:p>
          <a:p>
            <a:endParaRPr lang="en-US" b="0" dirty="0" smtClean="0"/>
          </a:p>
          <a:p>
            <a:pPr marL="0" indent="0">
              <a:buNone/>
            </a:pPr>
            <a:r>
              <a:rPr lang="hu-HU" b="0" dirty="0" smtClean="0"/>
              <a:t>   </a:t>
            </a:r>
            <a:r>
              <a:rPr lang="en-US" b="0" dirty="0" err="1" smtClean="0"/>
              <a:t>Bármilyen</a:t>
            </a:r>
            <a:r>
              <a:rPr lang="en-US" b="0" dirty="0" smtClean="0"/>
              <a:t> </a:t>
            </a:r>
            <a:r>
              <a:rPr lang="en-US" b="0" dirty="0" err="1" smtClean="0"/>
              <a:t>nagy</a:t>
            </a:r>
            <a:r>
              <a:rPr lang="en-US" b="0" dirty="0" smtClean="0"/>
              <a:t> </a:t>
            </a:r>
            <a:r>
              <a:rPr lang="en-US" b="0" dirty="0" err="1" smtClean="0"/>
              <a:t>adathalmaz</a:t>
            </a:r>
            <a:r>
              <a:rPr lang="en-US" b="0" dirty="0" smtClean="0"/>
              <a:t>, </a:t>
            </a:r>
            <a:r>
              <a:rPr lang="en-US" b="0" dirty="0" err="1" smtClean="0"/>
              <a:t>ahol</a:t>
            </a:r>
            <a:r>
              <a:rPr lang="en-US" b="0" dirty="0" smtClean="0"/>
              <a:t> a </a:t>
            </a:r>
            <a:r>
              <a:rPr lang="hu-HU" b="0" dirty="0" smtClean="0"/>
              <a:t> </a:t>
            </a:r>
          </a:p>
          <a:p>
            <a:pPr marL="0" indent="0">
              <a:buNone/>
            </a:pPr>
            <a:r>
              <a:rPr lang="hu-HU" b="0" dirty="0"/>
              <a:t> </a:t>
            </a:r>
            <a:r>
              <a:rPr lang="hu-HU" b="0" dirty="0" smtClean="0"/>
              <a:t>  </a:t>
            </a:r>
            <a:r>
              <a:rPr lang="en-US" b="0" dirty="0" err="1" smtClean="0"/>
              <a:t>gyors</a:t>
            </a:r>
            <a:r>
              <a:rPr lang="en-US" b="0" dirty="0" smtClean="0"/>
              <a:t> </a:t>
            </a:r>
            <a:r>
              <a:rPr lang="en-US" b="0" dirty="0" err="1" smtClean="0"/>
              <a:t>keresés</a:t>
            </a:r>
            <a:r>
              <a:rPr lang="en-US" b="0" dirty="0" smtClean="0"/>
              <a:t> a </a:t>
            </a:r>
            <a:r>
              <a:rPr lang="en-US" b="0" dirty="0" err="1" smtClean="0"/>
              <a:t>kritikus</a:t>
            </a:r>
            <a:r>
              <a:rPr lang="en-US" b="0" dirty="0" smtClean="0"/>
              <a:t>!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54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9" t="35697" r="37001" b="30092"/>
          <a:stretch/>
        </p:blipFill>
        <p:spPr>
          <a:xfrm>
            <a:off x="1763688" y="548680"/>
            <a:ext cx="6161484" cy="25537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888" y="116632"/>
            <a:ext cx="7427912" cy="58333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Java:</a:t>
            </a:r>
          </a:p>
          <a:p>
            <a:pPr marL="0" indent="0">
              <a:buNone/>
            </a:pPr>
            <a:r>
              <a:rPr lang="hu-HU" sz="1100" b="0" dirty="0" smtClean="0">
                <a:solidFill>
                  <a:srgbClr val="000000"/>
                </a:solidFill>
                <a:latin typeface="Consolas"/>
              </a:rPr>
              <a:t>	Map&lt;</a:t>
            </a:r>
            <a:r>
              <a:rPr lang="hu-HU" sz="1100" b="0" dirty="0" err="1" smtClean="0">
                <a:solidFill>
                  <a:srgbClr val="000000"/>
                </a:solidFill>
                <a:latin typeface="Consolas"/>
              </a:rPr>
              <a:t>String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, Integer&gt; </a:t>
            </a:r>
            <a:r>
              <a:rPr lang="hu-HU" sz="1100" b="0" dirty="0">
                <a:solidFill>
                  <a:srgbClr val="6A3E3E"/>
                </a:solidFill>
                <a:latin typeface="Consolas"/>
              </a:rPr>
              <a:t>tel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hu-HU" sz="1100" b="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hu-HU" sz="1100" b="0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pPr marL="0" indent="0">
              <a:buNone/>
            </a:pPr>
            <a:r>
              <a:rPr lang="hu-HU" sz="1100" b="0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hu-HU" sz="1100" b="0" dirty="0" err="1" smtClean="0">
                <a:solidFill>
                  <a:srgbClr val="6A3E3E"/>
                </a:solidFill>
                <a:latin typeface="Consolas"/>
              </a:rPr>
              <a:t>tel</a:t>
            </a:r>
            <a:r>
              <a:rPr lang="hu-HU" sz="1100" b="0" dirty="0" err="1" smtClean="0">
                <a:solidFill>
                  <a:srgbClr val="000000"/>
                </a:solidFill>
                <a:latin typeface="Consolas"/>
              </a:rPr>
              <a:t>.put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hu-HU" sz="1100" b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hu-HU" sz="1100" b="0" dirty="0" err="1">
                <a:solidFill>
                  <a:srgbClr val="2A00FF"/>
                </a:solidFill>
                <a:latin typeface="Consolas"/>
              </a:rPr>
              <a:t>jack</a:t>
            </a:r>
            <a:r>
              <a:rPr lang="hu-HU" sz="1100" b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,4098);</a:t>
            </a:r>
          </a:p>
          <a:p>
            <a:pPr marL="0" indent="0">
              <a:buNone/>
            </a:pPr>
            <a:r>
              <a:rPr lang="hu-HU" sz="1100" b="0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hu-HU" sz="1100" b="0" dirty="0" err="1" smtClean="0">
                <a:solidFill>
                  <a:srgbClr val="6A3E3E"/>
                </a:solidFill>
                <a:latin typeface="Consolas"/>
              </a:rPr>
              <a:t>tel</a:t>
            </a:r>
            <a:r>
              <a:rPr lang="hu-HU" sz="1100" b="0" dirty="0" err="1" smtClean="0">
                <a:solidFill>
                  <a:srgbClr val="000000"/>
                </a:solidFill>
                <a:latin typeface="Consolas"/>
              </a:rPr>
              <a:t>.put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hu-HU" sz="1100" b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hu-HU" sz="1100" b="0" dirty="0" err="1">
                <a:solidFill>
                  <a:srgbClr val="2A00FF"/>
                </a:solidFill>
                <a:latin typeface="Consolas"/>
              </a:rPr>
              <a:t>sape</a:t>
            </a:r>
            <a:r>
              <a:rPr lang="hu-HU" sz="1100" b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,4139);</a:t>
            </a:r>
          </a:p>
          <a:p>
            <a:pPr marL="0" indent="0">
              <a:buNone/>
            </a:pPr>
            <a:r>
              <a:rPr lang="hu-HU" sz="1100" b="0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hu-HU" sz="1100" b="0" dirty="0" err="1" smtClean="0">
                <a:solidFill>
                  <a:srgbClr val="6A3E3E"/>
                </a:solidFill>
                <a:latin typeface="Consolas"/>
              </a:rPr>
              <a:t>tel</a:t>
            </a:r>
            <a:r>
              <a:rPr lang="hu-HU" sz="1100" b="0" dirty="0" err="1" smtClean="0">
                <a:solidFill>
                  <a:srgbClr val="000000"/>
                </a:solidFill>
                <a:latin typeface="Consolas"/>
              </a:rPr>
              <a:t>.put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hu-HU" sz="1100" b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hu-HU" sz="1100" b="0" dirty="0" err="1">
                <a:solidFill>
                  <a:srgbClr val="2A00FF"/>
                </a:solidFill>
                <a:latin typeface="Consolas"/>
              </a:rPr>
              <a:t>guido</a:t>
            </a:r>
            <a:r>
              <a:rPr lang="hu-HU" sz="1100" b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,4127);</a:t>
            </a:r>
          </a:p>
          <a:p>
            <a:pPr marL="0" indent="0">
              <a:buNone/>
            </a:pPr>
            <a:r>
              <a:rPr lang="hu-HU" sz="1100" b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hu-HU" sz="1100" b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hu-HU" sz="1100" b="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hu-HU" sz="1100" b="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hu-HU" sz="1100" b="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hu-HU" sz="1100" b="0" i="1" dirty="0" smtClean="0">
                <a:solidFill>
                  <a:srgbClr val="6A3E3E"/>
                </a:solidFill>
                <a:latin typeface="Consolas"/>
              </a:rPr>
              <a:t>tel</a:t>
            </a:r>
            <a:r>
              <a:rPr lang="hu-HU" sz="1100" b="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hu-HU" sz="1100" b="0" dirty="0" smtClean="0">
                <a:solidFill>
                  <a:srgbClr val="000000"/>
                </a:solidFill>
                <a:latin typeface="Consolas"/>
              </a:rPr>
              <a:t>	&gt; 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hu-HU" sz="1100" b="0" dirty="0" err="1">
                <a:solidFill>
                  <a:srgbClr val="000000"/>
                </a:solidFill>
                <a:latin typeface="Consolas"/>
              </a:rPr>
              <a:t>guido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=4127, </a:t>
            </a:r>
            <a:r>
              <a:rPr lang="hu-HU" sz="1100" b="0" dirty="0" err="1">
                <a:solidFill>
                  <a:srgbClr val="000000"/>
                </a:solidFill>
                <a:latin typeface="Consolas"/>
              </a:rPr>
              <a:t>sape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=4139, </a:t>
            </a:r>
            <a:r>
              <a:rPr lang="hu-HU" sz="1100" b="0" dirty="0" err="1">
                <a:solidFill>
                  <a:srgbClr val="000000"/>
                </a:solidFill>
                <a:latin typeface="Consolas"/>
              </a:rPr>
              <a:t>jack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=4098}</a:t>
            </a:r>
            <a:r>
              <a:rPr lang="hu-HU" sz="1100" b="0" dirty="0" smtClean="0">
                <a:solidFill>
                  <a:srgbClr val="000000"/>
                </a:solidFill>
                <a:latin typeface="Consolas"/>
              </a:rPr>
              <a:t>	</a:t>
            </a:r>
          </a:p>
          <a:p>
            <a:pPr marL="0" indent="0">
              <a:buNone/>
            </a:pPr>
            <a:r>
              <a:rPr lang="hu-HU" sz="1100" b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hu-HU" sz="1100" b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hu-HU" sz="1100" b="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hu-HU" sz="1100" b="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hu-HU" sz="1100" b="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hu-HU" sz="1100" b="0" i="1" dirty="0" err="1" smtClean="0">
                <a:solidFill>
                  <a:srgbClr val="6A3E3E"/>
                </a:solidFill>
                <a:latin typeface="Consolas"/>
              </a:rPr>
              <a:t>tel</a:t>
            </a:r>
            <a:r>
              <a:rPr lang="hu-HU" sz="1100" b="0" i="1" dirty="0" err="1" smtClean="0">
                <a:solidFill>
                  <a:srgbClr val="000000"/>
                </a:solidFill>
                <a:latin typeface="Consolas"/>
              </a:rPr>
              <a:t>.get</a:t>
            </a:r>
            <a:r>
              <a:rPr lang="hu-HU" sz="1100" b="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hu-HU" sz="1100" b="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hu-HU" sz="1100" b="0" i="1" dirty="0" err="1">
                <a:solidFill>
                  <a:srgbClr val="2A00FF"/>
                </a:solidFill>
                <a:latin typeface="Consolas"/>
              </a:rPr>
              <a:t>jack</a:t>
            </a:r>
            <a:r>
              <a:rPr lang="hu-HU" sz="1100" b="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hu-HU" sz="1100" b="0" i="1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hu-HU" sz="1100" b="0" i="1" dirty="0" smtClean="0">
                <a:solidFill>
                  <a:srgbClr val="000000"/>
                </a:solidFill>
                <a:latin typeface="Consolas"/>
              </a:rPr>
              <a:t>	&gt; 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4098</a:t>
            </a:r>
            <a:endParaRPr lang="hu-HU" sz="1100" b="0" i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hu-HU" sz="1100" b="0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hu-HU" sz="1100" b="0" dirty="0" err="1" smtClean="0">
                <a:solidFill>
                  <a:srgbClr val="6A3E3E"/>
                </a:solidFill>
                <a:latin typeface="Consolas"/>
              </a:rPr>
              <a:t>tel</a:t>
            </a:r>
            <a:r>
              <a:rPr lang="hu-HU" sz="1100" b="0" dirty="0" err="1" smtClean="0">
                <a:solidFill>
                  <a:srgbClr val="000000"/>
                </a:solidFill>
                <a:latin typeface="Consolas"/>
              </a:rPr>
              <a:t>.remove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hu-HU" sz="1100" b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hu-HU" sz="1100" b="0" dirty="0" err="1">
                <a:solidFill>
                  <a:srgbClr val="2A00FF"/>
                </a:solidFill>
                <a:latin typeface="Consolas"/>
              </a:rPr>
              <a:t>sape</a:t>
            </a:r>
            <a:r>
              <a:rPr lang="hu-HU" sz="1100" b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hu-HU" sz="1100" b="0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hu-HU" sz="1100" b="0" dirty="0" err="1" smtClean="0">
                <a:solidFill>
                  <a:srgbClr val="6A3E3E"/>
                </a:solidFill>
                <a:latin typeface="Consolas"/>
              </a:rPr>
              <a:t>tel</a:t>
            </a:r>
            <a:r>
              <a:rPr lang="hu-HU" sz="1100" b="0" dirty="0" err="1" smtClean="0">
                <a:solidFill>
                  <a:srgbClr val="000000"/>
                </a:solidFill>
                <a:latin typeface="Consolas"/>
              </a:rPr>
              <a:t>.put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hu-HU" sz="1100" b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hu-HU" sz="1100" b="0" dirty="0" err="1">
                <a:solidFill>
                  <a:srgbClr val="2A00FF"/>
                </a:solidFill>
                <a:latin typeface="Consolas"/>
              </a:rPr>
              <a:t>irv</a:t>
            </a:r>
            <a:r>
              <a:rPr lang="hu-HU" sz="1100" b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, 4127);</a:t>
            </a:r>
          </a:p>
          <a:p>
            <a:pPr marL="0" indent="0">
              <a:buNone/>
            </a:pPr>
            <a:r>
              <a:rPr lang="hu-HU" sz="1100" b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hu-HU" sz="1100" b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hu-HU" sz="1100" b="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hu-HU" sz="1100" b="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hu-HU" sz="1100" b="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hu-HU" sz="1100" b="0" i="1" dirty="0" smtClean="0">
                <a:solidFill>
                  <a:srgbClr val="6A3E3E"/>
                </a:solidFill>
                <a:latin typeface="Consolas"/>
              </a:rPr>
              <a:t>tel</a:t>
            </a:r>
            <a:r>
              <a:rPr lang="hu-HU" sz="1100" b="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hu-HU" sz="1100" b="0" dirty="0" smtClean="0">
                <a:solidFill>
                  <a:srgbClr val="000000"/>
                </a:solidFill>
                <a:latin typeface="Consolas"/>
              </a:rPr>
              <a:t>	&gt; {</a:t>
            </a:r>
            <a:r>
              <a:rPr lang="hu-HU" sz="1100" b="0" dirty="0" err="1">
                <a:solidFill>
                  <a:srgbClr val="000000"/>
                </a:solidFill>
                <a:latin typeface="Consolas"/>
              </a:rPr>
              <a:t>guido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=4127, </a:t>
            </a:r>
            <a:r>
              <a:rPr lang="hu-HU" sz="1100" b="0" dirty="0" err="1">
                <a:solidFill>
                  <a:srgbClr val="000000"/>
                </a:solidFill>
                <a:latin typeface="Consolas"/>
              </a:rPr>
              <a:t>irv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hu-HU" sz="1100" b="0" dirty="0" err="1">
                <a:solidFill>
                  <a:srgbClr val="000000"/>
                </a:solidFill>
                <a:latin typeface="Consolas"/>
              </a:rPr>
              <a:t>4127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hu-HU" sz="1100" b="0" dirty="0" err="1">
                <a:solidFill>
                  <a:srgbClr val="000000"/>
                </a:solidFill>
                <a:latin typeface="Consolas"/>
              </a:rPr>
              <a:t>jack</a:t>
            </a:r>
            <a:r>
              <a:rPr lang="hu-HU" sz="1100" b="0" dirty="0">
                <a:solidFill>
                  <a:srgbClr val="000000"/>
                </a:solidFill>
                <a:latin typeface="Consolas"/>
              </a:rPr>
              <a:t>=4098}</a:t>
            </a:r>
            <a:endParaRPr lang="hu-HU" sz="1100" b="0" i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hu-HU" sz="1100" b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hu-HU" sz="1100" b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hu-HU" sz="1100" b="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hu-HU" sz="1100" b="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hu-HU" sz="1100" b="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hu-HU" sz="1100" b="0" i="1" dirty="0" err="1" smtClean="0">
                <a:solidFill>
                  <a:srgbClr val="6A3E3E"/>
                </a:solidFill>
                <a:latin typeface="Consolas"/>
              </a:rPr>
              <a:t>tel</a:t>
            </a:r>
            <a:r>
              <a:rPr lang="hu-HU" sz="1100" b="0" i="1" dirty="0" err="1" smtClean="0">
                <a:solidFill>
                  <a:srgbClr val="000000"/>
                </a:solidFill>
                <a:latin typeface="Consolas"/>
              </a:rPr>
              <a:t>.keySet</a:t>
            </a:r>
            <a:r>
              <a:rPr lang="hu-HU" sz="1100" b="0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hu-HU" sz="1100" b="0" dirty="0" smtClean="0"/>
              <a:t>	&gt; [</a:t>
            </a:r>
            <a:r>
              <a:rPr lang="hu-HU" sz="1100" b="0" dirty="0" err="1"/>
              <a:t>guido</a:t>
            </a:r>
            <a:r>
              <a:rPr lang="hu-HU" sz="1100" b="0" dirty="0"/>
              <a:t>, </a:t>
            </a:r>
            <a:r>
              <a:rPr lang="hu-HU" sz="1100" b="0" dirty="0" err="1"/>
              <a:t>irv</a:t>
            </a:r>
            <a:r>
              <a:rPr lang="hu-HU" sz="1100" b="0" dirty="0"/>
              <a:t>, </a:t>
            </a:r>
            <a:r>
              <a:rPr lang="hu-HU" sz="1100" b="0" dirty="0" err="1"/>
              <a:t>jack</a:t>
            </a:r>
            <a:r>
              <a:rPr lang="hu-HU" sz="1100" b="0" dirty="0"/>
              <a:t>]</a:t>
            </a:r>
            <a:endParaRPr lang="hu-HU" sz="1100" b="0" i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hu-HU" sz="1100" b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hu-HU" sz="1100" b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hu-HU" sz="1100" b="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hu-HU" sz="1100" b="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hu-HU" sz="1100" b="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hu-HU" sz="1100" b="0" i="1" dirty="0" err="1" smtClean="0">
                <a:solidFill>
                  <a:srgbClr val="6A3E3E"/>
                </a:solidFill>
                <a:latin typeface="Consolas"/>
              </a:rPr>
              <a:t>tel</a:t>
            </a:r>
            <a:r>
              <a:rPr lang="hu-HU" sz="1100" b="0" i="1" dirty="0" err="1" smtClean="0">
                <a:solidFill>
                  <a:srgbClr val="000000"/>
                </a:solidFill>
                <a:latin typeface="Consolas"/>
              </a:rPr>
              <a:t>.containsKey</a:t>
            </a:r>
            <a:r>
              <a:rPr lang="hu-HU" sz="1100" b="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hu-HU" sz="1100" b="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hu-HU" sz="1100" b="0" i="1" dirty="0" err="1">
                <a:solidFill>
                  <a:srgbClr val="2A00FF"/>
                </a:solidFill>
                <a:latin typeface="Consolas"/>
              </a:rPr>
              <a:t>guido</a:t>
            </a:r>
            <a:r>
              <a:rPr lang="hu-HU" sz="1100" b="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hu-HU" sz="1100" b="0" i="1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hu-HU" sz="1100" b="0" dirty="0" smtClean="0">
                <a:solidFill>
                  <a:srgbClr val="000000"/>
                </a:solidFill>
                <a:latin typeface="Consolas"/>
              </a:rPr>
              <a:t>	&gt; </a:t>
            </a:r>
            <a:r>
              <a:rPr lang="hu-HU" sz="1100" b="0" dirty="0" err="1" smtClean="0">
                <a:solidFill>
                  <a:srgbClr val="000000"/>
                </a:solidFill>
                <a:latin typeface="Consolas"/>
              </a:rPr>
              <a:t>true</a:t>
            </a:r>
            <a:endParaRPr lang="hu-HU" sz="1100" b="0" i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1100" b="0" dirty="0" smtClean="0">
              <a:solidFill>
                <a:srgbClr val="7F0055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385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Alapértelmezett terv">
  <a:themeElements>
    <a:clrScheme name="2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altLang="hu-H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altLang="hu-H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Szte-template</Template>
  <TotalTime>54677</TotalTime>
  <Words>1203</Words>
  <Application>Microsoft Office PowerPoint</Application>
  <PresentationFormat>Diavetítés a képernyőre (4:3 oldalarány)</PresentationFormat>
  <Paragraphs>278</Paragraphs>
  <Slides>38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38</vt:i4>
      </vt:variant>
    </vt:vector>
  </HeadingPairs>
  <TitlesOfParts>
    <vt:vector size="39" baseType="lpstr">
      <vt:lpstr>2_Alapértelmezett terv</vt:lpstr>
      <vt:lpstr>Algoritmusok és Adatszerkezetek I.</vt:lpstr>
      <vt:lpstr>Halmaz</vt:lpstr>
      <vt:lpstr>Halmaz Javában</vt:lpstr>
      <vt:lpstr>Java TreeSet</vt:lpstr>
      <vt:lpstr>Keresési feladat</vt:lpstr>
      <vt:lpstr>Szótárban keresési feladat</vt:lpstr>
      <vt:lpstr>Szótár (dictionary) = = asszociatív tömb = map </vt:lpstr>
      <vt:lpstr>Példák szótár használatára</vt:lpstr>
      <vt:lpstr>PowerPoint bemutató</vt:lpstr>
      <vt:lpstr>Adatszerkezetek választó</vt:lpstr>
      <vt:lpstr>Hasító táblák</vt:lpstr>
      <vt:lpstr>Közvetlen címzésű táblázat</vt:lpstr>
      <vt:lpstr>Közvetlen címzésű táblázat</vt:lpstr>
      <vt:lpstr>Hasító (hash) táblázatok</vt:lpstr>
      <vt:lpstr>Hasító táblázatok</vt:lpstr>
      <vt:lpstr>Ütközésfeloldás láncolással</vt:lpstr>
      <vt:lpstr>Ütközésfeloldás láncolással</vt:lpstr>
      <vt:lpstr>Láncolt-Hasító-Keresés futásideje átlagos esetben</vt:lpstr>
      <vt:lpstr>Láncolt-Hasító-Keresés futásideje átlagos esetben</vt:lpstr>
      <vt:lpstr>Hogyan válasszunk hasítófüggvényt?</vt:lpstr>
      <vt:lpstr>Hogyan válasszunk hasítófüggvényt?</vt:lpstr>
      <vt:lpstr>Kulcsok természetes számokkal</vt:lpstr>
      <vt:lpstr>Osztásos módszer</vt:lpstr>
      <vt:lpstr>Szorzásos módszer</vt:lpstr>
      <vt:lpstr>Hasító táblák Javaban</vt:lpstr>
      <vt:lpstr>Hasító függvények Javaban</vt:lpstr>
      <vt:lpstr>Nyílt címzés</vt:lpstr>
      <vt:lpstr>Nyílt címzés</vt:lpstr>
      <vt:lpstr>Nyílt címzés TÖRLÉS()</vt:lpstr>
      <vt:lpstr>Nyílt címzés –  lineáris és négyzetes kipróbálás</vt:lpstr>
      <vt:lpstr>Nyílt címzés - Dupla hasítás</vt:lpstr>
      <vt:lpstr>Nyílt címzés - Dupla hasítás</vt:lpstr>
      <vt:lpstr>Ütközés feloldás láncolással vagy nyílt címzéssel?</vt:lpstr>
      <vt:lpstr>Hasító tábla implementációk</vt:lpstr>
      <vt:lpstr>KeresőFa vs Hasító táblák</vt:lpstr>
      <vt:lpstr>KeresőFa vs Hasító tábla Javában</vt:lpstr>
      <vt:lpstr>Hasítás a kriptográfiában</vt:lpstr>
      <vt:lpstr>Összegzés</vt:lpstr>
    </vt:vector>
  </TitlesOfParts>
  <Company>RGAI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Bevezetés</dc:title>
  <dc:creator>rfarkas</dc:creator>
  <cp:lastModifiedBy>Farkas Richárd</cp:lastModifiedBy>
  <cp:revision>310</cp:revision>
  <dcterms:created xsi:type="dcterms:W3CDTF">2013-02-04T20:13:58Z</dcterms:created>
  <dcterms:modified xsi:type="dcterms:W3CDTF">2017-10-17T14:06:55Z</dcterms:modified>
</cp:coreProperties>
</file>