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8" r:id="rId8"/>
    <p:sldId id="265" r:id="rId9"/>
    <p:sldId id="264" r:id="rId10"/>
    <p:sldId id="261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624850-B7BE-4561-860A-C43775F5C504}" type="datetimeFigureOut">
              <a:rPr lang="hu-HU" smtClean="0"/>
              <a:t>2022. 02. 14.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3F6CDE-B59A-4E41-963E-0645446D604D}" type="slidenum">
              <a:rPr lang="hu-HU" smtClean="0"/>
              <a:t>‹#›</a:t>
            </a:fld>
            <a:endParaRPr lang="hu-HU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8390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4850-B7BE-4561-860A-C43775F5C504}" type="datetimeFigureOut">
              <a:rPr lang="hu-HU" smtClean="0"/>
              <a:t>2022. 02. 14.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6CDE-B59A-4E41-963E-0645446D604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392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4850-B7BE-4561-860A-C43775F5C504}" type="datetimeFigureOut">
              <a:rPr lang="hu-HU" smtClean="0"/>
              <a:t>2022. 02. 14.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6CDE-B59A-4E41-963E-0645446D604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09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4850-B7BE-4561-860A-C43775F5C504}" type="datetimeFigureOut">
              <a:rPr lang="hu-HU" smtClean="0"/>
              <a:t>2022. 02. 14.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6CDE-B59A-4E41-963E-0645446D604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108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24850-B7BE-4561-860A-C43775F5C504}" type="datetimeFigureOut">
              <a:rPr lang="hu-HU" smtClean="0"/>
              <a:t>2022. 02. 14.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3F6CDE-B59A-4E41-963E-0645446D604D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505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4850-B7BE-4561-860A-C43775F5C504}" type="datetimeFigureOut">
              <a:rPr lang="hu-HU" smtClean="0"/>
              <a:t>2022. 02. 14.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6CDE-B59A-4E41-963E-0645446D604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333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4850-B7BE-4561-860A-C43775F5C504}" type="datetimeFigureOut">
              <a:rPr lang="hu-HU" smtClean="0"/>
              <a:t>2022. 02. 14.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6CDE-B59A-4E41-963E-0645446D604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060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4850-B7BE-4561-860A-C43775F5C504}" type="datetimeFigureOut">
              <a:rPr lang="hu-HU" smtClean="0"/>
              <a:t>2022. 02. 14.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6CDE-B59A-4E41-963E-0645446D604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139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4850-B7BE-4561-860A-C43775F5C504}" type="datetimeFigureOut">
              <a:rPr lang="hu-HU" smtClean="0"/>
              <a:t>2022. 02. 14.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6CDE-B59A-4E41-963E-0645446D604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19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24850-B7BE-4561-860A-C43775F5C504}" type="datetimeFigureOut">
              <a:rPr lang="hu-HU" smtClean="0"/>
              <a:t>2022. 02. 14.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3F6CDE-B59A-4E41-963E-0645446D604D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084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24850-B7BE-4561-860A-C43775F5C504}" type="datetimeFigureOut">
              <a:rPr lang="hu-HU" smtClean="0"/>
              <a:t>2022. 02. 14.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3F6CDE-B59A-4E41-963E-0645446D604D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615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2624850-B7BE-4561-860A-C43775F5C504}" type="datetimeFigureOut">
              <a:rPr lang="hu-HU" smtClean="0"/>
              <a:t>2022. 02. 14.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3F6CDE-B59A-4E41-963E-0645446D604D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958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mmutmail.com/" TargetMode="External"/><Relationship Id="rId2" Type="http://schemas.openxmlformats.org/officeDocument/2006/relationships/hyperlink" Target="http://www.toldacuccot.h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Weblap" TargetMode="External"/><Relationship Id="rId7" Type="http://schemas.openxmlformats.org/officeDocument/2006/relationships/hyperlink" Target="https://hu.wikipedia.org/wiki/Instagram" TargetMode="External"/><Relationship Id="rId2" Type="http://schemas.openxmlformats.org/officeDocument/2006/relationships/hyperlink" Target="https://drive.google.com/file/d/15lMPp7ivW8da_Kwx0mDIViFNdvY23z7d/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iki/Keres%C5%91motor" TargetMode="External"/><Relationship Id="rId5" Type="http://schemas.openxmlformats.org/officeDocument/2006/relationships/hyperlink" Target="https://hu.wikipedia.org/wiki/K%C3%B6z%C3%B6ss%C3%A9gi_m%C3%A9dia" TargetMode="External"/><Relationship Id="rId4" Type="http://schemas.openxmlformats.org/officeDocument/2006/relationships/hyperlink" Target="https://infotetelek.blog.hu/2017/06/12/elektronikus_levelezes_21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Algerian" panose="04020705040A02060702" pitchFamily="82" charset="0"/>
              </a:rPr>
              <a:t> Online kommunikáció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528004" y="5336809"/>
            <a:ext cx="6831673" cy="1086237"/>
          </a:xfrm>
        </p:spPr>
        <p:txBody>
          <a:bodyPr/>
          <a:lstStyle/>
          <a:p>
            <a:r>
              <a:rPr lang="hu-HU" dirty="0" smtClean="0">
                <a:latin typeface="Bahnschrift SemiBold Condensed" panose="020B0502040204020203" pitchFamily="34" charset="0"/>
              </a:rPr>
              <a:t>Molnár Károly	9.i</a:t>
            </a:r>
            <a:endParaRPr lang="hu-HU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08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lgerian" panose="04020705040A02060702" pitchFamily="82" charset="0"/>
              </a:rPr>
              <a:t>Elektronikus levelezés </a:t>
            </a:r>
            <a:endParaRPr lang="hu-HU" dirty="0"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e-mail (elektronikus levél) számítógépes hálózatokon keresztül továbbított levél, üzenet. Tartalma lehet szöveg, kép, hang, mozgókép</a:t>
            </a:r>
            <a:r>
              <a:rPr lang="hu-HU" dirty="0" smtClean="0"/>
              <a:t>.</a:t>
            </a:r>
          </a:p>
          <a:p>
            <a:r>
              <a:rPr lang="hu-HU" dirty="0" smtClean="0"/>
              <a:t>Ilyen email program például a Gmail; Freemail; Citromail, ezek közül legtöbbet használt a Gmail. </a:t>
            </a:r>
          </a:p>
          <a:p>
            <a:r>
              <a:rPr lang="hu-HU" dirty="0" smtClean="0"/>
              <a:t>Ha  egy fájl mérete nagyobb mint amit az adott program által legnagyobb elküldhető fájlméret. Akkor a </a:t>
            </a:r>
            <a:r>
              <a:rPr lang="hu-HU" dirty="0" smtClean="0">
                <a:hlinkClick r:id="rId2"/>
              </a:rPr>
              <a:t>toldacuccot.hu</a:t>
            </a:r>
            <a:r>
              <a:rPr lang="hu-HU" dirty="0" smtClean="0"/>
              <a:t> vagy a </a:t>
            </a:r>
            <a:r>
              <a:rPr lang="hu-HU" dirty="0" err="1" smtClean="0">
                <a:hlinkClick r:id="rId3"/>
              </a:rPr>
              <a:t>mamutmail.com</a:t>
            </a:r>
            <a:r>
              <a:rPr lang="hu-HU" dirty="0" smtClean="0"/>
              <a:t> használható nagy fájlok küldésére.</a:t>
            </a:r>
            <a:endParaRPr lang="hu-HU" dirty="0"/>
          </a:p>
        </p:txBody>
      </p:sp>
      <p:pic>
        <p:nvPicPr>
          <p:cNvPr id="4098" name="Picture 2" descr="Mammutmail.com | Fájlküldés, nagy fájlok küldé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74" y="474736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490" y="5343722"/>
            <a:ext cx="4245279" cy="10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3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453153"/>
            <a:ext cx="9601200" cy="5793897"/>
          </a:xfrm>
        </p:spPr>
        <p:txBody>
          <a:bodyPr/>
          <a:lstStyle/>
          <a:p>
            <a:r>
              <a:rPr lang="hu-HU" dirty="0" smtClean="0"/>
              <a:t>Elektronikus levelezéshez kell egy email cím aminek tartalmaznia kell egy </a:t>
            </a:r>
            <a:r>
              <a:rPr lang="hu-HU" dirty="0" err="1" smtClean="0"/>
              <a:t>alőtagot</a:t>
            </a:r>
            <a:r>
              <a:rPr lang="hu-HU" dirty="0" smtClean="0"/>
              <a:t> ( pl.: a neved) egy @ karaktert és a szervernek az utó tagját.</a:t>
            </a:r>
          </a:p>
          <a:p>
            <a:pPr marL="0" indent="0">
              <a:buNone/>
            </a:pPr>
            <a:r>
              <a:rPr lang="hu-HU" dirty="0" smtClean="0"/>
              <a:t>	POP3 - letölti de nem hagy másolatot a távoli szerveren</a:t>
            </a:r>
          </a:p>
          <a:p>
            <a:pPr marL="0" indent="0">
              <a:buNone/>
            </a:pPr>
            <a:r>
              <a:rPr lang="hu-HU" dirty="0" smtClean="0"/>
              <a:t>	IMAP – gyorsabb, de több tárhelyet és CPU- erőforrást használ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SMTP – az üzenetet csak a címzett azonosítása után lehet elküldeni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MIME- képek és dokumentumok kezelését is lehetővé teszi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SSL – biztonságos levelek küldése, titkosíthatóak a levelek is</a:t>
            </a:r>
          </a:p>
          <a:p>
            <a:pPr marL="0" indent="0">
              <a:buNone/>
            </a:pPr>
            <a:endParaRPr lang="hu-HU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01" y="3512322"/>
            <a:ext cx="2619375" cy="17430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757" y="4615936"/>
            <a:ext cx="2143125" cy="2143125"/>
          </a:xfrm>
          <a:prstGeom prst="rect">
            <a:avLst/>
          </a:prstGeom>
        </p:spPr>
      </p:pic>
      <p:pic>
        <p:nvPicPr>
          <p:cNvPr id="1030" name="Picture 6" descr="Citromail – Email, hírlevelek - Apps on Google P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98" y="3461319"/>
            <a:ext cx="3033643" cy="303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6290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lgerian" panose="04020705040A02060702" pitchFamily="82" charset="0"/>
              </a:rPr>
              <a:t>Közösségi média</a:t>
            </a:r>
            <a:endParaRPr lang="hu-HU" dirty="0"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599" y="2286000"/>
            <a:ext cx="10050087" cy="4187628"/>
          </a:xfrm>
        </p:spPr>
        <p:txBody>
          <a:bodyPr/>
          <a:lstStyle/>
          <a:p>
            <a:r>
              <a:rPr lang="hu-HU" dirty="0"/>
              <a:t> </a:t>
            </a:r>
            <a:r>
              <a:rPr lang="hu-HU" b="1" dirty="0"/>
              <a:t>közösségi média</a:t>
            </a:r>
            <a:r>
              <a:rPr lang="hu-HU" dirty="0"/>
              <a:t> egy médiaeszköz, ahol az üzenetet közösségi interakciókon keresztül szórják szét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r>
              <a:rPr lang="hu-HU" dirty="0" smtClean="0"/>
              <a:t>Példák:	YouTube – Videó megosztó</a:t>
            </a:r>
          </a:p>
          <a:p>
            <a:pPr marL="0" indent="0">
              <a:buNone/>
            </a:pPr>
            <a:r>
              <a:rPr lang="hu-HU" dirty="0" smtClean="0"/>
              <a:t>	Facebook – világ legnagyobb </a:t>
            </a:r>
            <a:r>
              <a:rPr lang="hu-HU" dirty="0" err="1" smtClean="0"/>
              <a:t>közöségi</a:t>
            </a:r>
            <a:r>
              <a:rPr lang="hu-HU" dirty="0" smtClean="0"/>
              <a:t> média oldala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TikTok</a:t>
            </a:r>
            <a:r>
              <a:rPr lang="hu-HU" dirty="0"/>
              <a:t> </a:t>
            </a:r>
            <a:r>
              <a:rPr lang="hu-HU" dirty="0" smtClean="0"/>
              <a:t>– rövid 1 perces videók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Pinterest – kép megosztó oldal ahol ötletet is lehet szerezni egy feladathoz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Snapchat</a:t>
            </a:r>
            <a:r>
              <a:rPr lang="hu-HU" dirty="0"/>
              <a:t> </a:t>
            </a:r>
            <a:r>
              <a:rPr lang="hu-HU" dirty="0" smtClean="0"/>
              <a:t>– multimédiás </a:t>
            </a:r>
            <a:r>
              <a:rPr lang="hu-HU" dirty="0"/>
              <a:t>üzenetküldő alkalmazás,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Instagram –fényképek </a:t>
            </a:r>
            <a:r>
              <a:rPr lang="hu-HU" dirty="0"/>
              <a:t>és rövid videók megosztásán </a:t>
            </a:r>
            <a:r>
              <a:rPr lang="hu-HU" dirty="0" smtClean="0"/>
              <a:t>alapuló oldal</a:t>
            </a:r>
          </a:p>
        </p:txBody>
      </p:sp>
      <p:pic>
        <p:nvPicPr>
          <p:cNvPr id="4" name="Picture 2" descr="Social media icons stickers&amp;quot; Poster by katystore | Redbub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55" y="108066"/>
            <a:ext cx="1953491" cy="195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85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lgerian" panose="04020705040A02060702" pitchFamily="82" charset="0"/>
              </a:rPr>
              <a:t>Források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drive.google.com/file/d/15lMPp7ivW8da_Kwx0mDIViFNdvY23z7d/view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hu.wikipedia.org/wiki/Weblap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infotetelek.blog.hu/2017/06/12/elektronikus_levelezes_217</a:t>
            </a:r>
            <a:endParaRPr lang="hu-HU" dirty="0" smtClean="0"/>
          </a:p>
          <a:p>
            <a:r>
              <a:rPr lang="hu-HU" dirty="0"/>
              <a:t>https://www.beeper.com/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hu.wikipedia.org/wiki/K%C3%B6z%C3%B6ss%C3%A9gi_m%C3%A9dia</a:t>
            </a:r>
            <a:endParaRPr lang="hu-HU" dirty="0" smtClean="0"/>
          </a:p>
          <a:p>
            <a:r>
              <a:rPr lang="hu-HU" dirty="0">
                <a:hlinkClick r:id="rId6"/>
              </a:rPr>
              <a:t>https://</a:t>
            </a:r>
            <a:r>
              <a:rPr lang="hu-HU" dirty="0" smtClean="0">
                <a:hlinkClick r:id="rId6"/>
              </a:rPr>
              <a:t>hu.wikipedia.org/wiki/Keres%C5%91motor</a:t>
            </a:r>
            <a:endParaRPr lang="hu-HU" dirty="0" smtClean="0"/>
          </a:p>
          <a:p>
            <a:r>
              <a:rPr lang="hu-HU" dirty="0">
                <a:hlinkClick r:id="rId7"/>
              </a:rPr>
              <a:t>https://</a:t>
            </a:r>
            <a:r>
              <a:rPr lang="hu-HU" dirty="0" smtClean="0">
                <a:hlinkClick r:id="rId7"/>
              </a:rPr>
              <a:t>hu.wikipedia.org/wiki/Instagram</a:t>
            </a:r>
            <a:endParaRPr lang="hu-HU" dirty="0" smtClean="0"/>
          </a:p>
          <a:p>
            <a:r>
              <a:rPr lang="hu-HU" dirty="0"/>
              <a:t>https://</a:t>
            </a:r>
            <a:r>
              <a:rPr lang="hu-HU" dirty="0" smtClean="0"/>
              <a:t>hu.wikipedia.org/wiki/snapchat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5956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lgerian" panose="04020705040A02060702" pitchFamily="82" charset="0"/>
                <a:cs typeface="Arial" panose="020B0604020202020204" pitchFamily="34" charset="0"/>
              </a:rPr>
              <a:t>A kommunikáció fajtái:</a:t>
            </a:r>
            <a:endParaRPr lang="hu-HU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I</a:t>
            </a:r>
            <a:r>
              <a:rPr lang="hu-HU" dirty="0" smtClean="0"/>
              <a:t>dőbeli lefolyása szerint lehet szinkron vagy aszinkron</a:t>
            </a:r>
          </a:p>
          <a:p>
            <a:r>
              <a:rPr lang="hu-HU" dirty="0" smtClean="0"/>
              <a:t>Ez első esetben mind a két fél online jelen van a hálózaton</a:t>
            </a:r>
          </a:p>
          <a:p>
            <a:r>
              <a:rPr lang="hu-HU" dirty="0" smtClean="0"/>
              <a:t> A második esetben nem kell mind a két félnek egyszerre jelen lenni a kommunikációs csatornán </a:t>
            </a:r>
          </a:p>
          <a:p>
            <a:pPr marL="0" indent="0">
              <a:buNone/>
            </a:pPr>
            <a:r>
              <a:rPr lang="hu-HU" dirty="0" smtClean="0"/>
              <a:t>A kommunikáció iránya szerint lehet egy </a:t>
            </a:r>
            <a:r>
              <a:rPr lang="hu-HU" dirty="0" err="1" smtClean="0"/>
              <a:t>írányú</a:t>
            </a:r>
            <a:r>
              <a:rPr lang="hu-HU" dirty="0" smtClean="0"/>
              <a:t> vagy kétirányú, attól függően, hogy mindkét fél küldhet-e üzenetet.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1996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lgerian" panose="04020705040A02060702" pitchFamily="82" charset="0"/>
              </a:rPr>
              <a:t>Az online kommunikációs eszközök csoportosítása</a:t>
            </a:r>
            <a:endParaRPr lang="hu-HU" dirty="0"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2286000"/>
            <a:ext cx="5334000" cy="3581400"/>
          </a:xfrm>
        </p:spPr>
        <p:txBody>
          <a:bodyPr/>
          <a:lstStyle/>
          <a:p>
            <a:r>
              <a:rPr lang="hu-HU" u="sng" dirty="0" smtClean="0"/>
              <a:t>Weboldalak</a:t>
            </a:r>
          </a:p>
          <a:p>
            <a:r>
              <a:rPr lang="hu-HU" u="sng" dirty="0" smtClean="0"/>
              <a:t>Elektronikus levelezés </a:t>
            </a:r>
          </a:p>
          <a:p>
            <a:r>
              <a:rPr lang="hu-HU" u="sng" dirty="0" smtClean="0"/>
              <a:t>Azonnali üzenet küldés. Chat alkalmazások </a:t>
            </a:r>
          </a:p>
          <a:p>
            <a:r>
              <a:rPr lang="hu-HU" u="sng" dirty="0" smtClean="0"/>
              <a:t>Fórumok</a:t>
            </a:r>
          </a:p>
          <a:p>
            <a:r>
              <a:rPr lang="hu-HU" u="sng" dirty="0" smtClean="0"/>
              <a:t>Blogok video blogok</a:t>
            </a:r>
          </a:p>
          <a:p>
            <a:r>
              <a:rPr lang="hu-HU" u="sng" dirty="0" smtClean="0"/>
              <a:t>Közösségi szolgáltatások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705600" y="2624889"/>
            <a:ext cx="53340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u="sng" dirty="0" smtClean="0"/>
              <a:t>Tudástárak</a:t>
            </a:r>
          </a:p>
          <a:p>
            <a:r>
              <a:rPr lang="hu-HU" u="sng" dirty="0" smtClean="0"/>
              <a:t>Levelezőlisták, hírlevelek</a:t>
            </a:r>
          </a:p>
          <a:p>
            <a:r>
              <a:rPr lang="hu-HU" u="sng" dirty="0" smtClean="0"/>
              <a:t>Csoportos üzenetküldés</a:t>
            </a:r>
          </a:p>
          <a:p>
            <a:r>
              <a:rPr lang="hu-HU" u="sng" dirty="0" smtClean="0"/>
              <a:t>IP-telefonálás</a:t>
            </a:r>
          </a:p>
          <a:p>
            <a:r>
              <a:rPr lang="hu-HU" u="sng" dirty="0" smtClean="0"/>
              <a:t>Kép és videómegosztók</a:t>
            </a:r>
          </a:p>
        </p:txBody>
      </p:sp>
    </p:spTree>
    <p:extLst>
      <p:ext uri="{BB962C8B-B14F-4D97-AF65-F5344CB8AC3E}">
        <p14:creationId xmlns:p14="http://schemas.microsoft.com/office/powerpoint/2010/main" val="320446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593557"/>
            <a:ext cx="9375732" cy="5662863"/>
          </a:xfrm>
        </p:spPr>
        <p:txBody>
          <a:bodyPr>
            <a:normAutofit lnSpcReduction="10000"/>
          </a:bodyPr>
          <a:lstStyle/>
          <a:p>
            <a:r>
              <a:rPr lang="hu-HU" b="1" dirty="0"/>
              <a:t>A </a:t>
            </a:r>
            <a:r>
              <a:rPr lang="hu-HU" b="1" dirty="0" smtClean="0"/>
              <a:t>weboldal </a:t>
            </a:r>
            <a:r>
              <a:rPr lang="hu-HU" dirty="0"/>
              <a:t>egy olyan számítógépes dokumentum, mely megfelel a World Wide Web számára, és alkalmas arra, hogy egy webböngésző megjelenítse</a:t>
            </a:r>
            <a:r>
              <a:rPr lang="hu-HU" dirty="0" smtClean="0"/>
              <a:t>.</a:t>
            </a:r>
          </a:p>
          <a:p>
            <a:r>
              <a:rPr lang="hu-HU" b="1" dirty="0"/>
              <a:t>Az elektronikus </a:t>
            </a:r>
            <a:r>
              <a:rPr lang="hu-HU" b="1" dirty="0" smtClean="0"/>
              <a:t>levelezés</a:t>
            </a:r>
            <a:r>
              <a:rPr lang="hu-HU" dirty="0" smtClean="0"/>
              <a:t>/posta </a:t>
            </a:r>
            <a:r>
              <a:rPr lang="hu-HU" dirty="0"/>
              <a:t>(e-mail) olyan rendszer, amelynek segítségével más felhasználók számára fájlokat vagy üzeneteket </a:t>
            </a:r>
            <a:r>
              <a:rPr lang="hu-HU" dirty="0" smtClean="0"/>
              <a:t>küldhetünk</a:t>
            </a:r>
          </a:p>
          <a:p>
            <a:r>
              <a:rPr lang="hu-HU" b="1" dirty="0" smtClean="0"/>
              <a:t>Az </a:t>
            </a:r>
            <a:r>
              <a:rPr lang="hu-HU" b="1" dirty="0"/>
              <a:t>azonnaliüzenet-küldő </a:t>
            </a:r>
            <a:r>
              <a:rPr lang="hu-HU" dirty="0" smtClean="0"/>
              <a:t>olyan </a:t>
            </a:r>
            <a:r>
              <a:rPr lang="hu-HU" dirty="0"/>
              <a:t>számítógépes alkalmazás, melyek segítségével azonnali szöveges kommunikációt lehet létesíteni két vagy több ember között hálózaton, jellemzően az interneten </a:t>
            </a:r>
            <a:r>
              <a:rPr lang="hu-HU" dirty="0" smtClean="0"/>
              <a:t>keresztül. </a:t>
            </a:r>
          </a:p>
          <a:p>
            <a:pPr marL="0" indent="0">
              <a:buNone/>
            </a:pPr>
            <a:r>
              <a:rPr lang="hu-HU" i="1" dirty="0" smtClean="0"/>
              <a:t>Ezt a chat funkciót használja  a Messenger, Intagramm</a:t>
            </a:r>
            <a:r>
              <a:rPr lang="hu-HU" i="1" dirty="0"/>
              <a:t>, Discord, </a:t>
            </a:r>
            <a:r>
              <a:rPr lang="hu-HU" i="1" dirty="0" smtClean="0"/>
              <a:t>Whatsapp</a:t>
            </a:r>
            <a:r>
              <a:rPr lang="hu-HU" i="1" dirty="0"/>
              <a:t> </a:t>
            </a:r>
            <a:r>
              <a:rPr lang="hu-HU" i="1" dirty="0" smtClean="0"/>
              <a:t>is és még sok alkalmazás és az ezekben lévő beszélgetéseket a Beeper segítségével egy helyen látható az összes beszélgetésünk még a SMS, és </a:t>
            </a:r>
            <a:r>
              <a:rPr lang="hu-HU" i="1" dirty="0"/>
              <a:t>az I</a:t>
            </a:r>
            <a:r>
              <a:rPr lang="hu-HU" i="1" dirty="0" smtClean="0"/>
              <a:t>messaget is (androidon is) </a:t>
            </a:r>
          </a:p>
          <a:p>
            <a:r>
              <a:rPr lang="hu-HU" dirty="0"/>
              <a:t>Ezek a </a:t>
            </a:r>
            <a:r>
              <a:rPr lang="hu-HU" b="1" dirty="0"/>
              <a:t>fórumok</a:t>
            </a:r>
            <a:r>
              <a:rPr lang="hu-HU" dirty="0"/>
              <a:t> lehetőséget biztosítanak az oldal látogatóinak arra, hogy szöveges párbeszédet folytassanak egymással. A fórumokon a hozzászólásokat témákhoz kapcsolódóan lehet megtenni, hogy a fórum jobban átlátható legyen</a:t>
            </a:r>
            <a:r>
              <a:rPr lang="hu-HU" dirty="0" smtClean="0"/>
              <a:t>.</a:t>
            </a:r>
          </a:p>
          <a:p>
            <a:r>
              <a:rPr lang="hu-HU" dirty="0"/>
              <a:t>A </a:t>
            </a:r>
            <a:r>
              <a:rPr lang="hu-HU" b="1" dirty="0"/>
              <a:t>közösségi média</a:t>
            </a:r>
            <a:r>
              <a:rPr lang="hu-HU" dirty="0"/>
              <a:t> egy médiaeszköz, ahol az üzenetet közösségi </a:t>
            </a:r>
            <a:br>
              <a:rPr lang="hu-HU" dirty="0"/>
            </a:br>
            <a:r>
              <a:rPr lang="hu-HU" dirty="0" smtClean="0"/>
              <a:t>interakciókon </a:t>
            </a:r>
            <a:r>
              <a:rPr lang="hu-HU" dirty="0"/>
              <a:t>keresztül szórják szét. </a:t>
            </a:r>
            <a:endParaRPr lang="hu-HU" dirty="0" smtClean="0"/>
          </a:p>
          <a:p>
            <a:r>
              <a:rPr lang="hu-HU" dirty="0" smtClean="0"/>
              <a:t>Az </a:t>
            </a:r>
            <a:r>
              <a:rPr lang="hu-HU" b="1" dirty="0" smtClean="0"/>
              <a:t>internetes tudás tárak </a:t>
            </a:r>
            <a:r>
              <a:rPr lang="hu-HU" dirty="0" smtClean="0"/>
              <a:t>a felhasználók által át írható javítható </a:t>
            </a:r>
            <a:br>
              <a:rPr lang="hu-HU" dirty="0" smtClean="0"/>
            </a:br>
            <a:r>
              <a:rPr lang="hu-HU" dirty="0" smtClean="0"/>
              <a:t>tudástár.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074" name="Picture 2" descr="Beeper designs, themes, templates and downloadable graphic elements on  Dribb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573" y="4755569"/>
            <a:ext cx="2803242" cy="21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:Facebook Messenger logo 2020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194" y="3018772"/>
            <a:ext cx="1285859" cy="128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iscord Logo Icon - Download in Flat Sty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242" y="1601805"/>
            <a:ext cx="1072758" cy="10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7891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lgerian" panose="04020705040A02060702" pitchFamily="82" charset="0"/>
              </a:rPr>
              <a:t>A világ háló</a:t>
            </a:r>
            <a:endParaRPr lang="hu-HU" dirty="0"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világháló </a:t>
            </a:r>
            <a:r>
              <a:rPr lang="hu-HU" dirty="0" smtClean="0"/>
              <a:t>az </a:t>
            </a:r>
            <a:r>
              <a:rPr lang="hu-HU" dirty="0"/>
              <a:t>interneten működő, egymással úgynevezett hiperhivatkozásokkal összekötött dokumentumok </a:t>
            </a:r>
            <a:r>
              <a:rPr lang="hu-HU" dirty="0" smtClean="0"/>
              <a:t>rendszere.</a:t>
            </a:r>
          </a:p>
          <a:p>
            <a:r>
              <a:rPr lang="hu-HU" dirty="0" smtClean="0"/>
              <a:t>Ezen a hálón a keresőmotorok segítenek nekünk keresni. </a:t>
            </a:r>
          </a:p>
          <a:p>
            <a:pPr marL="0" indent="0">
              <a:buNone/>
            </a:pPr>
            <a:r>
              <a:rPr lang="hu-HU" dirty="0"/>
              <a:t>A keresőmotor az informatikában egy program vagy alkalmazás, amely bizonyos feltételeknek (többnyire egy szónak vagy kifejezésnek) megfelelő információkat keres valamilyen számítógépes környezetben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/>
              <a:t>Az internetes keresőmotorok tipikusan két részből állnak, az egyik összegyűjti az információt, a másik pedig rendszerezi</a:t>
            </a:r>
            <a:r>
              <a:rPr lang="hu-HU" dirty="0" smtClean="0"/>
              <a:t>.</a:t>
            </a:r>
          </a:p>
          <a:p>
            <a:r>
              <a:rPr lang="hu-HU" dirty="0"/>
              <a:t>A Világháló egy keretszerkezet, amely az Interneten </a:t>
            </a:r>
            <a:r>
              <a:rPr lang="hu-HU" dirty="0" smtClean="0"/>
              <a:t>lévő </a:t>
            </a:r>
            <a:r>
              <a:rPr lang="hu-HU" dirty="0"/>
              <a:t>gépeken elszórva </a:t>
            </a:r>
            <a:r>
              <a:rPr lang="hu-HU" dirty="0" smtClean="0"/>
              <a:t>elhelyezkedő, </a:t>
            </a:r>
            <a:r>
              <a:rPr lang="hu-HU" dirty="0"/>
              <a:t>összekapcsolt dokumentumok elérését teszi </a:t>
            </a:r>
            <a:r>
              <a:rPr lang="hu-HU" dirty="0" smtClean="0"/>
              <a:t>lehetővé</a:t>
            </a:r>
          </a:p>
        </p:txBody>
      </p:sp>
    </p:spTree>
    <p:extLst>
      <p:ext uri="{BB962C8B-B14F-4D97-AF65-F5344CB8AC3E}">
        <p14:creationId xmlns:p14="http://schemas.microsoft.com/office/powerpoint/2010/main" val="15573401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363255"/>
            <a:ext cx="9601200" cy="6037545"/>
          </a:xfrm>
        </p:spPr>
        <p:txBody>
          <a:bodyPr/>
          <a:lstStyle/>
          <a:p>
            <a:r>
              <a:rPr lang="hu-HU" dirty="0"/>
              <a:t>A felhasználók </a:t>
            </a:r>
            <a:r>
              <a:rPr lang="hu-HU" dirty="0" smtClean="0"/>
              <a:t>szemszögéből </a:t>
            </a:r>
            <a:r>
              <a:rPr lang="hu-HU" dirty="0"/>
              <a:t>a Világháló </a:t>
            </a:r>
            <a:r>
              <a:rPr lang="hu-HU" dirty="0" smtClean="0"/>
              <a:t>különféle </a:t>
            </a:r>
            <a:r>
              <a:rPr lang="hu-HU" dirty="0"/>
              <a:t>dokumentumok vagy weboldalak, vagy röviden csak </a:t>
            </a:r>
            <a:r>
              <a:rPr lang="hu-HU" dirty="0" smtClean="0"/>
              <a:t>oldalak </a:t>
            </a:r>
            <a:r>
              <a:rPr lang="hu-HU" dirty="0"/>
              <a:t>hatalmas, </a:t>
            </a:r>
            <a:r>
              <a:rPr lang="hu-HU" dirty="0" smtClean="0"/>
              <a:t>világméretű gyűjteményéből </a:t>
            </a:r>
            <a:r>
              <a:rPr lang="hu-HU" dirty="0"/>
              <a:t>áll</a:t>
            </a:r>
            <a:r>
              <a:rPr lang="hu-HU" dirty="0" smtClean="0"/>
              <a:t>.</a:t>
            </a:r>
          </a:p>
          <a:p>
            <a:r>
              <a:rPr lang="hu-HU" dirty="0"/>
              <a:t>A webes források bármilyen típusú letöltött adathordozó lehet, de a weboldalak hipertext dokumentumok , amelyeket </a:t>
            </a:r>
            <a:r>
              <a:rPr lang="hu-HU" dirty="0" smtClean="0"/>
              <a:t>HTML </a:t>
            </a:r>
            <a:r>
              <a:rPr lang="hu-HU" dirty="0"/>
              <a:t>formátumban formáztak 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1026" name="Picture 2" descr="Happy World Wide Web Day! - NMS PRIME - Provisioning Tool &amp;amp; Management  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286" y="2551135"/>
            <a:ext cx="6616611" cy="384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974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lgerian" panose="04020705040A02060702" pitchFamily="82" charset="0"/>
              </a:rPr>
              <a:t>Különbség a http és a </a:t>
            </a:r>
            <a:r>
              <a:rPr lang="hu-HU" dirty="0" err="1" smtClean="0">
                <a:latin typeface="Algerian" panose="04020705040A02060702" pitchFamily="82" charset="0"/>
              </a:rPr>
              <a:t>A</a:t>
            </a:r>
            <a:r>
              <a:rPr lang="hu-HU" dirty="0" smtClean="0">
                <a:latin typeface="Algerian" panose="04020705040A02060702" pitchFamily="82" charset="0"/>
              </a:rPr>
              <a:t> HTTPS között</a:t>
            </a:r>
            <a:endParaRPr lang="hu-HU" dirty="0"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http</a:t>
            </a:r>
          </a:p>
          <a:p>
            <a:pPr lvl="1"/>
            <a:r>
              <a:rPr lang="hu-HU" dirty="0"/>
              <a:t>Olyan weboldalakon használják, ahol a weboldal információt </a:t>
            </a:r>
            <a:r>
              <a:rPr lang="hu-HU" dirty="0" smtClean="0"/>
              <a:t>nyújt</a:t>
            </a:r>
          </a:p>
          <a:p>
            <a:pPr lvl="1"/>
            <a:r>
              <a:rPr lang="hu-HU" i="0" dirty="0" smtClean="0"/>
              <a:t>HTTP-t </a:t>
            </a:r>
            <a:r>
              <a:rPr lang="hu-HU" i="0" dirty="0"/>
              <a:t>a Google keresője hátrébb teszi a rangsorolásban</a:t>
            </a:r>
            <a:r>
              <a:rPr lang="hu-HU" i="0" dirty="0" smtClean="0"/>
              <a:t>.</a:t>
            </a:r>
          </a:p>
          <a:p>
            <a:pPr lvl="1"/>
            <a:r>
              <a:rPr lang="hu-HU" i="0" dirty="0" smtClean="0"/>
              <a:t>Gyorsabb</a:t>
            </a:r>
          </a:p>
          <a:p>
            <a:pPr lvl="1"/>
            <a:r>
              <a:rPr lang="hu-HU" dirty="0" smtClean="0"/>
              <a:t>Ki </a:t>
            </a:r>
            <a:r>
              <a:rPr lang="hu-HU" dirty="0"/>
              <a:t>van téve hacker </a:t>
            </a:r>
            <a:r>
              <a:rPr lang="hu-HU" dirty="0" smtClean="0"/>
              <a:t>támadásnak</a:t>
            </a:r>
          </a:p>
          <a:p>
            <a:pPr lvl="1"/>
            <a:r>
              <a:rPr lang="hu-HU" i="0" dirty="0" smtClean="0"/>
              <a:t>Használt előtag: </a:t>
            </a:r>
            <a:r>
              <a:rPr lang="hu-HU" i="0" dirty="0"/>
              <a:t>"http: </a:t>
            </a:r>
            <a:r>
              <a:rPr lang="hu-HU" i="0" dirty="0" smtClean="0"/>
              <a:t>//„</a:t>
            </a:r>
          </a:p>
          <a:p>
            <a:pPr lvl="1"/>
            <a:r>
              <a:rPr lang="pt-BR" i="0" dirty="0"/>
              <a:t>A 80-as portot használják a kommunikációhoz</a:t>
            </a:r>
            <a:r>
              <a:rPr lang="pt-BR" i="0" dirty="0" smtClean="0"/>
              <a:t>.</a:t>
            </a:r>
            <a:endParaRPr lang="hu-HU" i="0" dirty="0"/>
          </a:p>
          <a:p>
            <a:pPr lvl="1"/>
            <a:r>
              <a:rPr lang="hu-HU" i="0" dirty="0" smtClean="0"/>
              <a:t>Webhelyek</a:t>
            </a:r>
            <a:r>
              <a:rPr lang="hu-HU" i="0" dirty="0"/>
              <a:t>, például internetes fórumok, oktatási </a:t>
            </a:r>
            <a:r>
              <a:rPr lang="hu-HU" i="0" dirty="0" smtClean="0"/>
              <a:t>oldalak; blogok</a:t>
            </a:r>
          </a:p>
          <a:p>
            <a:pPr lvl="1"/>
            <a:endParaRPr lang="hu-HU" i="0" dirty="0" smtClean="0"/>
          </a:p>
          <a:p>
            <a:pPr lvl="1"/>
            <a:endParaRPr lang="hu-HU" i="0" dirty="0" smtClean="0"/>
          </a:p>
        </p:txBody>
      </p:sp>
      <p:pic>
        <p:nvPicPr>
          <p:cNvPr id="1026" name="Picture 2" descr="Differences between HTTP and HTTPS protocol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335" y="5315121"/>
            <a:ext cx="4364182" cy="145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699" y="3505028"/>
            <a:ext cx="2329908" cy="116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90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1011504"/>
            <a:ext cx="9601200" cy="4855896"/>
          </a:xfrm>
        </p:spPr>
        <p:txBody>
          <a:bodyPr>
            <a:normAutofit/>
          </a:bodyPr>
          <a:lstStyle/>
          <a:p>
            <a:r>
              <a:rPr lang="hu-HU" b="1" dirty="0" smtClean="0"/>
              <a:t>https</a:t>
            </a:r>
          </a:p>
          <a:p>
            <a:pPr lvl="1"/>
            <a:r>
              <a:rPr lang="hu-HU" i="0" dirty="0"/>
              <a:t>Olyan weboldalon használják, ahol a weboldal (privát) információt gyűjt, pl. hitelkártya adatok</a:t>
            </a:r>
            <a:r>
              <a:rPr lang="hu-HU" i="0" dirty="0" smtClean="0"/>
              <a:t>.</a:t>
            </a:r>
          </a:p>
          <a:p>
            <a:pPr lvl="1"/>
            <a:r>
              <a:rPr lang="hu-HU" i="0" dirty="0"/>
              <a:t>HTTPS-t a Google keresője előrébb teszi a rangsorolásban</a:t>
            </a:r>
            <a:r>
              <a:rPr lang="hu-HU" i="0" dirty="0" smtClean="0"/>
              <a:t>.</a:t>
            </a:r>
          </a:p>
          <a:p>
            <a:pPr lvl="1"/>
            <a:r>
              <a:rPr lang="hu-HU" i="0" dirty="0" smtClean="0"/>
              <a:t>Lassabb</a:t>
            </a:r>
          </a:p>
          <a:p>
            <a:pPr lvl="1"/>
            <a:r>
              <a:rPr lang="hu-HU" i="0" dirty="0"/>
              <a:t>A HTTPS biztonságosabb, kisebb eséllyel éri hacker támadás</a:t>
            </a:r>
            <a:r>
              <a:rPr lang="hu-HU" i="0" dirty="0" smtClean="0"/>
              <a:t>.</a:t>
            </a:r>
          </a:p>
          <a:p>
            <a:pPr lvl="1"/>
            <a:r>
              <a:rPr lang="hu-HU" dirty="0" smtClean="0"/>
              <a:t>Az </a:t>
            </a:r>
            <a:r>
              <a:rPr lang="hu-HU" dirty="0"/>
              <a:t>URL a következővel kezdődik: "https: </a:t>
            </a:r>
            <a:r>
              <a:rPr lang="hu-HU" dirty="0" smtClean="0"/>
              <a:t>//„</a:t>
            </a:r>
          </a:p>
          <a:p>
            <a:pPr lvl="1"/>
            <a:r>
              <a:rPr lang="hu-HU" dirty="0" smtClean="0"/>
              <a:t>Biztonságos</a:t>
            </a:r>
          </a:p>
          <a:p>
            <a:pPr lvl="1"/>
            <a:r>
              <a:rPr lang="hu-HU" i="0" dirty="0"/>
              <a:t>Titkosítást használnak</a:t>
            </a:r>
            <a:r>
              <a:rPr lang="hu-HU" i="0" dirty="0" smtClean="0"/>
              <a:t>.</a:t>
            </a:r>
          </a:p>
          <a:p>
            <a:pPr lvl="1"/>
            <a:r>
              <a:rPr lang="pt-BR" i="0" dirty="0"/>
              <a:t>A 443-as portot használják a kommunikációhoz</a:t>
            </a:r>
            <a:r>
              <a:rPr lang="pt-BR" i="0" dirty="0" smtClean="0"/>
              <a:t>.</a:t>
            </a:r>
            <a:endParaRPr lang="hu-HU" i="0" dirty="0" smtClean="0"/>
          </a:p>
          <a:p>
            <a:pPr lvl="1"/>
            <a:r>
              <a:rPr lang="hu-HU" i="0" dirty="0"/>
              <a:t>Úgy tervezték, hogy ellenálljon a </a:t>
            </a:r>
            <a:r>
              <a:rPr lang="hu-HU" i="0" dirty="0" smtClean="0"/>
              <a:t>lehallgató támadásoknak</a:t>
            </a:r>
            <a:r>
              <a:rPr lang="hu-HU" i="0" dirty="0"/>
              <a:t>, és biztonságosnak tekinthető </a:t>
            </a:r>
            <a:r>
              <a:rPr lang="hu-HU" i="0" dirty="0" smtClean="0"/>
              <a:t>a támadásokkal </a:t>
            </a:r>
            <a:r>
              <a:rPr lang="hu-HU" i="0" dirty="0"/>
              <a:t>szemben</a:t>
            </a:r>
            <a:r>
              <a:rPr lang="hu-HU" i="0" dirty="0" smtClean="0"/>
              <a:t>.</a:t>
            </a:r>
          </a:p>
          <a:p>
            <a:pPr lvl="1"/>
            <a:r>
              <a:rPr lang="hu-HU" i="0" dirty="0"/>
              <a:t>Webhelyek, például banki webhelyek, fizetési átjáró, vásárlási webhelyek stb.</a:t>
            </a:r>
            <a:endParaRPr lang="hu-HU" b="1" dirty="0"/>
          </a:p>
        </p:txBody>
      </p:sp>
      <p:pic>
        <p:nvPicPr>
          <p:cNvPr id="2050" name="Picture 2" descr="Why you are losing data - Steven Ro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452" y="3250277"/>
            <a:ext cx="3905480" cy="123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22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lgerian" panose="04020705040A02060702" pitchFamily="82" charset="0"/>
              </a:rPr>
              <a:t>Böngészés biztonsága</a:t>
            </a:r>
            <a:endParaRPr lang="hu-HU" dirty="0"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Mindig figyeljünk milyen weboldalnak milyen adatokhoz adunk hozzáférést</a:t>
            </a:r>
          </a:p>
          <a:p>
            <a:r>
              <a:rPr lang="hu-HU" dirty="0" smtClean="0"/>
              <a:t>Az oldalakon lévő hirdetéseket és figyelmeztetéseket ne fogadjuk el vagy nyomjunk rá ha az lehet hogy vírus</a:t>
            </a:r>
          </a:p>
          <a:p>
            <a:r>
              <a:rPr lang="hu-HU" dirty="0" smtClean="0"/>
              <a:t>Ne fogadjunk el minden sütit  </a:t>
            </a:r>
          </a:p>
          <a:p>
            <a:r>
              <a:rPr lang="hu-HU" dirty="0" smtClean="0"/>
              <a:t>Használj VPN-t </a:t>
            </a:r>
          </a:p>
          <a:p>
            <a:r>
              <a:rPr lang="hu-HU" dirty="0" smtClean="0"/>
              <a:t>A nem használt sütiket és minden adatot ami már nem szükséges töröljünk</a:t>
            </a:r>
          </a:p>
          <a:p>
            <a:r>
              <a:rPr lang="hu-HU" dirty="0" smtClean="0"/>
              <a:t> </a:t>
            </a:r>
            <a:r>
              <a:rPr lang="hu-HU" dirty="0"/>
              <a:t>N</a:t>
            </a:r>
            <a:r>
              <a:rPr lang="hu-HU" dirty="0" smtClean="0"/>
              <a:t>ézzük át a böngésző adatvédelmi beállításait</a:t>
            </a:r>
          </a:p>
          <a:p>
            <a:r>
              <a:rPr lang="hu-HU" dirty="0" smtClean="0"/>
              <a:t>Ha nyilvános számítógépen dolgozunk használjunk inkognitó módot.</a:t>
            </a:r>
            <a:endParaRPr lang="hu-HU" dirty="0"/>
          </a:p>
        </p:txBody>
      </p:sp>
      <p:pic>
        <p:nvPicPr>
          <p:cNvPr id="1028" name="Picture 4" descr="pusheen eating cookie Online Shopping for Women, Men, Kids Fashion &amp;amp;  Lifestyle|Free Delivery &amp;amp; Returns! -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022" y="325972"/>
            <a:ext cx="2205556" cy="22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10113694" y="316468"/>
            <a:ext cx="19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Ő elfogadta a sütit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71915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247</TotalTime>
  <Words>857</Words>
  <Application>Microsoft Office PowerPoint</Application>
  <PresentationFormat>Szélesvásznú</PresentationFormat>
  <Paragraphs>92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Algerian</vt:lpstr>
      <vt:lpstr>Arial</vt:lpstr>
      <vt:lpstr>Bahnschrift SemiBold Condensed</vt:lpstr>
      <vt:lpstr>Franklin Gothic Book</vt:lpstr>
      <vt:lpstr>Wingdings</vt:lpstr>
      <vt:lpstr>Crop</vt:lpstr>
      <vt:lpstr> Online kommunikáció</vt:lpstr>
      <vt:lpstr>A kommunikáció fajtái:</vt:lpstr>
      <vt:lpstr>Az online kommunikációs eszközök csoportosítása</vt:lpstr>
      <vt:lpstr>PowerPoint-bemutató</vt:lpstr>
      <vt:lpstr>A világ háló</vt:lpstr>
      <vt:lpstr>PowerPoint-bemutató</vt:lpstr>
      <vt:lpstr>Különbség a http és a A HTTPS között</vt:lpstr>
      <vt:lpstr>PowerPoint-bemutató</vt:lpstr>
      <vt:lpstr>Böngészés biztonsága</vt:lpstr>
      <vt:lpstr>Elektronikus levelezés </vt:lpstr>
      <vt:lpstr>PowerPoint-bemutató</vt:lpstr>
      <vt:lpstr>Közösségi média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Online kommunikáció</dc:title>
  <dc:creator>Molnár Károly</dc:creator>
  <cp:lastModifiedBy>Molnár Károly</cp:lastModifiedBy>
  <cp:revision>128</cp:revision>
  <dcterms:created xsi:type="dcterms:W3CDTF">2022-02-07T06:35:39Z</dcterms:created>
  <dcterms:modified xsi:type="dcterms:W3CDTF">2022-02-14T07:30:11Z</dcterms:modified>
</cp:coreProperties>
</file>