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60" r:id="rId6"/>
    <p:sldId id="270" r:id="rId7"/>
    <p:sldId id="271" r:id="rId8"/>
    <p:sldId id="272" r:id="rId9"/>
    <p:sldId id="274" r:id="rId10"/>
    <p:sldId id="273"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6/23/2022</a:t>
            </a:fld>
            <a:endParaRPr lang="en-US" dirty="0"/>
          </a:p>
        </p:txBody>
      </p:sp>
      <p:sp>
        <p:nvSpPr>
          <p:cNvPr id="4" name="Footer Placeholder 3">
            <a:extLst>
              <a:ext uri="{FF2B5EF4-FFF2-40B4-BE49-F238E27FC236}">
                <a16:creationId xmlns=""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6/23/2022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9</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fontScale="90000"/>
          </a:bodyPr>
          <a:lstStyle/>
          <a:p>
            <a:r>
              <a:rPr lang="sr-Cyrl-RS" dirty="0" smtClean="0"/>
              <a:t>Колоризација „црно-белих“ фотографија</a:t>
            </a:r>
            <a:endParaRPr lang="ru-RU" dirty="0"/>
          </a:p>
        </p:txBody>
      </p:sp>
      <p:sp>
        <p:nvSpPr>
          <p:cNvPr id="3" name="Subtitle 2">
            <a:extLst>
              <a:ext uri="{FF2B5EF4-FFF2-40B4-BE49-F238E27FC236}">
                <a16:creationId xmlns="" xmlns:a16="http://schemas.microsoft.com/office/drawing/2014/main" id="{B4CA222A-88BC-48F4-9AE8-2115B7D1E6DC}"/>
              </a:ext>
            </a:extLst>
          </p:cNvPr>
          <p:cNvSpPr>
            <a:spLocks noGrp="1"/>
          </p:cNvSpPr>
          <p:nvPr>
            <p:ph type="subTitle" idx="1"/>
          </p:nvPr>
        </p:nvSpPr>
        <p:spPr>
          <a:xfrm>
            <a:off x="1154955" y="4777380"/>
            <a:ext cx="8825658" cy="1020747"/>
          </a:xfrm>
        </p:spPr>
        <p:txBody>
          <a:bodyPr>
            <a:normAutofit/>
          </a:bodyPr>
          <a:lstStyle/>
          <a:p>
            <a:r>
              <a:rPr lang="sr-Cyrl-RS" dirty="0" smtClean="0"/>
              <a:t>ЂОРЂЕ МОЛНАР 660/2019</a:t>
            </a:r>
            <a:br>
              <a:rPr lang="sr-Cyrl-RS" dirty="0" smtClean="0"/>
            </a:br>
            <a:r>
              <a:rPr lang="sr-Cyrl-RS" dirty="0" smtClean="0"/>
              <a:t>УРОШ ПЕТРОВИЋ 623/2019</a:t>
            </a:r>
            <a:r>
              <a:rPr lang="sr-Cyrl-RS" dirty="0"/>
              <a:t/>
            </a:r>
            <a:br>
              <a:rPr lang="sr-Cyrl-RS" dirty="0"/>
            </a:br>
            <a:r>
              <a:rPr lang="sr-Cyrl-RS" dirty="0" smtClean="0"/>
              <a:t>НИКОЛА КАДИЋ 638/2019</a:t>
            </a:r>
            <a:r>
              <a:rPr lang="en-US" dirty="0" smtClean="0"/>
              <a:t>                                                          23.06.2022.</a:t>
            </a:r>
            <a:endParaRPr lang="sr-Cyrl-RS" dirty="0" smtClean="0"/>
          </a:p>
        </p:txBody>
      </p:sp>
      <p:sp>
        <p:nvSpPr>
          <p:cNvPr id="20" name="Rectangle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p:cNvSpPr txBox="1"/>
          <p:nvPr/>
        </p:nvSpPr>
        <p:spPr>
          <a:xfrm>
            <a:off x="1154955" y="1078463"/>
            <a:ext cx="2850460" cy="369332"/>
          </a:xfrm>
          <a:prstGeom prst="rect">
            <a:avLst/>
          </a:prstGeom>
          <a:noFill/>
        </p:spPr>
        <p:txBody>
          <a:bodyPr wrap="none" rtlCol="0">
            <a:spAutoFit/>
          </a:bodyPr>
          <a:lstStyle/>
          <a:p>
            <a:r>
              <a:rPr lang="sr-Cyrl-RS" dirty="0" smtClean="0"/>
              <a:t>Основи дубоког учења</a:t>
            </a:r>
            <a:endParaRPr lang="en-US" dirty="0"/>
          </a:p>
        </p:txBody>
      </p:sp>
    </p:spTree>
    <p:extLst>
      <p:ext uri="{BB962C8B-B14F-4D97-AF65-F5344CB8AC3E}">
        <p14:creationId xmlns:p14="http://schemas.microsoft.com/office/powerpoint/2010/main" val="19300092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DC570-72AC-45BE-BB60-458EBBAC8C19}"/>
              </a:ext>
            </a:extLst>
          </p:cNvPr>
          <p:cNvSpPr>
            <a:spLocks noGrp="1"/>
          </p:cNvSpPr>
          <p:nvPr>
            <p:ph type="title"/>
          </p:nvPr>
        </p:nvSpPr>
        <p:spPr>
          <a:xfrm>
            <a:off x="1218658" y="833620"/>
            <a:ext cx="9404723" cy="1400530"/>
          </a:xfrm>
        </p:spPr>
        <p:txBody>
          <a:bodyPr/>
          <a:lstStyle/>
          <a:p>
            <a:pPr algn="ctr"/>
            <a:r>
              <a:rPr lang="ru-RU" dirty="0" smtClean="0"/>
              <a:t>Дубоко учење</a:t>
            </a:r>
            <a:endParaRPr lang="ru-RU" dirty="0"/>
          </a:p>
        </p:txBody>
      </p:sp>
      <p:sp>
        <p:nvSpPr>
          <p:cNvPr id="3" name="Content Placeholder 2"/>
          <p:cNvSpPr>
            <a:spLocks noGrp="1"/>
          </p:cNvSpPr>
          <p:nvPr>
            <p:ph idx="1"/>
          </p:nvPr>
        </p:nvSpPr>
        <p:spPr>
          <a:xfrm>
            <a:off x="1095074" y="1995252"/>
            <a:ext cx="8946541" cy="4195481"/>
          </a:xfrm>
        </p:spPr>
        <p:txBody>
          <a:bodyPr>
            <a:normAutofit fontScale="92500" lnSpcReduction="20000"/>
          </a:bodyPr>
          <a:lstStyle/>
          <a:p>
            <a:r>
              <a:rPr lang="ru-RU" dirty="0"/>
              <a:t>Дубоко учење (познато као дубоко структурно учење или хијерархијско учење) део је шире породице метода машинског учења базиране на учењу репрезентације података, насупрот алгоритмима који се базирају на листама наредби. Учење може бити надгледано, полу-надгледано или ненадгледано.</a:t>
            </a:r>
            <a:endParaRPr lang="ru-RU" dirty="0" smtClean="0"/>
          </a:p>
          <a:p>
            <a:r>
              <a:rPr lang="ru-RU" dirty="0"/>
              <a:t>Неке репрезентације подсећају на интерпретацију обраде информација и на шаблоне комуникације у биолошком нервном систему, као што је нервно кодирање које дефинише везу између различитих дражи и одговарајућег нервног одговора у </a:t>
            </a:r>
            <a:r>
              <a:rPr lang="ru-RU" dirty="0" smtClean="0"/>
              <a:t>мозгу.</a:t>
            </a:r>
          </a:p>
          <a:p>
            <a:r>
              <a:rPr lang="ru-RU" dirty="0"/>
              <a:t>Архитектуре дубоког учења, као што су дубока нервна мрежа или рекурентна нервна мрежа примењена су на пољима рачунарског вида, препознавања говора, обраде природних језика, препознавања звука, филтрирања друштвених мрежа, биоинформатике и дизајна </a:t>
            </a:r>
            <a:r>
              <a:rPr lang="ru-RU" dirty="0" smtClean="0"/>
              <a:t>лекова </a:t>
            </a:r>
            <a:r>
              <a:rPr lang="ru-RU" dirty="0"/>
              <a:t>и постигли резултате једнаке, ако не и боље од резултата стручњака.</a:t>
            </a:r>
            <a:endParaRPr lang="en-US" dirty="0"/>
          </a:p>
        </p:txBody>
      </p:sp>
    </p:spTree>
    <p:extLst>
      <p:ext uri="{BB962C8B-B14F-4D97-AF65-F5344CB8AC3E}">
        <p14:creationId xmlns:p14="http://schemas.microsoft.com/office/powerpoint/2010/main" val="7028535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60" y="677101"/>
            <a:ext cx="9404723" cy="1400530"/>
          </a:xfrm>
        </p:spPr>
        <p:txBody>
          <a:bodyPr/>
          <a:lstStyle/>
          <a:p>
            <a:pPr algn="ctr"/>
            <a:r>
              <a:rPr lang="sr-Cyrl-RS" dirty="0" smtClean="0"/>
              <a:t>Дефиниције</a:t>
            </a:r>
            <a:endParaRPr lang="en-US" dirty="0"/>
          </a:p>
        </p:txBody>
      </p:sp>
      <p:sp>
        <p:nvSpPr>
          <p:cNvPr id="3" name="Content Placeholder 2"/>
          <p:cNvSpPr>
            <a:spLocks noGrp="1"/>
          </p:cNvSpPr>
          <p:nvPr>
            <p:ph idx="1"/>
          </p:nvPr>
        </p:nvSpPr>
        <p:spPr>
          <a:xfrm>
            <a:off x="1111550" y="1846972"/>
            <a:ext cx="8946541" cy="4195481"/>
          </a:xfrm>
        </p:spPr>
        <p:txBody>
          <a:bodyPr>
            <a:normAutofit fontScale="92500" lnSpcReduction="10000"/>
          </a:bodyPr>
          <a:lstStyle/>
          <a:p>
            <a:pPr marL="0" indent="0">
              <a:buNone/>
            </a:pPr>
            <a:r>
              <a:rPr lang="ru-RU" dirty="0" smtClean="0"/>
              <a:t>Дубоко учење је класа алгоритама машинског учења који:</a:t>
            </a:r>
          </a:p>
          <a:p>
            <a:r>
              <a:rPr lang="ru-RU" dirty="0" smtClean="0"/>
              <a:t>Користе вишеслојне нелинеарне процесорске јединице за екстракцију и трансформацију одлика. Сваки следећи слој узима као улаз излазне елементе претходног слоја.</a:t>
            </a:r>
          </a:p>
          <a:p>
            <a:r>
              <a:rPr lang="ru-RU" dirty="0" smtClean="0"/>
              <a:t>Уче на надгледан и/или ненадгледан начин.</a:t>
            </a:r>
          </a:p>
          <a:p>
            <a:r>
              <a:rPr lang="ru-RU" dirty="0" smtClean="0"/>
              <a:t>Уче већи број нивоа репрезентације који одговарају различитим степенима апстракције.</a:t>
            </a:r>
          </a:p>
          <a:p>
            <a:r>
              <a:rPr lang="ru-RU" dirty="0" smtClean="0"/>
              <a:t>Користе алгоритме </a:t>
            </a:r>
            <a:r>
              <a:rPr lang="ru-RU" dirty="0"/>
              <a:t>с опадајућим градијентом за тренинг кроз повратно пропагирање грешке.</a:t>
            </a:r>
          </a:p>
          <a:p>
            <a:r>
              <a:rPr lang="ru-RU" dirty="0"/>
              <a:t>Слојеви коришћени у дубоком програмирању укључују скривене слојеве вештачке нервне мреже и мноштво исказних формула</a:t>
            </a:r>
            <a:r>
              <a:rPr lang="ru-RU" dirty="0" smtClean="0"/>
              <a:t>. </a:t>
            </a:r>
            <a:r>
              <a:rPr lang="ru-RU" dirty="0"/>
              <a:t>Могу укључити и слојевито организоване скривене променљиве у дубоко генерисаним </a:t>
            </a:r>
            <a:r>
              <a:rPr lang="ru-RU" dirty="0" smtClean="0"/>
              <a:t>моделима.</a:t>
            </a:r>
            <a:endParaRPr lang="en-US" dirty="0"/>
          </a:p>
        </p:txBody>
      </p:sp>
    </p:spTree>
    <p:extLst>
      <p:ext uri="{BB962C8B-B14F-4D97-AF65-F5344CB8AC3E}">
        <p14:creationId xmlns:p14="http://schemas.microsoft.com/office/powerpoint/2010/main" val="18260781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22" y="955226"/>
            <a:ext cx="9404723" cy="1400530"/>
          </a:xfrm>
        </p:spPr>
        <p:txBody>
          <a:bodyPr/>
          <a:lstStyle/>
          <a:p>
            <a:pPr algn="ctr"/>
            <a:r>
              <a:rPr lang="sr-Cyrl-RS" dirty="0" smtClean="0"/>
              <a:t>Идеја пројекта</a:t>
            </a:r>
            <a:endParaRPr lang="en-US" dirty="0"/>
          </a:p>
        </p:txBody>
      </p:sp>
      <p:sp>
        <p:nvSpPr>
          <p:cNvPr id="3" name="Content Placeholder 2"/>
          <p:cNvSpPr>
            <a:spLocks noGrp="1"/>
          </p:cNvSpPr>
          <p:nvPr>
            <p:ph idx="1"/>
          </p:nvPr>
        </p:nvSpPr>
        <p:spPr/>
        <p:txBody>
          <a:bodyPr/>
          <a:lstStyle/>
          <a:p>
            <a:pPr algn="ctr"/>
            <a:r>
              <a:rPr lang="sr-Cyrl-RS" dirty="0" smtClean="0"/>
              <a:t>Применом знања стеченог на курсу Основи дубоког учења, реализовати алгоритам за колоризацију „црно-белих слика“.</a:t>
            </a:r>
          </a:p>
          <a:p>
            <a:pPr algn="ctr"/>
            <a:endParaRPr lang="en-US" dirty="0" smtClean="0"/>
          </a:p>
          <a:p>
            <a:pPr algn="ctr"/>
            <a:endParaRPr lang="sr-Cyrl-RS" dirty="0"/>
          </a:p>
          <a:p>
            <a:pPr algn="ctr"/>
            <a:r>
              <a:rPr lang="sr-Cyrl-RS" dirty="0" smtClean="0"/>
              <a:t>Корисник уноси „црно-белу“ фотографију, а на излазу добија колоризовану фотографију.</a:t>
            </a:r>
          </a:p>
          <a:p>
            <a:endParaRPr lang="sr-Cyrl-RS" dirty="0"/>
          </a:p>
          <a:p>
            <a:pPr marL="0" indent="0">
              <a:buNone/>
            </a:pPr>
            <a:r>
              <a:rPr lang="sr-Cyrl-RS" dirty="0" smtClean="0"/>
              <a:t> </a:t>
            </a:r>
            <a:endParaRPr lang="en-US" dirty="0"/>
          </a:p>
        </p:txBody>
      </p:sp>
    </p:spTree>
    <p:extLst>
      <p:ext uri="{BB962C8B-B14F-4D97-AF65-F5344CB8AC3E}">
        <p14:creationId xmlns:p14="http://schemas.microsoft.com/office/powerpoint/2010/main" val="160426769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284" y="946988"/>
            <a:ext cx="9404723" cy="1400530"/>
          </a:xfrm>
        </p:spPr>
        <p:txBody>
          <a:bodyPr/>
          <a:lstStyle/>
          <a:p>
            <a:pPr algn="ctr"/>
            <a:r>
              <a:rPr lang="sr-Cyrl-RS" dirty="0" smtClean="0"/>
              <a:t>Модел</a:t>
            </a:r>
            <a:endParaRPr lang="en-US" dirty="0"/>
          </a:p>
        </p:txBody>
      </p:sp>
      <p:sp>
        <p:nvSpPr>
          <p:cNvPr id="3" name="Content Placeholder 2"/>
          <p:cNvSpPr>
            <a:spLocks noGrp="1"/>
          </p:cNvSpPr>
          <p:nvPr>
            <p:ph idx="1"/>
          </p:nvPr>
        </p:nvSpPr>
        <p:spPr/>
        <p:txBody>
          <a:bodyPr/>
          <a:lstStyle/>
          <a:p>
            <a:pPr marL="0" indent="0">
              <a:buNone/>
            </a:pPr>
            <a:r>
              <a:rPr lang="en-US" i="1" dirty="0" smtClean="0"/>
              <a:t>.CAFFEMODEL </a:t>
            </a:r>
            <a:r>
              <a:rPr lang="sr-Cyrl-RS" i="1" dirty="0" smtClean="0"/>
              <a:t>екстензија</a:t>
            </a:r>
            <a:endParaRPr lang="en-US" i="1" dirty="0" smtClean="0"/>
          </a:p>
          <a:p>
            <a:r>
              <a:rPr lang="sr-Cyrl-RS" dirty="0" smtClean="0"/>
              <a:t>Датотека која представља истренирани модел машинског учења који садржи фотографије или њихове сегменте.</a:t>
            </a:r>
          </a:p>
          <a:p>
            <a:r>
              <a:rPr lang="sr-Cyrl-RS" dirty="0" smtClean="0"/>
              <a:t>Модел је истрениран од стране „</a:t>
            </a:r>
            <a:r>
              <a:rPr lang="en-US" dirty="0" err="1" smtClean="0"/>
              <a:t>Caffe</a:t>
            </a:r>
            <a:r>
              <a:rPr lang="sr-Cyrl-RS" dirty="0" smtClean="0"/>
              <a:t>“(</a:t>
            </a:r>
            <a:r>
              <a:rPr lang="en-US" dirty="0" smtClean="0"/>
              <a:t>Convolutional </a:t>
            </a:r>
            <a:r>
              <a:rPr lang="en-US" dirty="0"/>
              <a:t>Architecture for Fast Feature </a:t>
            </a:r>
            <a:r>
              <a:rPr lang="en-US" dirty="0" smtClean="0"/>
              <a:t>Embedding</a:t>
            </a:r>
            <a:r>
              <a:rPr lang="sr-Cyrl-RS" dirty="0" smtClean="0"/>
              <a:t>)</a:t>
            </a:r>
            <a:endParaRPr lang="en-US" dirty="0" smtClean="0"/>
          </a:p>
          <a:p>
            <a:pPr marL="0" indent="0">
              <a:buNone/>
            </a:pPr>
            <a:endParaRPr lang="en-US" dirty="0" smtClean="0"/>
          </a:p>
          <a:p>
            <a:pPr marL="0" indent="0">
              <a:buNone/>
            </a:pPr>
            <a:r>
              <a:rPr lang="en-US" i="1" dirty="0" smtClean="0"/>
              <a:t>.PROTOTXT </a:t>
            </a:r>
            <a:r>
              <a:rPr lang="sr-Cyrl-RS" i="1" dirty="0" smtClean="0"/>
              <a:t>екстензија</a:t>
            </a:r>
          </a:p>
          <a:p>
            <a:r>
              <a:rPr lang="sr-Cyrl-RS" dirty="0" smtClean="0"/>
              <a:t>Датотека која такође представља </a:t>
            </a:r>
            <a:r>
              <a:rPr lang="sr-Cyrl-RS" dirty="0"/>
              <a:t>и</a:t>
            </a:r>
            <a:r>
              <a:rPr lang="sr-Cyrl-RS" dirty="0" smtClean="0"/>
              <a:t>стренирани модел и служи за креирање </a:t>
            </a:r>
            <a:r>
              <a:rPr lang="sr-Cyrl-RS" i="1" dirty="0" smtClean="0"/>
              <a:t>.</a:t>
            </a:r>
            <a:r>
              <a:rPr lang="en-US" i="1" dirty="0" smtClean="0"/>
              <a:t>CAFFEMODEL</a:t>
            </a:r>
            <a:r>
              <a:rPr lang="sr-Cyrl-RS" i="1" dirty="0" smtClean="0"/>
              <a:t> </a:t>
            </a:r>
            <a:r>
              <a:rPr lang="sr-Cyrl-RS" dirty="0" smtClean="0"/>
              <a:t>датотека.</a:t>
            </a:r>
            <a:endParaRPr lang="en-US" dirty="0"/>
          </a:p>
        </p:txBody>
      </p:sp>
    </p:spTree>
    <p:extLst>
      <p:ext uri="{BB962C8B-B14F-4D97-AF65-F5344CB8AC3E}">
        <p14:creationId xmlns:p14="http://schemas.microsoft.com/office/powerpoint/2010/main" val="239937278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283" y="963464"/>
            <a:ext cx="9404723" cy="1400530"/>
          </a:xfrm>
        </p:spPr>
        <p:txBody>
          <a:bodyPr/>
          <a:lstStyle/>
          <a:p>
            <a:pPr algn="ctr"/>
            <a:r>
              <a:rPr lang="sr-Cyrl-RS" dirty="0" smtClean="0"/>
              <a:t>Изглед корисничког интерфејса</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778" y="2126174"/>
            <a:ext cx="6954220" cy="4048690"/>
          </a:xfrm>
        </p:spPr>
      </p:pic>
    </p:spTree>
    <p:extLst>
      <p:ext uri="{BB962C8B-B14F-4D97-AF65-F5344CB8AC3E}">
        <p14:creationId xmlns:p14="http://schemas.microsoft.com/office/powerpoint/2010/main" val="8787557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284" y="963464"/>
            <a:ext cx="9404723" cy="1400530"/>
          </a:xfrm>
        </p:spPr>
        <p:txBody>
          <a:bodyPr/>
          <a:lstStyle/>
          <a:p>
            <a:pPr algn="ctr"/>
            <a:r>
              <a:rPr lang="sr-Cyrl-RS" dirty="0" smtClean="0"/>
              <a:t>Реализација</a:t>
            </a:r>
            <a:endParaRPr lang="en-US" dirty="0"/>
          </a:p>
        </p:txBody>
      </p:sp>
      <p:sp>
        <p:nvSpPr>
          <p:cNvPr id="3" name="Content Placeholder 2"/>
          <p:cNvSpPr>
            <a:spLocks noGrp="1"/>
          </p:cNvSpPr>
          <p:nvPr>
            <p:ph idx="1"/>
          </p:nvPr>
        </p:nvSpPr>
        <p:spPr>
          <a:xfrm>
            <a:off x="1869988" y="2052918"/>
            <a:ext cx="8106033" cy="4195481"/>
          </a:xfrm>
        </p:spPr>
        <p:txBody>
          <a:bodyPr>
            <a:normAutofit/>
          </a:bodyPr>
          <a:lstStyle/>
          <a:p>
            <a:pPr marL="0" indent="0" algn="ctr">
              <a:buNone/>
            </a:pPr>
            <a:r>
              <a:rPr lang="sr-Cyrl-RS" sz="2400" dirty="0" smtClean="0"/>
              <a:t>Пројекат је реализован </a:t>
            </a:r>
            <a:endParaRPr lang="en-US" sz="2400" dirty="0" smtClean="0"/>
          </a:p>
          <a:p>
            <a:pPr marL="0" indent="0" algn="ctr">
              <a:buNone/>
            </a:pPr>
            <a:r>
              <a:rPr lang="sr-Cyrl-RS" sz="2400" dirty="0" smtClean="0"/>
              <a:t>коришћењем програмског језика </a:t>
            </a:r>
            <a:endParaRPr lang="en-US" sz="2400" dirty="0" smtClean="0"/>
          </a:p>
          <a:p>
            <a:pPr marL="0" indent="0" algn="ctr">
              <a:buNone/>
            </a:pPr>
            <a:r>
              <a:rPr lang="en-US" sz="2400" i="1" dirty="0" smtClean="0"/>
              <a:t>Python</a:t>
            </a:r>
            <a:r>
              <a:rPr lang="en-US" sz="2400" dirty="0" smtClean="0"/>
              <a:t>.</a:t>
            </a:r>
            <a:endParaRPr lang="en-US" sz="2400" dirty="0"/>
          </a:p>
        </p:txBody>
      </p:sp>
    </p:spTree>
    <p:extLst>
      <p:ext uri="{BB962C8B-B14F-4D97-AF65-F5344CB8AC3E}">
        <p14:creationId xmlns:p14="http://schemas.microsoft.com/office/powerpoint/2010/main" val="18947208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59" y="955226"/>
            <a:ext cx="9404723" cy="1400530"/>
          </a:xfrm>
        </p:spPr>
        <p:txBody>
          <a:bodyPr/>
          <a:lstStyle/>
          <a:p>
            <a:r>
              <a:rPr lang="sr-Cyrl-RS" dirty="0" smtClean="0"/>
              <a:t>Интеракција са колегама!</a:t>
            </a:r>
            <a:endParaRPr lang="en-US" dirty="0"/>
          </a:p>
        </p:txBody>
      </p:sp>
      <p:sp>
        <p:nvSpPr>
          <p:cNvPr id="3" name="Content Placeholder 2"/>
          <p:cNvSpPr>
            <a:spLocks noGrp="1"/>
          </p:cNvSpPr>
          <p:nvPr>
            <p:ph idx="1"/>
          </p:nvPr>
        </p:nvSpPr>
        <p:spPr/>
        <p:txBody>
          <a:bodyPr>
            <a:normAutofit/>
          </a:bodyPr>
          <a:lstStyle/>
          <a:p>
            <a:pPr marL="0" indent="0" algn="ctr">
              <a:buNone/>
            </a:pPr>
            <a:r>
              <a:rPr lang="sr-Cyrl-RS" sz="2400" dirty="0" smtClean="0"/>
              <a:t>Пошаљите своју „црно-белу“ фотографију </a:t>
            </a:r>
            <a:endParaRPr lang="en-US" sz="2400" dirty="0" smtClean="0"/>
          </a:p>
          <a:p>
            <a:pPr marL="0" indent="0" algn="ctr">
              <a:buNone/>
            </a:pPr>
            <a:r>
              <a:rPr lang="sr-Cyrl-RS" sz="2400" dirty="0" smtClean="0"/>
              <a:t>на </a:t>
            </a:r>
            <a:endParaRPr lang="en-US" sz="2400" dirty="0" smtClean="0"/>
          </a:p>
          <a:p>
            <a:pPr marL="0" indent="0" algn="ctr">
              <a:buNone/>
            </a:pPr>
            <a:r>
              <a:rPr lang="sr-Cyrl-RS" sz="2400" dirty="0" smtClean="0"/>
              <a:t>емаил: </a:t>
            </a:r>
            <a:r>
              <a:rPr lang="en-US" sz="2400" dirty="0" smtClean="0"/>
              <a:t>molnarkg7@gmail.com</a:t>
            </a:r>
            <a:endParaRPr lang="en-US" sz="2400" dirty="0"/>
          </a:p>
        </p:txBody>
      </p:sp>
    </p:spTree>
    <p:extLst>
      <p:ext uri="{BB962C8B-B14F-4D97-AF65-F5344CB8AC3E}">
        <p14:creationId xmlns:p14="http://schemas.microsoft.com/office/powerpoint/2010/main" val="3612041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sr-Cyrl-RS" dirty="0" smtClean="0"/>
              <a:t>Хвала на пажњи</a:t>
            </a:r>
            <a:r>
              <a:rPr lang="en-US" dirty="0" smtClean="0"/>
              <a:t>!</a:t>
            </a:r>
            <a:endParaRPr lang="ru-RU" dirty="0"/>
          </a:p>
        </p:txBody>
      </p:sp>
      <p:sp>
        <p:nvSpPr>
          <p:cNvPr id="13" name="Subtitle 12">
            <a:extLst>
              <a:ext uri="{FF2B5EF4-FFF2-40B4-BE49-F238E27FC236}">
                <a16:creationId xmlns="" xmlns:a16="http://schemas.microsoft.com/office/drawing/2014/main" id="{336E726C-3DE4-41AA-88A0-C92B0C34163D}"/>
              </a:ext>
            </a:extLst>
          </p:cNvPr>
          <p:cNvSpPr>
            <a:spLocks noGrp="1"/>
          </p:cNvSpPr>
          <p:nvPr>
            <p:ph type="subTitle" idx="1"/>
          </p:nvPr>
        </p:nvSpPr>
        <p:spPr>
          <a:xfrm>
            <a:off x="1154955" y="4777380"/>
            <a:ext cx="8825658" cy="861420"/>
          </a:xfrm>
        </p:spPr>
        <p:txBody>
          <a:bodyPr>
            <a:normAutofit/>
          </a:bodyPr>
          <a:lstStyle/>
          <a:p>
            <a:endParaRPr lang="ru-RU" dirty="0"/>
          </a:p>
        </p:txBody>
      </p:sp>
      <p:sp>
        <p:nvSpPr>
          <p:cNvPr id="57" name="Rectangle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C54328-0E3E-40FC-9B9C-E60E585EE030}">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33AA69-F09C-4769-984A-89F3144473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349</Words>
  <Application>Microsoft Office PowerPoint</Application>
  <PresentationFormat>Widescreen</PresentationFormat>
  <Paragraphs>41</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Колоризација „црно-белих“ фотографија</vt:lpstr>
      <vt:lpstr>Дубоко учење</vt:lpstr>
      <vt:lpstr>Дефиниције</vt:lpstr>
      <vt:lpstr>Идеја пројекта</vt:lpstr>
      <vt:lpstr>Модел</vt:lpstr>
      <vt:lpstr>Изглед корисничког интерфејса</vt:lpstr>
      <vt:lpstr>Реализација</vt:lpstr>
      <vt:lpstr>Интеракција са колегама!</vt:lpstr>
      <vt:lpstr>Хвала на пажњи!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2022-06-21T17:33:51Z</dcterms:created>
  <dcterms:modified xsi:type="dcterms:W3CDTF">2022-06-22T22:29:03Z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