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7" r:id="rId3"/>
    <p:sldId id="278" r:id="rId4"/>
    <p:sldId id="257" r:id="rId5"/>
    <p:sldId id="259" r:id="rId6"/>
    <p:sldId id="270" r:id="rId7"/>
    <p:sldId id="271" r:id="rId8"/>
    <p:sldId id="272" r:id="rId9"/>
    <p:sldId id="273" r:id="rId10"/>
    <p:sldId id="274" r:id="rId11"/>
    <p:sldId id="275" r:id="rId12"/>
    <p:sldId id="276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7A57BC78-59F3-4B78-9FFE-26B77BC14E8D}">
          <p14:sldIdLst>
            <p14:sldId id="256"/>
            <p14:sldId id="277"/>
            <p14:sldId id="278"/>
            <p14:sldId id="257"/>
            <p14:sldId id="25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7355" autoAdjust="0"/>
  </p:normalViewPr>
  <p:slideViewPr>
    <p:cSldViewPr snapToGrid="0">
      <p:cViewPr varScale="1">
        <p:scale>
          <a:sx n="127" d="100"/>
          <a:sy n="127" d="100"/>
        </p:scale>
        <p:origin x="1612" y="80"/>
      </p:cViewPr>
      <p:guideLst/>
    </p:cSldViewPr>
  </p:slideViewPr>
  <p:notesTextViewPr>
    <p:cViewPr>
      <p:scale>
        <a:sx n="300" d="100"/>
        <a:sy n="3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code\particle_benchmark\docs\&#1090;&#1077;&#1089;&#1090;&#1080;&#1088;&#1086;&#1074;&#1072;&#1085;&#1080;&#1077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Время выполнения тестированя производительности</a:t>
            </a:r>
            <a:r>
              <a:rPr lang="ru-RU" baseline="0"/>
              <a:t> (меньше - лучше)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Лист2!$E$1</c:f>
              <c:strCache>
                <c:ptCount val="1"/>
                <c:pt idx="0">
                  <c:v>Время (с)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Лист2!$A$2:$A$9</c:f>
              <c:strCache>
                <c:ptCount val="8"/>
                <c:pt idx="0">
                  <c:v>ALL</c:v>
                </c:pt>
                <c:pt idx="1">
                  <c:v>OMP; O3; grid</c:v>
                </c:pt>
                <c:pt idx="2">
                  <c:v>OMP; O3</c:v>
                </c:pt>
                <c:pt idx="3">
                  <c:v>O3</c:v>
                </c:pt>
                <c:pt idx="4">
                  <c:v>OMP</c:v>
                </c:pt>
                <c:pt idx="5">
                  <c:v>grid</c:v>
                </c:pt>
                <c:pt idx="6">
                  <c:v>qsqrt</c:v>
                </c:pt>
                <c:pt idx="7">
                  <c:v>NONE</c:v>
                </c:pt>
              </c:strCache>
            </c:strRef>
          </c:cat>
          <c:val>
            <c:numRef>
              <c:f>Лист2!$E$2:$E$9</c:f>
              <c:numCache>
                <c:formatCode>General</c:formatCode>
                <c:ptCount val="8"/>
                <c:pt idx="0">
                  <c:v>3.88578</c:v>
                </c:pt>
                <c:pt idx="1">
                  <c:v>4.0520399999999999</c:v>
                </c:pt>
                <c:pt idx="2">
                  <c:v>5.1729000000000003</c:v>
                </c:pt>
                <c:pt idx="3">
                  <c:v>6.5265399999999998</c:v>
                </c:pt>
                <c:pt idx="4">
                  <c:v>11.3338</c:v>
                </c:pt>
                <c:pt idx="5">
                  <c:v>12.533799999999999</c:v>
                </c:pt>
                <c:pt idx="6">
                  <c:v>31.517499999999998</c:v>
                </c:pt>
                <c:pt idx="7">
                  <c:v>33.668700000000001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51-4BAE-AB58-4B7A5C96F8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65894336"/>
        <c:axId val="943430032"/>
      </c:barChart>
      <c:catAx>
        <c:axId val="1965894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43430032"/>
        <c:crosses val="autoZero"/>
        <c:auto val="1"/>
        <c:lblAlgn val="ctr"/>
        <c:lblOffset val="100"/>
        <c:noMultiLvlLbl val="0"/>
      </c:catAx>
      <c:valAx>
        <c:axId val="943430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секунд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965894336"/>
        <c:crosses val="autoZero"/>
        <c:crossBetween val="between"/>
      </c:valAx>
      <c:dTable>
        <c:showHorzBorder val="1"/>
        <c:showVertBorder val="1"/>
        <c:showOutline val="1"/>
        <c:showKeys val="0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dTable>
      <c:spPr>
        <a:noFill/>
        <a:ln>
          <a:noFill/>
        </a:ln>
        <a:effectLst/>
      </c:spPr>
    </c:plotArea>
    <c:plotVisOnly val="0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BCC4D-8C74-478C-B240-52726EE7229B}" type="datetimeFigureOut">
              <a:rPr lang="ru-RU" smtClean="0"/>
              <a:t>22.06.2025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7AF5EC-3846-4C9A-8899-82DC6DC665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8938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Здравствуйте, уважаемые члены приемной комиссии, я представляю курсовую работу на тему разработка эффективного метода реализации рендеринга.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AF5EC-3846-4C9A-8899-82DC6DC6657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556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Оптимизация программы была выполнена с использованием нескольких методов оптимизации, таких как: пространственная сетка, которая предотвращает просчет столкновений между объектами, находящиеся далеко друг от друга, и использование инструкций типа «одна инструкция – несколько данных» для обработки большего числа операций за один такт центрального процессора.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AF5EC-3846-4C9A-8899-82DC6DC6657E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7591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Также было проведено тестирование приложения, все сценарии тестирования были пройдены успешно.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AF5EC-3846-4C9A-8899-82DC6DC6657E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80920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Результаты и исходный код проекта представлены на слайде, я готов ответить на ваши вопросы.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AF5EC-3846-4C9A-8899-82DC6DC6657E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0251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Актуальность работы заключается в создании приложения с использованием методов оптимизации и распараллеливания приложения. Результат работы может стать показательным для разработчиков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AF5EC-3846-4C9A-8899-82DC6DC6657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5166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Целью работы является создание программы, способной к симуляции физической модели в реальном времени с последующей оптимизацией для получения оптимальной производительности. Для достижения цели проекта были поставлены следующие задачи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они приведены на слайде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AF5EC-3846-4C9A-8899-82DC6DC6657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560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Программный пакет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Unity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использующийся в основном для создания видеоигр, включает в себя модуль для эффективной симуляции двух или трех мерной модели частиц. На слайде показан пример использования этого модуля для симуляции жидкости.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AF5EC-3846-4C9A-8899-82DC6DC6657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7833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представлена диаграмма вариантов использования приложения,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основным актером, взаимодействующим с системой является пользователь,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он может свободно манипулировать состоянием физической модели в реальном времени,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а также запускать тестирование производительности.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AF5EC-3846-4C9A-8899-82DC6DC6657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9575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следующем слайде приведена диаграмма классов приложения. Основным классом является «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engine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», он отвечает за все основные процессы приложения (такие как обновление модели, отрисовка объектов и реагирование на действия пользователя), класс «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benchmark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» отвечает за выполнение тестирования производительности. Сущность «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particle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» - это минимальный объект физической модели, остальные сущности предназначены для правильной работы приложения.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AF5EC-3846-4C9A-8899-82DC6DC6657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479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слайде 5 показана диаграмма «сущность-связь», она показывает взаимосвязи между объектами системы.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AF5EC-3846-4C9A-8899-82DC6DC6657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07944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Реализация программы была выполнена с использованием следующих инструментов: языка программирования С++, системы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сбоки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cmake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компилятора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GCC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библиотек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SFML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графической части и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OpenMP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распараллеливания вычислений.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AF5EC-3846-4C9A-8899-82DC6DC6657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382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показан скриншот приложения, на нем видно что при наличии тысячи отдельных объектах, программа обновляется 180 раз в секунду.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AF5EC-3846-4C9A-8899-82DC6DC6657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4152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E1C777-18A9-4C7E-8D02-E254EDBEB7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DAB6304-3733-4EAA-8E91-206B1387CA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DF36B3-C9C3-4B5C-AB16-30ABFB641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CBE4-13F1-435A-930B-EFC96BD86300}" type="datetime1">
              <a:rPr lang="ru-RU" smtClean="0"/>
              <a:t>22.06.2025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B8716A-A5BD-4E5E-AA13-53576AAF4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CAF5C8-B4CC-4EFF-A393-F402FCB65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1809-A137-4636-8E11-D480BDA456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5991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42B3CB-FDD9-4BD4-B72A-511638748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11E8AA1-E3D0-4486-9737-7C44EA1BA4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31B0FC-F641-465E-B969-36E325B3C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B7525-AFA7-4AA6-B217-2307C11DF747}" type="datetime1">
              <a:rPr lang="ru-RU" smtClean="0"/>
              <a:t>22.06.2025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77A874-2820-4E1A-BF76-D10D65415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2899E2-7CF3-4F38-B45F-FE59947AB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1809-A137-4636-8E11-D480BDA456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535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D1739B4-535A-44CF-A0BE-B30B94F2A2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EF29DA3-27FA-4CDA-A481-C0D408307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58600F-45F7-43D4-A19D-B131C846D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180E-88F1-4669-9297-DC0B8A472344}" type="datetime1">
              <a:rPr lang="ru-RU" smtClean="0"/>
              <a:t>22.06.2025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885838-052B-4366-A7E3-3CF7292AB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623906-C96C-4143-B125-89B15B66E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1809-A137-4636-8E11-D480BDA456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178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4258B5-70D9-4DA0-9831-50CC67DC5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583543-6C19-4ED5-AF72-099BE4612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1E4310-5696-4B29-9B0C-FBC8FC365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6A79F-E11C-4145-8AD3-9B77C5B9F37D}" type="datetime1">
              <a:rPr lang="ru-RU" smtClean="0"/>
              <a:t>22.06.2025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DA2C18-BEF0-4A4F-B5E9-6CCC3E401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A7D449-C336-43EC-A0C4-9301179D3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1809-A137-4636-8E11-D480BDA456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3343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434D68-253F-44C4-80CD-C25CCFF35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054C448-FC26-48D0-9AD4-6A91ED2B4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5AB374-5ABA-4941-92A0-50D5D624C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9A970-3226-4AD1-9F69-4EC4B52990A3}" type="datetime1">
              <a:rPr lang="ru-RU" smtClean="0"/>
              <a:t>22.06.2025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BC6844-FBA5-41BD-8487-D738C12CD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DDB8AF-9CB4-4A07-948B-90908E914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1809-A137-4636-8E11-D480BDA456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0356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DA85BC-33D8-4992-A5E2-737897D0F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DB29BA-3591-43AB-A0E9-5FC2D5D700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A20446D-F476-45F6-AEF8-3E2C815BB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903781D-8C59-45CA-9C20-CDBC7B453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4B86F-9EA7-4B4B-A6AC-C835395B11BB}" type="datetime1">
              <a:rPr lang="ru-RU" smtClean="0"/>
              <a:t>22.06.2025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B89799C-A681-4B0F-BC8E-54830C14E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71DF7EF-C54D-4E5A-BB85-29D8F98CB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1809-A137-4636-8E11-D480BDA456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5714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7C70E3-2594-470B-BCBC-92A27B969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9CD1B36-1F58-437D-8170-7EBC27673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274219E-5C67-4BBE-8304-C3858F84E0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59E9545-7AB4-41C8-B898-07C8A07A2A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358F97C-2E73-49EC-B550-2752BEC9F5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71BFBCC-C723-4E3B-B819-8BBB54C01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721CB-AA97-4CD6-B4FF-FEB15A21C1F8}" type="datetime1">
              <a:rPr lang="ru-RU" smtClean="0"/>
              <a:t>22.06.2025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3BE500E-5EFE-42C8-9FBF-58E76C9EA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FF5DF3E-1503-4C23-8064-B1A8EBD14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1809-A137-4636-8E11-D480BDA456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624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B3F9CD-5085-4FEE-958E-15F4E313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9AE6EE6-2873-4645-8B5B-7374C24B4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80B8-7A24-4C43-97E3-047F62AE2533}" type="datetime1">
              <a:rPr lang="ru-RU" smtClean="0"/>
              <a:t>22.06.2025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F719BDD-F70A-46B6-97EE-CD54F58C8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D26510C-AEBD-4DD3-8702-00CD278F9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1809-A137-4636-8E11-D480BDA456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3148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3E40F84-DE2D-4D7F-AAA9-90C0C82FF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CFD90-78C7-4F57-BB32-1E311353191A}" type="datetime1">
              <a:rPr lang="ru-RU" smtClean="0"/>
              <a:t>22.06.2025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01AF122-DA39-4D28-9A0D-599080FC5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E5B0BB2-E23B-4C71-80C4-953253678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1809-A137-4636-8E11-D480BDA456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884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022192-7D2C-41B1-8A00-1D16F45DB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992FCF-CADE-4472-AE8E-57CD21721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B722828-8A72-49BE-AA95-73F75A724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1F285F9-B22D-40A2-A2BF-BFABAA0C6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6813-79CD-4A5F-A6ED-A8E9B5B4BAF9}" type="datetime1">
              <a:rPr lang="ru-RU" smtClean="0"/>
              <a:t>22.06.2025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BDEE3A9-B48D-4F71-86C8-46A9C465A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43CA412-35CC-4ED5-943D-36C738C96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1809-A137-4636-8E11-D480BDA456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7904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EBACD8-5E75-4AEB-A117-F9B1B47F9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BBC8CF7-427F-40D3-A285-E9D76F5139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0B25EE1-0C96-4403-B220-840B7EB29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562A911-73F7-412B-9550-341266043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611A-F2CC-4AE1-848F-E0530D512173}" type="datetime1">
              <a:rPr lang="ru-RU" smtClean="0"/>
              <a:t>22.06.2025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B1084EE-78C2-4464-832A-19F6BB2B9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08C954-6544-47CD-B1FF-46F8CD000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1809-A137-4636-8E11-D480BDA456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2114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5BCB28-A266-419A-9CAD-25CC9F53F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E1B8209-2514-469B-964F-6A2831976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A1A49D-A28F-4EA0-8CA0-1465B12DD3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6E1EF-FB76-4274-AD64-326B97A3350F}" type="datetime1">
              <a:rPr lang="ru-RU" smtClean="0"/>
              <a:t>22.06.2025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78050B-FDDF-44D8-95E7-74D7AA3E10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A0C6AE-F58F-4DC7-8A28-836AB4F75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11809-A137-4636-8E11-D480BDA456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5656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86A52F-3A70-4DD9-9479-C2315F820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0274" y="2212975"/>
            <a:ext cx="7791448" cy="1082884"/>
          </a:xfrm>
        </p:spPr>
        <p:txBody>
          <a:bodyPr>
            <a:noAutofit/>
          </a:bodyPr>
          <a:lstStyle/>
          <a:p>
            <a:r>
              <a:rPr lang="ru-RU" sz="3600" b="1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Разработка эффективного метода реализации рендеринга</a:t>
            </a:r>
            <a:endParaRPr lang="ru-RU" sz="3600" dirty="0">
              <a:latin typeface="Sans Serif Collection" panose="020B0502040504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2EACBD8-BF3A-4B40-A549-6C08EBD2F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9205" y="557213"/>
            <a:ext cx="8353586" cy="165576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400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МИНИСТЕРСТВО НАУКИ И ВЫСШЕГО ОБРАЗОВАНИЯ РОССИЙСКОЙ ФЕДЕРАЦИИ</a:t>
            </a:r>
            <a:endParaRPr lang="en-US" sz="1400" dirty="0">
              <a:latin typeface="Sans Serif Collection" panose="020B0502040504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400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Федеральное государственное автономное образовательное учреждение высшего образования</a:t>
            </a:r>
            <a:endParaRPr lang="en-US" sz="1400" dirty="0">
              <a:latin typeface="Sans Serif Collection" panose="020B0502040504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400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«Южно-Уральский государственный университет (национальный исследовательский университет)»</a:t>
            </a:r>
            <a:endParaRPr lang="en-US" sz="1400" dirty="0">
              <a:latin typeface="Sans Serif Collection" panose="020B0502040504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400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Высшая школа электроники и компьютерных наук</a:t>
            </a:r>
            <a:endParaRPr lang="en-US" sz="1400" dirty="0">
              <a:latin typeface="Sans Serif Collection" panose="020B0502040504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400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Кафедра системного программирования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7D7CA145-C8C4-4567-BA7A-BD792952A575}"/>
              </a:ext>
            </a:extLst>
          </p:cNvPr>
          <p:cNvSpPr txBox="1">
            <a:spLocks/>
          </p:cNvSpPr>
          <p:nvPr/>
        </p:nvSpPr>
        <p:spPr>
          <a:xfrm>
            <a:off x="4787898" y="3295859"/>
            <a:ext cx="2616200" cy="28892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400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09.03.04 «Программная инженерия»</a:t>
            </a:r>
            <a:endParaRPr lang="ru-RU" sz="1600" dirty="0">
              <a:latin typeface="Sans Serif Collection" panose="020B0502040504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916D89D1-83AF-470F-982C-B469684C6BEB}"/>
              </a:ext>
            </a:extLst>
          </p:cNvPr>
          <p:cNvSpPr txBox="1">
            <a:spLocks/>
          </p:cNvSpPr>
          <p:nvPr/>
        </p:nvSpPr>
        <p:spPr>
          <a:xfrm>
            <a:off x="1389590" y="4020873"/>
            <a:ext cx="2696635" cy="1248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400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Научный руководитель: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400" dirty="0">
                <a:solidFill>
                  <a:srgbClr val="000000"/>
                </a:solidFill>
                <a:effectLst/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преподаватель кафедры СП </a:t>
            </a:r>
            <a:endParaRPr lang="ru-RU" sz="1400" dirty="0">
              <a:effectLst/>
              <a:latin typeface="Sans Serif Collection" panose="020B0502040504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400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П.А. </a:t>
            </a:r>
            <a:r>
              <a:rPr lang="ru-RU" sz="1400" dirty="0" err="1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Манатин</a:t>
            </a:r>
            <a:endParaRPr lang="ru-RU" sz="1400" dirty="0">
              <a:latin typeface="Sans Serif Collection" panose="020B0502040504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FECEBE08-351E-487F-84DD-BD2A0DE39066}"/>
              </a:ext>
            </a:extLst>
          </p:cNvPr>
          <p:cNvSpPr txBox="1">
            <a:spLocks/>
          </p:cNvSpPr>
          <p:nvPr/>
        </p:nvSpPr>
        <p:spPr>
          <a:xfrm>
            <a:off x="8167770" y="4020872"/>
            <a:ext cx="2696635" cy="1248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400" dirty="0">
                <a:effectLst/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Автор работы</a:t>
            </a:r>
            <a:r>
              <a:rPr lang="ru-RU" sz="1400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: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400" dirty="0">
                <a:solidFill>
                  <a:srgbClr val="000000"/>
                </a:solidFill>
                <a:effectLst/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студент группы КЭ-343</a:t>
            </a:r>
            <a:endParaRPr lang="ru-RU" sz="1400" dirty="0">
              <a:effectLst/>
              <a:latin typeface="Sans Serif Collection" panose="020B0502040504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400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Г.О. Кузьмин</a:t>
            </a:r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4B4F841-EBC7-4183-B121-452845B9EED2}"/>
              </a:ext>
            </a:extLst>
          </p:cNvPr>
          <p:cNvSpPr txBox="1">
            <a:spLocks/>
          </p:cNvSpPr>
          <p:nvPr/>
        </p:nvSpPr>
        <p:spPr>
          <a:xfrm>
            <a:off x="4787898" y="5816601"/>
            <a:ext cx="2616200" cy="484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Челябинск, 2025 г.</a:t>
            </a:r>
            <a:endParaRPr lang="ru-RU" sz="2800" dirty="0">
              <a:latin typeface="Sans Serif Collection" panose="020B0502040504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327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F917E9-5C90-4F70-83BB-8CA64D447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2007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ОПТИМИЗАЦИЯ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C2F47AA5-AE64-4964-B5DE-715C721831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1676602"/>
              </p:ext>
            </p:extLst>
          </p:nvPr>
        </p:nvGraphicFramePr>
        <p:xfrm>
          <a:off x="838200" y="1325880"/>
          <a:ext cx="10515600" cy="48510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344F20E-14C3-4C65-900C-258E94DC2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1809-A137-4636-8E11-D480BDA4566E}" type="slidenum">
              <a:rPr lang="ru-RU" smtClean="0"/>
              <a:t>10</a:t>
            </a:fld>
            <a:r>
              <a:rPr lang="en-US" dirty="0"/>
              <a:t>/1</a:t>
            </a:r>
            <a:r>
              <a:rPr lang="ru-RU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32479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F917E9-5C90-4F70-83BB-8CA64D447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2007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ТЕСТИРОВАНИЕ</a:t>
            </a: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6256C914-ADFA-4C39-B757-5F052C2134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755560"/>
              </p:ext>
            </p:extLst>
          </p:nvPr>
        </p:nvGraphicFramePr>
        <p:xfrm>
          <a:off x="838200" y="1626361"/>
          <a:ext cx="10515600" cy="446860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64397">
                  <a:extLst>
                    <a:ext uri="{9D8B030D-6E8A-4147-A177-3AD203B41FA5}">
                      <a16:colId xmlns:a16="http://schemas.microsoft.com/office/drawing/2014/main" val="1980195538"/>
                    </a:ext>
                  </a:extLst>
                </a:gridCol>
                <a:gridCol w="2429359">
                  <a:extLst>
                    <a:ext uri="{9D8B030D-6E8A-4147-A177-3AD203B41FA5}">
                      <a16:colId xmlns:a16="http://schemas.microsoft.com/office/drawing/2014/main" val="681019543"/>
                    </a:ext>
                  </a:extLst>
                </a:gridCol>
                <a:gridCol w="2859437">
                  <a:extLst>
                    <a:ext uri="{9D8B030D-6E8A-4147-A177-3AD203B41FA5}">
                      <a16:colId xmlns:a16="http://schemas.microsoft.com/office/drawing/2014/main" val="3006854878"/>
                    </a:ext>
                  </a:extLst>
                </a:gridCol>
                <a:gridCol w="3068665">
                  <a:extLst>
                    <a:ext uri="{9D8B030D-6E8A-4147-A177-3AD203B41FA5}">
                      <a16:colId xmlns:a16="http://schemas.microsoft.com/office/drawing/2014/main" val="2102379300"/>
                    </a:ext>
                  </a:extLst>
                </a:gridCol>
                <a:gridCol w="1593742">
                  <a:extLst>
                    <a:ext uri="{9D8B030D-6E8A-4147-A177-3AD203B41FA5}">
                      <a16:colId xmlns:a16="http://schemas.microsoft.com/office/drawing/2014/main" val="4153163213"/>
                    </a:ext>
                  </a:extLst>
                </a:gridCol>
              </a:tblGrid>
              <a:tr h="742158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b="1" strike="noStrike" dirty="0">
                          <a:effectLst/>
                          <a:latin typeface="Sans Serif Collection" panose="020B0502040504020204" pitchFamily="34" charset="0"/>
                          <a:ea typeface="Sans Serif Collection" panose="020B0502040504020204" pitchFamily="34" charset="0"/>
                          <a:cs typeface="Sans Serif Collection" panose="020B0502040504020204" pitchFamily="34" charset="0"/>
                        </a:rPr>
                        <a:t>№</a:t>
                      </a:r>
                      <a:endParaRPr lang="ru-RU" sz="2000" strike="noStrike" dirty="0">
                        <a:effectLst/>
                        <a:latin typeface="Sans Serif Collection" panose="020B0502040504020204" pitchFamily="34" charset="0"/>
                        <a:ea typeface="Sans Serif Collection" panose="020B0502040504020204" pitchFamily="34" charset="0"/>
                        <a:cs typeface="Sans Serif Collection" panose="020B0502040504020204" pitchFamily="34" charset="0"/>
                      </a:endParaRPr>
                    </a:p>
                  </a:txBody>
                  <a:tcPr marL="68580" marR="68580" marT="10800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b="1" strike="noStrike" dirty="0">
                          <a:effectLst/>
                          <a:latin typeface="Sans Serif Collection" panose="020B0502040504020204" pitchFamily="34" charset="0"/>
                          <a:ea typeface="Sans Serif Collection" panose="020B0502040504020204" pitchFamily="34" charset="0"/>
                          <a:cs typeface="Sans Serif Collection" panose="020B0502040504020204" pitchFamily="34" charset="0"/>
                        </a:rPr>
                        <a:t>Название </a:t>
                      </a:r>
                      <a:endParaRPr lang="ru-RU" sz="2000" strike="noStrike" dirty="0">
                        <a:effectLst/>
                        <a:latin typeface="Sans Serif Collection" panose="020B0502040504020204" pitchFamily="34" charset="0"/>
                        <a:ea typeface="Sans Serif Collection" panose="020B0502040504020204" pitchFamily="34" charset="0"/>
                        <a:cs typeface="Sans Serif Collection" panose="020B0502040504020204" pitchFamily="34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b="1" strike="noStrike" dirty="0">
                          <a:effectLst/>
                          <a:latin typeface="Sans Serif Collection" panose="020B0502040504020204" pitchFamily="34" charset="0"/>
                          <a:ea typeface="Sans Serif Collection" panose="020B0502040504020204" pitchFamily="34" charset="0"/>
                          <a:cs typeface="Sans Serif Collection" panose="020B0502040504020204" pitchFamily="34" charset="0"/>
                        </a:rPr>
                        <a:t>теста</a:t>
                      </a:r>
                      <a:endParaRPr lang="ru-RU" sz="2000" strike="noStrike" dirty="0">
                        <a:effectLst/>
                        <a:latin typeface="Sans Serif Collection" panose="020B0502040504020204" pitchFamily="34" charset="0"/>
                        <a:ea typeface="Sans Serif Collection" panose="020B0502040504020204" pitchFamily="34" charset="0"/>
                        <a:cs typeface="Sans Serif Collection" panose="020B0502040504020204" pitchFamily="34" charset="0"/>
                      </a:endParaRPr>
                    </a:p>
                  </a:txBody>
                  <a:tcPr marL="68580" marR="68580" marT="10800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b="1" strike="noStrike" dirty="0">
                          <a:effectLst/>
                          <a:latin typeface="Sans Serif Collection" panose="020B0502040504020204" pitchFamily="34" charset="0"/>
                          <a:ea typeface="Sans Serif Collection" panose="020B0502040504020204" pitchFamily="34" charset="0"/>
                          <a:cs typeface="Sans Serif Collection" panose="020B0502040504020204" pitchFamily="34" charset="0"/>
                        </a:rPr>
                        <a:t>Шаги</a:t>
                      </a:r>
                      <a:endParaRPr lang="ru-RU" sz="2000" strike="noStrike" dirty="0">
                        <a:effectLst/>
                        <a:latin typeface="Sans Serif Collection" panose="020B0502040504020204" pitchFamily="34" charset="0"/>
                        <a:ea typeface="Sans Serif Collection" panose="020B0502040504020204" pitchFamily="34" charset="0"/>
                        <a:cs typeface="Sans Serif Collection" panose="020B0502040504020204" pitchFamily="34" charset="0"/>
                      </a:endParaRPr>
                    </a:p>
                  </a:txBody>
                  <a:tcPr marL="68580" marR="68580" marT="10800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b="1" strike="noStrike" dirty="0">
                          <a:effectLst/>
                          <a:latin typeface="Sans Serif Collection" panose="020B0502040504020204" pitchFamily="34" charset="0"/>
                          <a:ea typeface="Sans Serif Collection" panose="020B0502040504020204" pitchFamily="34" charset="0"/>
                          <a:cs typeface="Sans Serif Collection" panose="020B0502040504020204" pitchFamily="34" charset="0"/>
                        </a:rPr>
                        <a:t>Ожидаемый </a:t>
                      </a:r>
                      <a:endParaRPr lang="ru-RU" sz="2000" strike="noStrike" dirty="0">
                        <a:effectLst/>
                        <a:latin typeface="Sans Serif Collection" panose="020B0502040504020204" pitchFamily="34" charset="0"/>
                        <a:ea typeface="Sans Serif Collection" panose="020B0502040504020204" pitchFamily="34" charset="0"/>
                        <a:cs typeface="Sans Serif Collection" panose="020B0502040504020204" pitchFamily="34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b="1" strike="noStrike" dirty="0">
                          <a:effectLst/>
                          <a:latin typeface="Sans Serif Collection" panose="020B0502040504020204" pitchFamily="34" charset="0"/>
                          <a:ea typeface="Sans Serif Collection" panose="020B0502040504020204" pitchFamily="34" charset="0"/>
                          <a:cs typeface="Sans Serif Collection" panose="020B0502040504020204" pitchFamily="34" charset="0"/>
                        </a:rPr>
                        <a:t>результат</a:t>
                      </a:r>
                      <a:endParaRPr lang="ru-RU" sz="2000" strike="noStrike" dirty="0">
                        <a:effectLst/>
                        <a:latin typeface="Sans Serif Collection" panose="020B0502040504020204" pitchFamily="34" charset="0"/>
                        <a:ea typeface="Sans Serif Collection" panose="020B0502040504020204" pitchFamily="34" charset="0"/>
                        <a:cs typeface="Sans Serif Collection" panose="020B0502040504020204" pitchFamily="34" charset="0"/>
                      </a:endParaRPr>
                    </a:p>
                  </a:txBody>
                  <a:tcPr marL="68580" marR="68580" marT="10800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000" b="1" strike="noStrike" dirty="0">
                          <a:effectLst/>
                          <a:latin typeface="Sans Serif Collection" panose="020B0502040504020204" pitchFamily="34" charset="0"/>
                          <a:ea typeface="Sans Serif Collection" panose="020B0502040504020204" pitchFamily="34" charset="0"/>
                          <a:cs typeface="Sans Serif Collection" panose="020B0502040504020204" pitchFamily="34" charset="0"/>
                        </a:rPr>
                        <a:t>Тест пройден?</a:t>
                      </a:r>
                      <a:endParaRPr lang="ru-RU" sz="2000" strike="noStrike" dirty="0">
                        <a:effectLst/>
                        <a:latin typeface="Sans Serif Collection" panose="020B0502040504020204" pitchFamily="34" charset="0"/>
                        <a:ea typeface="Sans Serif Collection" panose="020B0502040504020204" pitchFamily="34" charset="0"/>
                        <a:cs typeface="Sans Serif Collection" panose="020B0502040504020204" pitchFamily="34" charset="0"/>
                      </a:endParaRPr>
                    </a:p>
                  </a:txBody>
                  <a:tcPr marL="68580" marR="68580" marT="10800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235151"/>
                  </a:ext>
                </a:extLst>
              </a:tr>
              <a:tr h="1779420">
                <a:tc>
                  <a:txBody>
                    <a:bodyPr/>
                    <a:lstStyle/>
                    <a:p>
                      <a:pPr marL="0" marR="20955" lv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2000" strike="noStrike" dirty="0">
                          <a:effectLst/>
                          <a:latin typeface="Sans Serif Collection" panose="020B0502040504020204" pitchFamily="34" charset="0"/>
                          <a:ea typeface="Sans Serif Collection" panose="020B0502040504020204" pitchFamily="34" charset="0"/>
                          <a:cs typeface="Sans Serif Collection" panose="020B0502040504020204" pitchFamily="34" charset="0"/>
                        </a:rPr>
                        <a:t>1.</a:t>
                      </a:r>
                      <a:r>
                        <a:rPr lang="ru-RU" sz="2000" strike="noStrike" dirty="0">
                          <a:effectLst/>
                          <a:latin typeface="Sans Serif Collection" panose="020B0502040504020204" pitchFamily="34" charset="0"/>
                          <a:ea typeface="Sans Serif Collection" panose="020B0502040504020204" pitchFamily="34" charset="0"/>
                          <a:cs typeface="Sans Serif Collection" panose="020B0502040504020204" pitchFamily="34" charset="0"/>
                        </a:rPr>
                        <a:t> </a:t>
                      </a:r>
                    </a:p>
                  </a:txBody>
                  <a:tcPr marL="68580" marR="68580" marT="10800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strike="noStrike" dirty="0">
                          <a:effectLst/>
                          <a:latin typeface="Sans Serif Collection" panose="020B0502040504020204" pitchFamily="34" charset="0"/>
                          <a:ea typeface="Sans Serif Collection" panose="020B0502040504020204" pitchFamily="34" charset="0"/>
                          <a:cs typeface="Sans Serif Collection" panose="020B0502040504020204" pitchFamily="34" charset="0"/>
                        </a:rPr>
                        <a:t>Создание частиц</a:t>
                      </a:r>
                    </a:p>
                  </a:txBody>
                  <a:tcPr marL="68580" marR="68580" marT="10800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2000" strike="noStrike" dirty="0">
                          <a:effectLst/>
                          <a:latin typeface="Sans Serif Collection" panose="020B0502040504020204" pitchFamily="34" charset="0"/>
                          <a:ea typeface="Sans Serif Collection" panose="020B0502040504020204" pitchFamily="34" charset="0"/>
                          <a:cs typeface="Sans Serif Collection" panose="020B0502040504020204" pitchFamily="34" charset="0"/>
                        </a:rPr>
                        <a:t>Запустить программу </a:t>
                      </a:r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2000" strike="noStrike" dirty="0">
                          <a:effectLst/>
                          <a:latin typeface="Sans Serif Collection" panose="020B0502040504020204" pitchFamily="34" charset="0"/>
                          <a:ea typeface="Sans Serif Collection" panose="020B0502040504020204" pitchFamily="34" charset="0"/>
                          <a:cs typeface="Sans Serif Collection" panose="020B0502040504020204" pitchFamily="34" charset="0"/>
                        </a:rPr>
                        <a:t>Наблюдать автоматическое создание частиц</a:t>
                      </a:r>
                    </a:p>
                  </a:txBody>
                  <a:tcPr marL="68580" marR="68580" marT="10800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strike="noStrike" dirty="0">
                          <a:effectLst/>
                          <a:latin typeface="Sans Serif Collection" panose="020B0502040504020204" pitchFamily="34" charset="0"/>
                          <a:ea typeface="Sans Serif Collection" panose="020B0502040504020204" pitchFamily="34" charset="0"/>
                          <a:cs typeface="Sans Serif Collection" panose="020B0502040504020204" pitchFamily="34" charset="0"/>
                        </a:rPr>
                        <a:t>Частицы создаются до тех пор, пока их не будет 1000</a:t>
                      </a:r>
                    </a:p>
                  </a:txBody>
                  <a:tcPr marL="68580" marR="68580" marT="10800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strike="noStrike" dirty="0">
                          <a:effectLst/>
                          <a:latin typeface="Sans Serif Collection" panose="020B0502040504020204" pitchFamily="34" charset="0"/>
                          <a:ea typeface="Sans Serif Collection" panose="020B0502040504020204" pitchFamily="34" charset="0"/>
                          <a:cs typeface="Sans Serif Collection" panose="020B0502040504020204" pitchFamily="34" charset="0"/>
                        </a:rPr>
                        <a:t>Да</a:t>
                      </a:r>
                    </a:p>
                  </a:txBody>
                  <a:tcPr marL="68580" marR="68580" marT="10800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595126"/>
                  </a:ext>
                </a:extLst>
              </a:tr>
              <a:tr h="499939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2000" strike="noStrike" dirty="0">
                          <a:effectLst/>
                          <a:latin typeface="Sans Serif Collection" panose="020B0502040504020204" pitchFamily="34" charset="0"/>
                          <a:ea typeface="Sans Serif Collection" panose="020B0502040504020204" pitchFamily="34" charset="0"/>
                          <a:cs typeface="Sans Serif Collection" panose="020B0502040504020204" pitchFamily="34" charset="0"/>
                        </a:rPr>
                        <a:t>…</a:t>
                      </a:r>
                    </a:p>
                  </a:txBody>
                  <a:tcPr marT="108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strike="noStrike" dirty="0">
                          <a:effectLst/>
                          <a:latin typeface="Sans Serif Collection" panose="020B0502040504020204" pitchFamily="34" charset="0"/>
                          <a:ea typeface="Sans Serif Collection" panose="020B0502040504020204" pitchFamily="34" charset="0"/>
                          <a:cs typeface="Sans Serif Collection" panose="020B0502040504020204" pitchFamily="34" charset="0"/>
                        </a:rPr>
                        <a:t>…</a:t>
                      </a:r>
                    </a:p>
                  </a:txBody>
                  <a:tcPr marT="108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strike="noStrike" dirty="0">
                          <a:effectLst/>
                          <a:latin typeface="Sans Serif Collection" panose="020B0502040504020204" pitchFamily="34" charset="0"/>
                          <a:ea typeface="Sans Serif Collection" panose="020B0502040504020204" pitchFamily="34" charset="0"/>
                          <a:cs typeface="Sans Serif Collection" panose="020B0502040504020204" pitchFamily="34" charset="0"/>
                        </a:rPr>
                        <a:t>…</a:t>
                      </a:r>
                    </a:p>
                  </a:txBody>
                  <a:tcPr marT="108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strike="noStrike" dirty="0">
                          <a:effectLst/>
                          <a:latin typeface="Sans Serif Collection" panose="020B0502040504020204" pitchFamily="34" charset="0"/>
                          <a:ea typeface="Sans Serif Collection" panose="020B0502040504020204" pitchFamily="34" charset="0"/>
                          <a:cs typeface="Sans Serif Collection" panose="020B0502040504020204" pitchFamily="34" charset="0"/>
                        </a:rPr>
                        <a:t>…</a:t>
                      </a:r>
                    </a:p>
                  </a:txBody>
                  <a:tcPr marT="108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strike="noStrike" dirty="0">
                          <a:effectLst/>
                          <a:latin typeface="Sans Serif Collection" panose="020B0502040504020204" pitchFamily="34" charset="0"/>
                          <a:ea typeface="Sans Serif Collection" panose="020B0502040504020204" pitchFamily="34" charset="0"/>
                          <a:cs typeface="Sans Serif Collection" panose="020B0502040504020204" pitchFamily="34" charset="0"/>
                        </a:rPr>
                        <a:t>…</a:t>
                      </a:r>
                    </a:p>
                  </a:txBody>
                  <a:tcPr marT="108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950757"/>
                  </a:ext>
                </a:extLst>
              </a:tr>
              <a:tr h="1447087">
                <a:tc>
                  <a:txBody>
                    <a:bodyPr/>
                    <a:lstStyle/>
                    <a:p>
                      <a:pPr marL="0" marR="20955" lv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2000" strike="noStrike" dirty="0">
                          <a:effectLst/>
                          <a:latin typeface="Sans Serif Collection" panose="020B0502040504020204" pitchFamily="34" charset="0"/>
                          <a:ea typeface="Sans Serif Collection" panose="020B0502040504020204" pitchFamily="34" charset="0"/>
                          <a:cs typeface="Sans Serif Collection" panose="020B0502040504020204" pitchFamily="34" charset="0"/>
                        </a:rPr>
                        <a:t>10.</a:t>
                      </a:r>
                      <a:r>
                        <a:rPr lang="ru-RU" sz="2000" strike="noStrike" dirty="0">
                          <a:effectLst/>
                          <a:latin typeface="Sans Serif Collection" panose="020B0502040504020204" pitchFamily="34" charset="0"/>
                          <a:ea typeface="Sans Serif Collection" panose="020B0502040504020204" pitchFamily="34" charset="0"/>
                          <a:cs typeface="Sans Serif Collection" panose="020B0502040504020204" pitchFamily="34" charset="0"/>
                        </a:rPr>
                        <a:t> </a:t>
                      </a:r>
                    </a:p>
                  </a:txBody>
                  <a:tcPr marL="68580" marR="68580" marT="10800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strike="noStrike" dirty="0">
                          <a:effectLst/>
                          <a:latin typeface="Sans Serif Collection" panose="020B0502040504020204" pitchFamily="34" charset="0"/>
                          <a:ea typeface="Sans Serif Collection" panose="020B0502040504020204" pitchFamily="34" charset="0"/>
                          <a:cs typeface="Sans Serif Collection" panose="020B0502040504020204" pitchFamily="34" charset="0"/>
                        </a:rPr>
                        <a:t>Отображение метрик производи</a:t>
                      </a:r>
                      <a:r>
                        <a:rPr lang="en-US" sz="2000" strike="noStrike" dirty="0">
                          <a:effectLst/>
                          <a:latin typeface="Sans Serif Collection" panose="020B0502040504020204" pitchFamily="34" charset="0"/>
                          <a:ea typeface="Sans Serif Collection" panose="020B0502040504020204" pitchFamily="34" charset="0"/>
                          <a:cs typeface="Sans Serif Collection" panose="020B0502040504020204" pitchFamily="34" charset="0"/>
                        </a:rPr>
                        <a:t>-</a:t>
                      </a:r>
                      <a:r>
                        <a:rPr lang="ru-RU" sz="2000" strike="noStrike" dirty="0">
                          <a:effectLst/>
                          <a:latin typeface="Sans Serif Collection" panose="020B0502040504020204" pitchFamily="34" charset="0"/>
                          <a:ea typeface="Sans Serif Collection" panose="020B0502040504020204" pitchFamily="34" charset="0"/>
                          <a:cs typeface="Sans Serif Collection" panose="020B0502040504020204" pitchFamily="34" charset="0"/>
                        </a:rPr>
                        <a:t>тельности </a:t>
                      </a:r>
                    </a:p>
                  </a:txBody>
                  <a:tcPr marL="68580" marR="68580" marT="10800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strike="noStrike" dirty="0">
                          <a:effectLst/>
                          <a:latin typeface="Sans Serif Collection" panose="020B0502040504020204" pitchFamily="34" charset="0"/>
                          <a:ea typeface="Sans Serif Collection" panose="020B0502040504020204" pitchFamily="34" charset="0"/>
                          <a:cs typeface="Sans Serif Collection" panose="020B0502040504020204" pitchFamily="34" charset="0"/>
                        </a:rPr>
                        <a:t>1. Запустить программу</a:t>
                      </a: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strike="noStrike" dirty="0">
                          <a:effectLst/>
                          <a:latin typeface="Sans Serif Collection" panose="020B0502040504020204" pitchFamily="34" charset="0"/>
                          <a:ea typeface="Sans Serif Collection" panose="020B0502040504020204" pitchFamily="34" charset="0"/>
                          <a:cs typeface="Sans Serif Collection" panose="020B0502040504020204" pitchFamily="34" charset="0"/>
                        </a:rPr>
                        <a:t>2. Наблюдать левый верхний угол окна</a:t>
                      </a:r>
                    </a:p>
                  </a:txBody>
                  <a:tcPr marL="68580" marR="68580" marT="10800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strike="noStrike" dirty="0">
                          <a:effectLst/>
                          <a:latin typeface="Sans Serif Collection" panose="020B0502040504020204" pitchFamily="34" charset="0"/>
                          <a:ea typeface="Sans Serif Collection" panose="020B0502040504020204" pitchFamily="34" charset="0"/>
                          <a:cs typeface="Sans Serif Collection" panose="020B0502040504020204" pitchFamily="34" charset="0"/>
                        </a:rPr>
                        <a:t>Отображаются корректные значения производительности</a:t>
                      </a:r>
                    </a:p>
                  </a:txBody>
                  <a:tcPr marL="68580" marR="68580" marT="10800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strike="noStrike" dirty="0">
                          <a:effectLst/>
                          <a:latin typeface="Sans Serif Collection" panose="020B0502040504020204" pitchFamily="34" charset="0"/>
                          <a:ea typeface="Sans Serif Collection" panose="020B0502040504020204" pitchFamily="34" charset="0"/>
                          <a:cs typeface="Sans Serif Collection" panose="020B0502040504020204" pitchFamily="34" charset="0"/>
                        </a:rPr>
                        <a:t>Да</a:t>
                      </a:r>
                    </a:p>
                  </a:txBody>
                  <a:tcPr marL="68580" marR="68580" marT="10800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161031"/>
                  </a:ext>
                </a:extLst>
              </a:tr>
            </a:tbl>
          </a:graphicData>
        </a:graphic>
      </p:graphicFrame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1A5242E-D250-4F37-B6D9-95BE69DEC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1809-A137-4636-8E11-D480BDA4566E}" type="slidenum">
              <a:rPr lang="ru-RU" smtClean="0"/>
              <a:t>11</a:t>
            </a:fld>
            <a:r>
              <a:rPr lang="en-US" dirty="0"/>
              <a:t>/1</a:t>
            </a:r>
            <a:r>
              <a:rPr lang="ru-RU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62809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F917E9-5C90-4F70-83BB-8CA64D447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2007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ОСНОВНЫЕ РЕЗУЛЬТАТЫ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980ECBA-9E8D-4972-B11E-0C718CA01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4800"/>
            <a:ext cx="10515600" cy="4602479"/>
          </a:xfrm>
        </p:spPr>
        <p:txBody>
          <a:bodyPr>
            <a:normAutofit lnSpcReduction="1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ru-RU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Проведен анализ предметной области.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Спроектирована архитектура приложения.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Разработана программная реализация, соответствующая требованиям.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Проведена оптимизация процессов приложения.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Выполнено тестирование.</a:t>
            </a:r>
            <a:endParaRPr lang="en-US" dirty="0">
              <a:latin typeface="Sans Serif Collection" panose="020B0502040504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  <a:p>
            <a:pPr marL="514350" lvl="0" indent="-514350">
              <a:buFont typeface="+mj-lt"/>
              <a:buAutoNum type="arabicPeriod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Исходный код</a:t>
            </a:r>
            <a:r>
              <a:rPr lang="en-US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:</a:t>
            </a:r>
            <a:r>
              <a:rPr lang="ru-RU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 </a:t>
            </a:r>
            <a:r>
              <a:rPr lang="en-US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https://github.com/molo4kaPlus/particle_benchmark</a:t>
            </a:r>
            <a:endParaRPr lang="ru-RU" dirty="0">
              <a:latin typeface="Sans Serif Collection" panose="020B0502040504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1825822-889A-4FB5-A079-A00CC2BBC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1809-A137-4636-8E11-D480BDA4566E}" type="slidenum">
              <a:rPr lang="ru-RU" smtClean="0"/>
              <a:t>12</a:t>
            </a:fld>
            <a:r>
              <a:rPr lang="en-US" dirty="0"/>
              <a:t>/1</a:t>
            </a:r>
            <a:r>
              <a:rPr lang="ru-RU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85682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F917E9-5C90-4F70-83BB-8CA64D447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2007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4BCD9D-0A3C-4C64-905B-CC566CAE4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7131"/>
            <a:ext cx="10515600" cy="558714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Актуальность приложения заключается в анализе методов оптимизации современных приложений, а также параллелизации вычислений на несколько ядер или потоков системы.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dirty="0">
                <a:effectLst/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Многоядерная </a:t>
            </a:r>
            <a:r>
              <a:rPr lang="ru-RU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архитектура современных процессоров в большинстве приложений почти не используется или не используется вовсе</a:t>
            </a:r>
            <a:endParaRPr lang="ru-RU" dirty="0">
              <a:effectLst/>
              <a:latin typeface="Sans Serif Collection" panose="020B0502040504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5220445-18AD-43D6-9F25-6ADEA0880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1809-A137-4636-8E11-D480BDA4566E}" type="slidenum">
              <a:rPr lang="ru-RU" smtClean="0"/>
              <a:t>2</a:t>
            </a:fld>
            <a:r>
              <a:rPr lang="en-US" dirty="0"/>
              <a:t>/</a:t>
            </a:r>
            <a:r>
              <a:rPr lang="ru-RU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348899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F917E9-5C90-4F70-83BB-8CA64D447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2007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ЦЕЛЬ И ЗАДАЧИ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4BCD9D-0A3C-4C64-905B-CC566CAE4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7131"/>
            <a:ext cx="10515600" cy="558714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b="1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Цель: </a:t>
            </a:r>
            <a:r>
              <a:rPr lang="ru-RU" dirty="0">
                <a:effectLst/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разработка оптимальной реализации симуляции физической модели и изучение эффективности применения методов оптимизации процесса рендера.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b="1" dirty="0">
                <a:effectLst/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Задачи</a:t>
            </a:r>
            <a:r>
              <a:rPr lang="en-US" b="1" dirty="0">
                <a:effectLst/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:</a:t>
            </a:r>
            <a:endParaRPr lang="ru-RU" b="1" dirty="0">
              <a:effectLst/>
              <a:latin typeface="Sans Serif Collection" panose="020B0502040504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arenR"/>
            </a:pPr>
            <a:r>
              <a:rPr lang="ru-RU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провести анализ предметной области и аналогичных решений; 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arenR"/>
            </a:pPr>
            <a:r>
              <a:rPr lang="ru-RU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сформулировать функциональные и нефункциональные требования к программному продукту;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arenR"/>
            </a:pPr>
            <a:r>
              <a:rPr lang="ru-RU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реализовать программу для симуляции физической модели;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arenR"/>
            </a:pPr>
            <a:r>
              <a:rPr lang="ru-RU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оптимизировать вычисления доступными методами;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arenR"/>
            </a:pPr>
            <a:r>
              <a:rPr lang="ru-RU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выполнить тестирование.</a:t>
            </a:r>
          </a:p>
          <a:p>
            <a:pPr marL="0" indent="0">
              <a:lnSpc>
                <a:spcPct val="100000"/>
              </a:lnSpc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5220445-18AD-43D6-9F25-6ADEA0880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1809-A137-4636-8E11-D480BDA4566E}" type="slidenum">
              <a:rPr lang="ru-RU" smtClean="0"/>
              <a:t>3</a:t>
            </a:fld>
            <a:r>
              <a:rPr lang="en-US" dirty="0"/>
              <a:t>/1</a:t>
            </a:r>
            <a:r>
              <a:rPr lang="ru-RU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07675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F917E9-5C90-4F70-83BB-8CA64D447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2007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ОБЗОР АНАЛОГОВ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4BCD9D-0A3C-4C64-905B-CC566CAE4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7131"/>
            <a:ext cx="10515600" cy="495436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b="1" dirty="0">
                <a:effectLst/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Unity</a:t>
            </a:r>
            <a:r>
              <a:rPr lang="ru-RU" dirty="0">
                <a:effectLst/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5220445-18AD-43D6-9F25-6ADEA0880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1809-A137-4636-8E11-D480BDA4566E}" type="slidenum">
              <a:rPr lang="ru-RU" smtClean="0"/>
              <a:t>4</a:t>
            </a:fld>
            <a:r>
              <a:rPr lang="en-US" dirty="0"/>
              <a:t>/1</a:t>
            </a:r>
            <a:r>
              <a:rPr lang="ru-RU" dirty="0"/>
              <a:t>2</a:t>
            </a:r>
          </a:p>
        </p:txBody>
      </p:sp>
      <p:pic>
        <p:nvPicPr>
          <p:cNvPr id="1026" name="Picture 2" descr="PIC-FLIP Fluid Simulation">
            <a:extLst>
              <a:ext uri="{FF2B5EF4-FFF2-40B4-BE49-F238E27FC236}">
                <a16:creationId xmlns:a16="http://schemas.microsoft.com/office/drawing/2014/main" id="{39B4ED3F-934A-4574-A819-1664E04F4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583" y="1572567"/>
            <a:ext cx="8258833" cy="4338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0101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EE6023F-0D91-4767-9265-87F554052F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92"/>
          <a:stretch/>
        </p:blipFill>
        <p:spPr>
          <a:xfrm>
            <a:off x="2921426" y="937649"/>
            <a:ext cx="6010117" cy="592035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305D29-52BD-4520-A556-C6BBCF936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252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Диаграмма вариантов использования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6DD0039-154F-4E71-ADD7-E44A22F39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1809-A137-4636-8E11-D480BDA4566E}" type="slidenum">
              <a:rPr lang="ru-RU" smtClean="0"/>
              <a:t>5</a:t>
            </a:fld>
            <a:r>
              <a:rPr lang="en-US" dirty="0"/>
              <a:t>/1</a:t>
            </a:r>
            <a:r>
              <a:rPr lang="ru-RU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963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305D29-52BD-4520-A556-C6BBCF936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234"/>
            <a:ext cx="10515600" cy="63543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Диаграмма классов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8C37589-E238-4FCC-AC71-9D38CDC8ED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641" y="782664"/>
            <a:ext cx="5668718" cy="6075336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1E38FA0-7D1D-4CB7-AB63-EB7E69304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1809-A137-4636-8E11-D480BDA4566E}" type="slidenum">
              <a:rPr lang="ru-RU" smtClean="0"/>
              <a:t>6</a:t>
            </a:fld>
            <a:r>
              <a:rPr lang="en-US" dirty="0"/>
              <a:t>/1</a:t>
            </a:r>
            <a:r>
              <a:rPr lang="ru-RU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88829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305D29-52BD-4520-A556-C6BBCF936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234"/>
            <a:ext cx="10515600" cy="63543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Диаграмма «сущность-связь»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CBC4FC8-EE48-4C0A-A747-FF9C8A4EF9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548" y="1561252"/>
            <a:ext cx="8242903" cy="3735496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258B083-10E7-42BD-B008-698C724D8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1809-A137-4636-8E11-D480BDA4566E}" type="slidenum">
              <a:rPr lang="ru-RU" smtClean="0"/>
              <a:t>7</a:t>
            </a:fld>
            <a:r>
              <a:rPr lang="en-US" dirty="0"/>
              <a:t>/1</a:t>
            </a:r>
            <a:r>
              <a:rPr lang="ru-RU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07210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F917E9-5C90-4F70-83BB-8CA64D447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2007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ИНСТРУМЕНТЫ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4BCD9D-0A3C-4C64-905B-CC566CAE4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7131"/>
            <a:ext cx="10515600" cy="558714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b="1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Язык программирования</a:t>
            </a:r>
            <a:r>
              <a:rPr lang="en-US" b="1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:</a:t>
            </a:r>
            <a:r>
              <a:rPr lang="en-US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 C++ </a:t>
            </a:r>
            <a:r>
              <a:rPr lang="ru-RU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(</a:t>
            </a:r>
            <a:r>
              <a:rPr lang="en-US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CXX STANDART 20</a:t>
            </a:r>
            <a:r>
              <a:rPr lang="ru-RU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)</a:t>
            </a:r>
            <a:endParaRPr lang="en-US" dirty="0">
              <a:latin typeface="Sans Serif Collection" panose="020B0502040504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b="1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Система сборки</a:t>
            </a:r>
            <a:r>
              <a:rPr lang="en-US" b="1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: </a:t>
            </a:r>
            <a:r>
              <a:rPr lang="en-US" dirty="0" err="1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Cmake</a:t>
            </a:r>
            <a:r>
              <a:rPr lang="ru-RU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b="1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Система тестирования</a:t>
            </a:r>
            <a:r>
              <a:rPr lang="en-US" b="1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: </a:t>
            </a:r>
            <a:r>
              <a:rPr lang="en-US" dirty="0" err="1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Ctest</a:t>
            </a:r>
            <a:endParaRPr lang="ru-RU" b="1" dirty="0">
              <a:latin typeface="Sans Serif Collection" panose="020B0502040504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u-RU" b="1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Компилятор</a:t>
            </a:r>
            <a:r>
              <a:rPr lang="en-US" b="1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: </a:t>
            </a:r>
            <a:r>
              <a:rPr lang="en-US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GCC</a:t>
            </a:r>
            <a:endParaRPr lang="ru-RU" dirty="0">
              <a:latin typeface="Sans Serif Collection" panose="020B0502040504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u-RU" b="1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Среда разработки</a:t>
            </a:r>
            <a:r>
              <a:rPr lang="en-US" b="1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: </a:t>
            </a:r>
            <a:r>
              <a:rPr lang="ru-RU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редактор «</a:t>
            </a:r>
            <a:r>
              <a:rPr lang="en-US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Visual studio code</a:t>
            </a:r>
            <a:r>
              <a:rPr lang="ru-RU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»</a:t>
            </a:r>
            <a:endParaRPr lang="en-US" b="1" dirty="0">
              <a:latin typeface="Sans Serif Collection" panose="020B0502040504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u-RU" b="1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Библиотеки</a:t>
            </a:r>
            <a:r>
              <a:rPr lang="en-US" b="1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:</a:t>
            </a:r>
            <a:r>
              <a:rPr lang="ru-RU" b="1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 </a:t>
            </a:r>
            <a:r>
              <a:rPr lang="en-US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SFML (</a:t>
            </a:r>
            <a:r>
              <a:rPr lang="ru-RU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создание окна, отрисовка объектов</a:t>
            </a:r>
            <a:r>
              <a:rPr lang="en-US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)</a:t>
            </a:r>
            <a:r>
              <a:rPr lang="ru-RU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, </a:t>
            </a:r>
            <a:r>
              <a:rPr lang="en-US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	OpenMP(</a:t>
            </a:r>
            <a:r>
              <a:rPr lang="ru-RU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распараллеливание вычислений</a:t>
            </a:r>
            <a:r>
              <a:rPr lang="en-US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)</a:t>
            </a:r>
            <a:r>
              <a:rPr lang="en-US" b="1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 </a:t>
            </a:r>
            <a:endParaRPr lang="ru-RU" b="1" dirty="0">
              <a:latin typeface="Sans Serif Collection" panose="020B0502040504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03C39B7-0C91-4102-AFDB-471258109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1809-A137-4636-8E11-D480BDA4566E}" type="slidenum">
              <a:rPr lang="ru-RU" smtClean="0"/>
              <a:t>8</a:t>
            </a:fld>
            <a:r>
              <a:rPr lang="en-US" dirty="0"/>
              <a:t>/1</a:t>
            </a:r>
            <a:r>
              <a:rPr lang="ru-RU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26574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F917E9-5C90-4F70-83BB-8CA64D447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2007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РЕАЛИЗАЦИЯ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F9999DB-6D06-4F3D-BA37-A17AC114E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1809-A137-4636-8E11-D480BDA4566E}" type="slidenum">
              <a:rPr lang="ru-RU" smtClean="0"/>
              <a:t>9</a:t>
            </a:fld>
            <a:r>
              <a:rPr lang="en-US" dirty="0"/>
              <a:t>/1</a:t>
            </a:r>
            <a:r>
              <a:rPr lang="ru-RU" dirty="0"/>
              <a:t>2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E3B563F-BAB6-4CB9-9ED3-944D60235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8860" y="1256519"/>
            <a:ext cx="8414279" cy="475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54304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742</Words>
  <Application>Microsoft Office PowerPoint</Application>
  <PresentationFormat>Широкоэкранный</PresentationFormat>
  <Paragraphs>113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Sans Serif Collection</vt:lpstr>
      <vt:lpstr>Times New Roman</vt:lpstr>
      <vt:lpstr>Тема Office</vt:lpstr>
      <vt:lpstr>Разработка эффективного метода реализации рендеринга</vt:lpstr>
      <vt:lpstr>АКТУАЛЬНОСТЬ</vt:lpstr>
      <vt:lpstr>ЦЕЛЬ И ЗАДАЧИ РАБОТЫ</vt:lpstr>
      <vt:lpstr>ОБЗОР АНАЛОГОВ</vt:lpstr>
      <vt:lpstr>Диаграмма вариантов использования</vt:lpstr>
      <vt:lpstr>Диаграмма классов</vt:lpstr>
      <vt:lpstr>Диаграмма «сущность-связь»</vt:lpstr>
      <vt:lpstr>ИНСТРУМЕНТЫ РАЗРАБОТКИ</vt:lpstr>
      <vt:lpstr>РЕАЛИЗАЦИЯ</vt:lpstr>
      <vt:lpstr>ОПТИМИЗАЦИЯ</vt:lpstr>
      <vt:lpstr>ТЕСТИРОВАНИЕ</vt:lpstr>
      <vt:lpstr>ОСНОВНЫЕ РЕЗУЛЬТАТЫ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системы анализа наличия сотрудника на рабочем месте на основе нейросетевого подхода</dc:title>
  <dc:creator>Дмитрий Афанасьев</dc:creator>
  <cp:lastModifiedBy>Gleb Kuzmin</cp:lastModifiedBy>
  <cp:revision>37</cp:revision>
  <dcterms:created xsi:type="dcterms:W3CDTF">2025-06-21T12:48:29Z</dcterms:created>
  <dcterms:modified xsi:type="dcterms:W3CDTF">2025-06-22T16:51:54Z</dcterms:modified>
</cp:coreProperties>
</file>