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A57BC78-59F3-4B78-9FFE-26B77BC14E8D}">
          <p14:sldIdLst>
            <p14:sldId id="256"/>
            <p14:sldId id="257"/>
            <p14:sldId id="25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68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ode\particle_benchmark\docs\&#1090;&#1077;&#1089;&#1090;&#1080;&#1088;&#1086;&#1074;&#1072;&#1085;&#1080;&#107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Время выполнения тестированя производительности</a:t>
            </a:r>
            <a:r>
              <a:rPr lang="ru-RU" baseline="0"/>
              <a:t> (меньше - лучше)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Лист2!$E$1</c:f>
              <c:strCache>
                <c:ptCount val="1"/>
                <c:pt idx="0">
                  <c:v>Время (с)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Лист2!$A$2:$A$9</c:f>
              <c:strCache>
                <c:ptCount val="8"/>
                <c:pt idx="0">
                  <c:v>ALL</c:v>
                </c:pt>
                <c:pt idx="1">
                  <c:v>OMP; O3; grid</c:v>
                </c:pt>
                <c:pt idx="2">
                  <c:v>OMP; O3</c:v>
                </c:pt>
                <c:pt idx="3">
                  <c:v>O3</c:v>
                </c:pt>
                <c:pt idx="4">
                  <c:v>OMP</c:v>
                </c:pt>
                <c:pt idx="5">
                  <c:v>grid</c:v>
                </c:pt>
                <c:pt idx="6">
                  <c:v>qsqrt</c:v>
                </c:pt>
                <c:pt idx="7">
                  <c:v>NONE</c:v>
                </c:pt>
              </c:strCache>
            </c:strRef>
          </c:cat>
          <c:val>
            <c:numRef>
              <c:f>Лист2!$E$2:$E$9</c:f>
              <c:numCache>
                <c:formatCode>General</c:formatCode>
                <c:ptCount val="8"/>
                <c:pt idx="0">
                  <c:v>3.88578</c:v>
                </c:pt>
                <c:pt idx="1">
                  <c:v>4.0520399999999999</c:v>
                </c:pt>
                <c:pt idx="2">
                  <c:v>5.1729000000000003</c:v>
                </c:pt>
                <c:pt idx="3">
                  <c:v>6.5265399999999998</c:v>
                </c:pt>
                <c:pt idx="4">
                  <c:v>11.3338</c:v>
                </c:pt>
                <c:pt idx="5">
                  <c:v>12.533799999999999</c:v>
                </c:pt>
                <c:pt idx="6">
                  <c:v>31.517499999999998</c:v>
                </c:pt>
                <c:pt idx="7">
                  <c:v>33.668700000000001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51-4BAE-AB58-4B7A5C96F8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65894336"/>
        <c:axId val="943430032"/>
      </c:barChart>
      <c:catAx>
        <c:axId val="1965894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43430032"/>
        <c:crosses val="autoZero"/>
        <c:auto val="1"/>
        <c:lblAlgn val="ctr"/>
        <c:lblOffset val="100"/>
        <c:noMultiLvlLbl val="0"/>
      </c:catAx>
      <c:valAx>
        <c:axId val="94343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секунд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965894336"/>
        <c:crosses val="autoZero"/>
        <c:crossBetween val="between"/>
      </c:valAx>
      <c:dTable>
        <c:showHorzBorder val="1"/>
        <c:showVertBorder val="1"/>
        <c:showOutline val="1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0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1C777-18A9-4C7E-8D02-E254EDBEB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AB6304-3733-4EAA-8E91-206B1387C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DF36B3-C9C3-4B5C-AB16-30ABFB64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8716A-A5BD-4E5E-AA13-53576AAF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AF5C8-B4CC-4EFF-A393-F402FCB6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9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2B3CB-FDD9-4BD4-B72A-51163874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1E8AA1-E3D0-4486-9737-7C44EA1B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1B0FC-F641-465E-B969-36E325B3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77A874-2820-4E1A-BF76-D10D6541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2899E2-7CF3-4F38-B45F-FE59947AB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535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1739B4-535A-44CF-A0BE-B30B94F2A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F29DA3-27FA-4CDA-A481-C0D40830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58600F-45F7-43D4-A19D-B131C846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85838-052B-4366-A7E3-3CF7292AB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623906-C96C-4143-B125-89B15B66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78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258B5-70D9-4DA0-9831-50CC67DC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83543-6C19-4ED5-AF72-099BE461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1E4310-5696-4B29-9B0C-FBC8FC365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A2C18-BEF0-4A4F-B5E9-6CCC3E40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A7D449-C336-43EC-A0C4-9301179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4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34D68-253F-44C4-80CD-C25CCFF3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4C448-FC26-48D0-9AD4-6A91ED2B4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5AB374-5ABA-4941-92A0-50D5D624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BC6844-FBA5-41BD-8487-D738C12CD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DB8AF-9CB4-4A07-948B-90908E914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35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A85BC-33D8-4992-A5E2-737897D0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DB29BA-3591-43AB-A0E9-5FC2D5D70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20446D-F476-45F6-AEF8-3E2C815BB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03781D-8C59-45CA-9C20-CDBC7B453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89799C-A681-4B0F-BC8E-54830C14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1DF7EF-C54D-4E5A-BB85-29D8F98C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1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C70E3-2594-470B-BCBC-92A27B96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CD1B36-1F58-437D-8170-7EBC2767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74219E-5C67-4BBE-8304-C3858F84E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59E9545-7AB4-41C8-B898-07C8A07A2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58F97C-2E73-49EC-B550-2752BEC9F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1BFBCC-C723-4E3B-B819-8BBB54C0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BE500E-5EFE-42C8-9FBF-58E76C9E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F5DF3E-1503-4C23-8064-B1A8EBD1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24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3F9CD-5085-4FEE-958E-15F4E31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9AE6EE6-2873-4645-8B5B-7374C24B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F719BDD-F70A-46B6-97EE-CD54F58C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26510C-AEBD-4DD3-8702-00CD278F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4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E40F84-DE2D-4D7F-AAA9-90C0C82F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1AF122-DA39-4D28-9A0D-599080FC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5B0BB2-E23B-4C71-80C4-95325367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884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22192-7D2C-41B1-8A00-1D16F45D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92FCF-CADE-4472-AE8E-57CD21721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722828-8A72-49BE-AA95-73F75A724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F285F9-B22D-40A2-A2BF-BFABAA0C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DEE3A9-B48D-4F71-86C8-46A9C465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3CA412-35CC-4ED5-943D-36C738C9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90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BACD8-5E75-4AEB-A117-F9B1B47F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BBC8CF7-427F-40D3-A285-E9D76F513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B25EE1-0C96-4403-B220-840B7EB2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2A911-73F7-412B-9550-34126604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1084EE-78C2-4464-832A-19F6BB2B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8C954-6544-47CD-B1FF-46F8CD00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11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BCB28-A266-419A-9CAD-25CC9F53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1B8209-2514-469B-964F-6A2831976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A1A49D-A28F-4EA0-8CA0-1465B12DD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43E48-A6EE-428F-90DE-64E995DC7BC5}" type="datetimeFigureOut">
              <a:rPr lang="ru-RU" smtClean="0"/>
              <a:t>21.06.2025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8050B-FDDF-44D8-95E7-74D7AA3E1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0C6AE-F58F-4DC7-8A28-836AB4F75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1809-A137-4636-8E11-D480BDA456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65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6A52F-3A70-4DD9-9479-C2315F820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0274" y="2212975"/>
            <a:ext cx="7791448" cy="893763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эффективного метода реализации рендеринга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ACBD8-BF3A-4B40-A549-6C08EBD2F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0274" y="557213"/>
            <a:ext cx="7791448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«Южно-Уральский государственный университет (национальный исследовательский университет)»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Высшая школа электроники и компьютерных наук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системного программирования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D7CA145-C8C4-4567-BA7A-BD792952A575}"/>
              </a:ext>
            </a:extLst>
          </p:cNvPr>
          <p:cNvSpPr txBox="1">
            <a:spLocks/>
          </p:cNvSpPr>
          <p:nvPr/>
        </p:nvSpPr>
        <p:spPr>
          <a:xfrm>
            <a:off x="4787899" y="3159126"/>
            <a:ext cx="2616200" cy="2889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09.03.04 «Программная инженерия»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16D89D1-83AF-470F-982C-B469684C6BEB}"/>
              </a:ext>
            </a:extLst>
          </p:cNvPr>
          <p:cNvSpPr txBox="1">
            <a:spLocks/>
          </p:cNvSpPr>
          <p:nvPr/>
        </p:nvSpPr>
        <p:spPr>
          <a:xfrm>
            <a:off x="1389590" y="4020873"/>
            <a:ext cx="2696635" cy="124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Ст. преподаватель кафедры СП 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П.А.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Манатин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FECEBE08-351E-487F-84DD-BD2A0DE39066}"/>
              </a:ext>
            </a:extLst>
          </p:cNvPr>
          <p:cNvSpPr txBox="1">
            <a:spLocks/>
          </p:cNvSpPr>
          <p:nvPr/>
        </p:nvSpPr>
        <p:spPr>
          <a:xfrm>
            <a:off x="8167770" y="4020872"/>
            <a:ext cx="2696635" cy="124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Автор работы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КЭ-343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Г.О. Кузьмин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4B4F841-EBC7-4183-B121-452845B9EED2}"/>
              </a:ext>
            </a:extLst>
          </p:cNvPr>
          <p:cNvSpPr txBox="1">
            <a:spLocks/>
          </p:cNvSpPr>
          <p:nvPr/>
        </p:nvSpPr>
        <p:spPr>
          <a:xfrm>
            <a:off x="4787898" y="5816601"/>
            <a:ext cx="2616200" cy="48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Челябинск, 2025 г.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27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80ECBA-9E8D-4972-B11E-0C718CA0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4800"/>
            <a:ext cx="10515600" cy="4602479"/>
          </a:xfrm>
        </p:spPr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предметной области.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архитектура приложения.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программная реализация, соответствующая требованиям.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оптимизация процессов приложения.</a:t>
            </a:r>
          </a:p>
          <a:p>
            <a:pPr marL="514350" lvl="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Выполнено тестирование.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lvl="0" indent="-514350">
              <a:buFont typeface="+mj-lt"/>
              <a:buAutoNum type="arabicPeriod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Исходный код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https://github.com/molo4kaPlus/particle_benchmark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8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BCD9D-0A3C-4C64-905B-CC566CAE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131"/>
            <a:ext cx="10515600" cy="55871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оптимальной реализации симуляции физической модели и изучение эффективности применения методов оптимизации процесса рендера.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аналогичных решений;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сформулировать функциональные и нефункциональные требования к программному продукту;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программу для симуляции физической модели;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оптимизировать вычисления доступными методами;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тестирование.</a:t>
            </a:r>
          </a:p>
          <a:p>
            <a:pPr marL="0" indent="0">
              <a:lnSpc>
                <a:spcPct val="10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E6023F-0D91-4767-9265-87F554052F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92"/>
          <a:stretch/>
        </p:blipFill>
        <p:spPr>
          <a:xfrm>
            <a:off x="2921426" y="937649"/>
            <a:ext cx="6010117" cy="592035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05D29-52BD-4520-A556-C6BBCF93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252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</p:spTree>
    <p:extLst>
      <p:ext uri="{BB962C8B-B14F-4D97-AF65-F5344CB8AC3E}">
        <p14:creationId xmlns:p14="http://schemas.microsoft.com/office/powerpoint/2010/main" val="92196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05D29-52BD-4520-A556-C6BBCF93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234"/>
            <a:ext cx="10515600" cy="63543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C37589-E238-4FCC-AC71-9D38CDC8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641" y="782664"/>
            <a:ext cx="5668718" cy="607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2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05D29-52BD-4520-A556-C6BBCF936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234"/>
            <a:ext cx="10515600" cy="63543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«сущность-связь»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BC4FC8-EE48-4C0A-A747-FF9C8A4E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548" y="1561252"/>
            <a:ext cx="8242903" cy="37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1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BCD9D-0A3C-4C64-905B-CC566CAE4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131"/>
            <a:ext cx="10515600" cy="558714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C++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(стандарт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CXX STANDART 20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сборки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Компилятор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редактор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SFML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окна, отрисовка объектов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OpenMP(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распараллеливание вычислений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57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4DBEE2-E953-4F53-90FE-04A2925A3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282" y="1077913"/>
            <a:ext cx="7445435" cy="5586412"/>
          </a:xfrm>
        </p:spPr>
      </p:pic>
    </p:spTree>
    <p:extLst>
      <p:ext uri="{BB962C8B-B14F-4D97-AF65-F5344CB8AC3E}">
        <p14:creationId xmlns:p14="http://schemas.microsoft.com/office/powerpoint/2010/main" val="402454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C2F47AA5-AE64-4964-B5DE-715C721831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676602"/>
              </p:ext>
            </p:extLst>
          </p:nvPr>
        </p:nvGraphicFramePr>
        <p:xfrm>
          <a:off x="838200" y="1325880"/>
          <a:ext cx="10515600" cy="4851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247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17E9-5C90-4F70-83BB-8CA64D44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2007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256C914-ADFA-4C39-B757-5F052C2134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593385"/>
              </p:ext>
            </p:extLst>
          </p:nvPr>
        </p:nvGraphicFramePr>
        <p:xfrm>
          <a:off x="838200" y="1611824"/>
          <a:ext cx="10515600" cy="449024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0119">
                  <a:extLst>
                    <a:ext uri="{9D8B030D-6E8A-4147-A177-3AD203B41FA5}">
                      <a16:colId xmlns:a16="http://schemas.microsoft.com/office/drawing/2014/main" val="1980195538"/>
                    </a:ext>
                  </a:extLst>
                </a:gridCol>
                <a:gridCol w="2007030">
                  <a:extLst>
                    <a:ext uri="{9D8B030D-6E8A-4147-A177-3AD203B41FA5}">
                      <a16:colId xmlns:a16="http://schemas.microsoft.com/office/drawing/2014/main" val="681019543"/>
                    </a:ext>
                  </a:extLst>
                </a:gridCol>
                <a:gridCol w="3395851">
                  <a:extLst>
                    <a:ext uri="{9D8B030D-6E8A-4147-A177-3AD203B41FA5}">
                      <a16:colId xmlns:a16="http://schemas.microsoft.com/office/drawing/2014/main" val="3006854878"/>
                    </a:ext>
                  </a:extLst>
                </a:gridCol>
                <a:gridCol w="2857715">
                  <a:extLst>
                    <a:ext uri="{9D8B030D-6E8A-4147-A177-3AD203B41FA5}">
                      <a16:colId xmlns:a16="http://schemas.microsoft.com/office/drawing/2014/main" val="2102379300"/>
                    </a:ext>
                  </a:extLst>
                </a:gridCol>
                <a:gridCol w="1434885">
                  <a:extLst>
                    <a:ext uri="{9D8B030D-6E8A-4147-A177-3AD203B41FA5}">
                      <a16:colId xmlns:a16="http://schemas.microsoft.com/office/drawing/2014/main" val="4153163213"/>
                    </a:ext>
                  </a:extLst>
                </a:gridCol>
              </a:tblGrid>
              <a:tr h="3053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№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Название 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теста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Шаги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Ожидаемый 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результат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Тест пройден?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5235151"/>
                  </a:ext>
                </a:extLst>
              </a:tr>
              <a:tr h="1245676">
                <a:tc>
                  <a:txBody>
                    <a:bodyPr/>
                    <a:lstStyle/>
                    <a:p>
                      <a:pPr marL="342900" marR="20955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Создание частиц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Запустить программу. 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Наблюдать автоматическое создание частиц.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Частицы создаются до тех пор, пока их не будет 1000.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595126"/>
                  </a:ext>
                </a:extLst>
              </a:tr>
              <a:tr h="466886">
                <a:tc>
                  <a:txBody>
                    <a:bodyPr/>
                    <a:lstStyle/>
                    <a:p>
                      <a:r>
                        <a:rPr lang="ru-RU" sz="24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950757"/>
                  </a:ext>
                </a:extLst>
              </a:tr>
              <a:tr h="1245676">
                <a:tc>
                  <a:txBody>
                    <a:bodyPr/>
                    <a:lstStyle/>
                    <a:p>
                      <a:pPr marL="342900" marR="20955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Отображение метрик производительности </a:t>
                      </a:r>
                      <a:endParaRPr lang="ru-RU" sz="24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 Запустить программу.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2. Наблюдать левый верхний угол окна.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Отображаются корректные значения производительности.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Да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161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09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297</Words>
  <Application>Microsoft Office PowerPoint</Application>
  <PresentationFormat>Широкоэкранный</PresentationFormat>
  <Paragraphs>69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Разработка эффективного метода реализации рендеринга</vt:lpstr>
      <vt:lpstr>ЦЕЛЬ И ЗАДАЧИ РАБОТЫ</vt:lpstr>
      <vt:lpstr>Диаграмма вариантов использования</vt:lpstr>
      <vt:lpstr>Диаграмма классов</vt:lpstr>
      <vt:lpstr>Диаграмма «сущность-связь»</vt:lpstr>
      <vt:lpstr>ИНСТРУМЕНТЫ РАЗРАБОТКИ</vt:lpstr>
      <vt:lpstr>РЕАЛИЗАЦИЯ</vt:lpstr>
      <vt:lpstr>ОПТИМИЗАЦИЯ</vt:lpstr>
      <vt:lpstr>ТЕСТИРОВАНИЕ</vt:lpstr>
      <vt:lpstr>ОСНОВНЫЕ 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системы анализа наличия сотрудника на рабочем месте на основе нейросетевого подхода</dc:title>
  <dc:creator>Дмитрий Афанасьев</dc:creator>
  <cp:lastModifiedBy>Gleb Kuzmin</cp:lastModifiedBy>
  <cp:revision>12</cp:revision>
  <dcterms:created xsi:type="dcterms:W3CDTF">2025-06-21T12:48:29Z</dcterms:created>
  <dcterms:modified xsi:type="dcterms:W3CDTF">2025-06-21T21:01:39Z</dcterms:modified>
</cp:coreProperties>
</file>