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816" r:id="rId1"/>
  </p:sldMasterIdLst>
  <p:sldIdLst>
    <p:sldId id="256" r:id="rId2"/>
    <p:sldId id="257" r:id="rId3"/>
    <p:sldId id="258" r:id="rId4"/>
    <p:sldId id="259" r:id="rId5"/>
    <p:sldId id="274" r:id="rId6"/>
    <p:sldId id="260" r:id="rId7"/>
    <p:sldId id="275" r:id="rId8"/>
    <p:sldId id="276" r:id="rId9"/>
    <p:sldId id="277" r:id="rId10"/>
    <p:sldId id="278" r:id="rId11"/>
    <p:sldId id="279" r:id="rId12"/>
    <p:sldId id="261" r:id="rId13"/>
    <p:sldId id="262" r:id="rId14"/>
    <p:sldId id="280" r:id="rId15"/>
    <p:sldId id="281" r:id="rId16"/>
    <p:sldId id="263" r:id="rId17"/>
    <p:sldId id="264" r:id="rId18"/>
    <p:sldId id="272" r:id="rId19"/>
    <p:sldId id="273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BD6A-4CE9-4967-9E02-5F4AF7278877}" type="datetimeFigureOut">
              <a:rPr lang="pt-BR" smtClean="0"/>
              <a:t>17/06/2016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64AC-0616-4C44-B8E2-05BDB942D4C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BD6A-4CE9-4967-9E02-5F4AF7278877}" type="datetimeFigureOut">
              <a:rPr lang="pt-BR" smtClean="0"/>
              <a:t>17/06/2016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64AC-0616-4C44-B8E2-05BDB942D4C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BD6A-4CE9-4967-9E02-5F4AF7278877}" type="datetimeFigureOut">
              <a:rPr lang="pt-BR" smtClean="0"/>
              <a:t>17/06/2016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64AC-0616-4C44-B8E2-05BDB942D4C8}" type="slidenum">
              <a:rPr lang="pt-BR" smtClean="0"/>
              <a:t>‹nº›</a:t>
            </a:fld>
            <a:endParaRPr lang="pt-B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BD6A-4CE9-4967-9E02-5F4AF7278877}" type="datetimeFigureOut">
              <a:rPr lang="pt-BR" smtClean="0"/>
              <a:t>17/06/2016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64AC-0616-4C44-B8E2-05BDB942D4C8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BD6A-4CE9-4967-9E02-5F4AF7278877}" type="datetimeFigureOut">
              <a:rPr lang="pt-BR" smtClean="0"/>
              <a:t>17/06/2016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64AC-0616-4C44-B8E2-05BDB942D4C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BD6A-4CE9-4967-9E02-5F4AF7278877}" type="datetimeFigureOut">
              <a:rPr lang="pt-BR" smtClean="0"/>
              <a:t>17/06/2016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64AC-0616-4C44-B8E2-05BDB942D4C8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BD6A-4CE9-4967-9E02-5F4AF7278877}" type="datetimeFigureOut">
              <a:rPr lang="pt-BR" smtClean="0"/>
              <a:t>17/06/2016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64AC-0616-4C44-B8E2-05BDB942D4C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BD6A-4CE9-4967-9E02-5F4AF7278877}" type="datetimeFigureOut">
              <a:rPr lang="pt-BR" smtClean="0"/>
              <a:t>17/06/2016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64AC-0616-4C44-B8E2-05BDB942D4C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BD6A-4CE9-4967-9E02-5F4AF7278877}" type="datetimeFigureOut">
              <a:rPr lang="pt-BR" smtClean="0"/>
              <a:t>17/06/2016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64AC-0616-4C44-B8E2-05BDB942D4C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BD6A-4CE9-4967-9E02-5F4AF7278877}" type="datetimeFigureOut">
              <a:rPr lang="pt-BR" smtClean="0"/>
              <a:t>17/06/2016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64AC-0616-4C44-B8E2-05BDB942D4C8}" type="slidenum">
              <a:rPr lang="pt-BR" smtClean="0"/>
              <a:t>‹nº›</a:t>
            </a:fld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BD6A-4CE9-4967-9E02-5F4AF7278877}" type="datetimeFigureOut">
              <a:rPr lang="pt-BR" smtClean="0"/>
              <a:t>17/06/2016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64AC-0616-4C44-B8E2-05BDB942D4C8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E49BD6A-4CE9-4967-9E02-5F4AF7278877}" type="datetimeFigureOut">
              <a:rPr lang="pt-BR" smtClean="0"/>
              <a:t>17/06/2016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EC264AC-0616-4C44-B8E2-05BDB942D4C8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douglasgoncalves.info/trabalhos/CtrolInventario/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2115326"/>
            <a:ext cx="8208912" cy="2105761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</a:rPr>
              <a:t>Gestão do Processo de Desenvolvimento I</a:t>
            </a:r>
            <a:br>
              <a:rPr lang="pt-BR" sz="2800" dirty="0"/>
            </a:br>
            <a:br>
              <a:rPr lang="pt-BR" sz="2800" dirty="0">
                <a:solidFill>
                  <a:schemeClr val="tx1"/>
                </a:solidFill>
              </a:rPr>
            </a:b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6" name="Picture 10" descr="U-vertical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7200"/>
            <a:ext cx="1136318" cy="1219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179512" y="472514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ALEXANDRE BRAGA</a:t>
            </a:r>
          </a:p>
          <a:p>
            <a:r>
              <a:rPr lang="pt-BR" dirty="0"/>
              <a:t>ARLEI FABIANO HAEFLIGER</a:t>
            </a:r>
          </a:p>
          <a:p>
            <a:r>
              <a:rPr lang="pt-BR" dirty="0"/>
              <a:t>DOUGLAS DE PAULA GONÇALVES</a:t>
            </a:r>
          </a:p>
          <a:p>
            <a:r>
              <a:rPr lang="pt-BR" dirty="0"/>
              <a:t>LUIS CARLOS DA SILVA</a:t>
            </a:r>
          </a:p>
          <a:p>
            <a:r>
              <a:rPr lang="pt-BR" dirty="0"/>
              <a:t>NEYMAR DANIEL CORRÊA</a:t>
            </a:r>
          </a:p>
          <a:p>
            <a:r>
              <a:rPr lang="pt-BR" dirty="0"/>
              <a:t>ROBERTO INACIO MOLON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1619672" y="902973"/>
            <a:ext cx="6840760" cy="7665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600" b="1" dirty="0">
                <a:solidFill>
                  <a:schemeClr val="accent2">
                    <a:lumMod val="50000"/>
                  </a:schemeClr>
                </a:solidFill>
              </a:rPr>
              <a:t>Universidade do Norte do Paraná</a:t>
            </a:r>
          </a:p>
        </p:txBody>
      </p:sp>
    </p:spTree>
    <p:extLst>
      <p:ext uri="{BB962C8B-B14F-4D97-AF65-F5344CB8AC3E}">
        <p14:creationId xmlns:p14="http://schemas.microsoft.com/office/powerpoint/2010/main" val="3416368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860321"/>
            <a:ext cx="115127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.</a:t>
            </a:r>
            <a:endParaRPr kumimoji="0" lang="pt-B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23528" y="240819"/>
            <a:ext cx="64807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/>
              <a:t>5. Gerenciamento de Configurações</a:t>
            </a:r>
            <a:endParaRPr lang="pt-BR" b="1" dirty="0"/>
          </a:p>
        </p:txBody>
      </p:sp>
      <p:sp>
        <p:nvSpPr>
          <p:cNvPr id="2" name="Retângulo 1"/>
          <p:cNvSpPr/>
          <p:nvPr/>
        </p:nvSpPr>
        <p:spPr>
          <a:xfrm>
            <a:off x="575638" y="764039"/>
            <a:ext cx="763284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/>
          </a:p>
          <a:p>
            <a:pPr lvl="0"/>
            <a:r>
              <a:rPr lang="pt-BR" sz="2000" dirty="0"/>
              <a:t>Release: é a depuração dos Build, nesta fase do projeto e feita a entregue do sistema e, portanto, tem que estar perfeita, aqui já estamos falando de um produto de software, sem erros entregue e implantado no cliente.</a:t>
            </a:r>
          </a:p>
          <a:p>
            <a:pPr lvl="0"/>
            <a:endParaRPr lang="pt-BR" sz="2000" dirty="0"/>
          </a:p>
          <a:p>
            <a:pPr lvl="0"/>
            <a:r>
              <a:rPr lang="pt-BR" sz="2000" dirty="0"/>
              <a:t>Versão: Como foi definido dentro de uma gerencia de configuração podemos definia as versões de forma que o desenvolvimento evolui muito até chegar a mudar o programa.</a:t>
            </a:r>
          </a:p>
          <a:p>
            <a:pPr lvl="0"/>
            <a:endParaRPr lang="pt-BR" sz="2000" dirty="0"/>
          </a:p>
          <a:p>
            <a:pPr lvl="0"/>
            <a:r>
              <a:rPr lang="pt-BR" sz="2000" dirty="0"/>
              <a:t>Versionamento:</a:t>
            </a:r>
          </a:p>
          <a:p>
            <a:pPr lvl="0"/>
            <a:r>
              <a:rPr lang="pt-BR" sz="2000" dirty="0"/>
              <a:t>Temporal: definidas de tempo em tempo a geração de um Build ou uma versão.</a:t>
            </a:r>
          </a:p>
          <a:p>
            <a:r>
              <a:rPr lang="pt-BR" sz="2000" dirty="0"/>
              <a:t> </a:t>
            </a:r>
          </a:p>
          <a:p>
            <a:pPr lvl="0"/>
            <a:r>
              <a:rPr lang="pt-BR" sz="2000" dirty="0"/>
              <a:t>Arbitrária: são definidas as Build, release ou versão em qualquer momento.</a:t>
            </a:r>
          </a:p>
          <a:p>
            <a:r>
              <a:rPr lang="pt-BR" sz="2000" dirty="0"/>
              <a:t> </a:t>
            </a:r>
          </a:p>
          <a:p>
            <a:r>
              <a:rPr lang="pt-BR" sz="2000" dirty="0"/>
              <a:t>Quantitativo: definida na política do desenvolvimento como exemplo após 3 build definir a release, ou a cada release uma versão</a:t>
            </a:r>
          </a:p>
        </p:txBody>
      </p:sp>
    </p:spTree>
    <p:extLst>
      <p:ext uri="{BB962C8B-B14F-4D97-AF65-F5344CB8AC3E}">
        <p14:creationId xmlns:p14="http://schemas.microsoft.com/office/powerpoint/2010/main" val="1419339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860321"/>
            <a:ext cx="115127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.</a:t>
            </a:r>
            <a:endParaRPr kumimoji="0" lang="pt-B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67544" y="195590"/>
            <a:ext cx="58326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/>
              <a:t>EAP – Estrutura Analítica do Projeto:</a:t>
            </a:r>
            <a:endParaRPr lang="pt-BR" b="1" dirty="0"/>
          </a:p>
        </p:txBody>
      </p:sp>
      <p:sp>
        <p:nvSpPr>
          <p:cNvPr id="2" name="Retângulo 1"/>
          <p:cNvSpPr/>
          <p:nvPr/>
        </p:nvSpPr>
        <p:spPr>
          <a:xfrm>
            <a:off x="724813" y="1036487"/>
            <a:ext cx="763284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/>
          </a:p>
          <a:p>
            <a:pPr lvl="0"/>
            <a:r>
              <a:rPr lang="pt-BR" sz="2000" dirty="0"/>
              <a:t>A EAP é uma decomposição hierárquica orientada à entrega do trabalho a ser executado pela equipe para atingir os objetivos do projeto e criar as entregas requisitadas. Cada nível descendente da EAP representando uma definição gradualmente mais detalhada do trabalho do projeto. É finalizada pela determinação de contas de controle.</a:t>
            </a:r>
          </a:p>
          <a:p>
            <a:pPr lvl="0"/>
            <a:endParaRPr lang="pt-BR" dirty="0"/>
          </a:p>
        </p:txBody>
      </p:sp>
      <p:pic>
        <p:nvPicPr>
          <p:cNvPr id="6" name="Imagem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3" y="3284984"/>
            <a:ext cx="7776864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87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25316"/>
            <a:ext cx="18473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28690" y="350503"/>
            <a:ext cx="84866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/>
              <a:t> </a:t>
            </a:r>
            <a:r>
              <a:rPr lang="pt-BR" sz="2400" dirty="0"/>
              <a:t>Cronograma das atividades para o desenvolvimento do projeto:</a:t>
            </a:r>
            <a:endParaRPr lang="pt-BR" sz="2400" b="1" dirty="0"/>
          </a:p>
        </p:txBody>
      </p:sp>
      <p:pic>
        <p:nvPicPr>
          <p:cNvPr id="6" name="Imagem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89" y="1196752"/>
            <a:ext cx="8486619" cy="53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25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67544" y="195591"/>
            <a:ext cx="76594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Relação dos envolvidos, papeis dentro do projeto</a:t>
            </a:r>
            <a:endParaRPr lang="pt-BR" sz="2800" b="1" dirty="0"/>
          </a:p>
        </p:txBody>
      </p:sp>
      <p:pic>
        <p:nvPicPr>
          <p:cNvPr id="6" name="Imagem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32856"/>
            <a:ext cx="7920880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210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95536" y="228600"/>
            <a:ext cx="8352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Diagrama de Classe</a:t>
            </a:r>
            <a:endParaRPr lang="pt-BR" sz="2800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	</a:t>
            </a: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980420"/>
            <a:ext cx="7776864" cy="540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61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45066" y="188685"/>
            <a:ext cx="39469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Diagrama de caso de uso</a:t>
            </a:r>
            <a:endParaRPr lang="pt-B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637401"/>
            <a:ext cx="9144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bmk="_Toc434442182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pt-B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Imagem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66" y="1052736"/>
            <a:ext cx="8087374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8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37102" y="191581"/>
            <a:ext cx="41097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Programação para Web II:</a:t>
            </a:r>
            <a:endParaRPr lang="pt-BR" sz="2800" b="1" dirty="0"/>
          </a:p>
        </p:txBody>
      </p:sp>
      <p:sp>
        <p:nvSpPr>
          <p:cNvPr id="2" name="Retângulo 1"/>
          <p:cNvSpPr/>
          <p:nvPr/>
        </p:nvSpPr>
        <p:spPr>
          <a:xfrm>
            <a:off x="1062441" y="1522258"/>
            <a:ext cx="67687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ea typeface="Times New Roman" panose="02020603050405020304" pitchFamily="18" charset="0"/>
              </a:rPr>
              <a:t>Agora apresentaremos um projeto em PHP de um sistema de controle de Inventário, com um cadastro persistente e estruturado</a:t>
            </a:r>
            <a:endParaRPr lang="pt-BR" sz="2000" dirty="0"/>
          </a:p>
        </p:txBody>
      </p:sp>
      <p:sp>
        <p:nvSpPr>
          <p:cNvPr id="8" name="Retângulo 7"/>
          <p:cNvSpPr/>
          <p:nvPr/>
        </p:nvSpPr>
        <p:spPr>
          <a:xfrm>
            <a:off x="1490043" y="3345379"/>
            <a:ext cx="58864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</a:rPr>
              <a:t>Segue também o link para acesso ao sistema.</a:t>
            </a:r>
            <a:endParaRPr lang="pt-B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BR" u="sng" dirty="0">
                <a:solidFill>
                  <a:srgbClr val="0563C1"/>
                </a:solidFill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http://douglasgoncalves.info/trabalhos/CtrolInventario/</a:t>
            </a:r>
            <a:endParaRPr lang="pt-BR" u="sng" dirty="0">
              <a:solidFill>
                <a:srgbClr val="0563C1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pt-BR" u="sng" dirty="0">
              <a:solidFill>
                <a:srgbClr val="0563C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dirty="0"/>
              <a:t>Usuário: unopar 		Senha: unopar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pt-B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144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267744" y="252725"/>
            <a:ext cx="40086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Controle de INVENTÁRIO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Imagem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20" y="1484784"/>
            <a:ext cx="6840760" cy="449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537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82935" y="188640"/>
            <a:ext cx="24785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200" b="1" dirty="0"/>
              <a:t>CONCLUSÃO</a:t>
            </a:r>
            <a:r>
              <a:rPr lang="pt-BR" b="1" dirty="0"/>
              <a:t>:</a:t>
            </a:r>
          </a:p>
        </p:txBody>
      </p:sp>
      <p:sp>
        <p:nvSpPr>
          <p:cNvPr id="3" name="Retângulo 2"/>
          <p:cNvSpPr/>
          <p:nvPr/>
        </p:nvSpPr>
        <p:spPr>
          <a:xfrm>
            <a:off x="249573" y="2132856"/>
            <a:ext cx="858720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Por meio deste trabalho podemos analisar e presenciar todas as etapas que a geração de um sistema exige, podemos vivenciar as etapas fazer teste e desenvolver um software para controlar o inventario de maquinas das empresas, visando a usabilidade e a utilidade que a empresa precisa e gerenciar através de captação de requisitos o cliente solicitou.</a:t>
            </a:r>
          </a:p>
          <a:p>
            <a:r>
              <a:rPr lang="pt-B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9594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47664" y="3068960"/>
            <a:ext cx="60776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0" b="1" dirty="0"/>
              <a:t>OBRIGADO !!!</a:t>
            </a:r>
          </a:p>
        </p:txBody>
      </p:sp>
    </p:spTree>
    <p:extLst>
      <p:ext uri="{BB962C8B-B14F-4D97-AF65-F5344CB8AC3E}">
        <p14:creationId xmlns:p14="http://schemas.microsoft.com/office/powerpoint/2010/main" val="3291373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87401" y="260648"/>
            <a:ext cx="23166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INTRODUÇÃO</a:t>
            </a:r>
            <a:endParaRPr lang="pt-BR" sz="2800" dirty="0"/>
          </a:p>
        </p:txBody>
      </p:sp>
      <p:sp>
        <p:nvSpPr>
          <p:cNvPr id="7" name="Retângulo 6"/>
          <p:cNvSpPr/>
          <p:nvPr/>
        </p:nvSpPr>
        <p:spPr>
          <a:xfrm>
            <a:off x="300539" y="1539368"/>
            <a:ext cx="84249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Com este trabalho podemos ter uma noção maior dos tipos de modelos de ciclo de vida.</a:t>
            </a:r>
          </a:p>
        </p:txBody>
      </p:sp>
      <p:sp>
        <p:nvSpPr>
          <p:cNvPr id="9" name="Retângulo 8"/>
          <p:cNvSpPr/>
          <p:nvPr/>
        </p:nvSpPr>
        <p:spPr>
          <a:xfrm>
            <a:off x="225394" y="2381709"/>
            <a:ext cx="84771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A gestão de configuração de software é um tema abrangente e especializado, dentro das melhores práticas da Engenharia de Software que é possível o desenvolvimento consolidado dos conhecimentos para desenvolver o software.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23528" y="4149080"/>
            <a:ext cx="828092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Teremos o desenvolvimento de um programa para fazer o controle de inventário, um sistema desenvolvido em PHP, com consulta ao Bando de Dados MySQL com todas as Opções de CRUD</a:t>
            </a:r>
            <a:r>
              <a:rPr lang="pt-B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893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39552" y="366027"/>
            <a:ext cx="8064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/>
          </a:p>
          <a:p>
            <a:r>
              <a:rPr lang="pt-BR" dirty="0"/>
              <a:t> </a:t>
            </a:r>
          </a:p>
          <a:p>
            <a:r>
              <a:rPr lang="pt-BR" dirty="0"/>
              <a:t> </a:t>
            </a:r>
            <a:endParaRPr lang="pt-BR" dirty="0">
              <a:effectLst/>
            </a:endParaRPr>
          </a:p>
          <a:p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95536" y="300007"/>
            <a:ext cx="17267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OBJETIVO</a:t>
            </a:r>
          </a:p>
        </p:txBody>
      </p:sp>
      <p:sp>
        <p:nvSpPr>
          <p:cNvPr id="8" name="Retângulo 7"/>
          <p:cNvSpPr/>
          <p:nvPr/>
        </p:nvSpPr>
        <p:spPr>
          <a:xfrm>
            <a:off x="619090" y="1566356"/>
            <a:ext cx="827339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dirty="0"/>
              <a:t>Consideramos que o objetivo Engenharia de Software é o aprimoramento da qualidade dos produtos de software e o aumento da produtividade dos engenheiros de software, além do atendimento aos requisitos de eficácia e eficiência</a:t>
            </a:r>
            <a:r>
              <a:rPr lang="pt-BR" sz="2600" dirty="0"/>
              <a:t>.</a:t>
            </a:r>
          </a:p>
          <a:p>
            <a:pPr algn="ctr"/>
            <a:r>
              <a:rPr lang="pt-BR" sz="2800" dirty="0"/>
              <a:t>Assim podemos desenvolver um software minimizando os futuros problemas no desenvolvimento, podemos mostrar com este trabalho a possibilidade e a versatilidade que temos para desenvolver sistemas</a:t>
            </a:r>
            <a:r>
              <a:rPr lang="pt-BR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353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34210" y="260648"/>
            <a:ext cx="3324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DESENVOLVIMENTO</a:t>
            </a:r>
          </a:p>
        </p:txBody>
      </p:sp>
      <p:pic>
        <p:nvPicPr>
          <p:cNvPr id="6" name="Imagem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99" y="1556792"/>
            <a:ext cx="8064896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1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51520" y="260648"/>
            <a:ext cx="3324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DESENVOLVIMENTO</a:t>
            </a:r>
          </a:p>
        </p:txBody>
      </p:sp>
      <p:sp>
        <p:nvSpPr>
          <p:cNvPr id="2" name="Retângulo 1"/>
          <p:cNvSpPr/>
          <p:nvPr/>
        </p:nvSpPr>
        <p:spPr>
          <a:xfrm>
            <a:off x="683568" y="2276872"/>
            <a:ext cx="80648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ea typeface="Times New Roman" panose="02020603050405020304" pitchFamily="18" charset="0"/>
              </a:rPr>
              <a:t>Com a Analise e Desenvolvimento de Sistemas, que estamos cursando, podemos entender e identificar problemas simples no desenvolvimento de sistema, o primeiro passo é conhecer bem a empresa que vamos atender e fazer o levantamento de todos os requisitos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085812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860321"/>
            <a:ext cx="115127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.</a:t>
            </a:r>
            <a:endParaRPr kumimoji="0" lang="pt-B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51520" y="333091"/>
            <a:ext cx="648072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/>
              <a:t>1. Engenharia e Projeto de Software</a:t>
            </a:r>
          </a:p>
          <a:p>
            <a:endParaRPr lang="pt-BR" b="1" dirty="0"/>
          </a:p>
        </p:txBody>
      </p:sp>
      <p:sp>
        <p:nvSpPr>
          <p:cNvPr id="2" name="Retângulo 1"/>
          <p:cNvSpPr/>
          <p:nvPr/>
        </p:nvSpPr>
        <p:spPr>
          <a:xfrm>
            <a:off x="508392" y="1536430"/>
            <a:ext cx="76328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ea typeface="Times New Roman" panose="02020603050405020304" pitchFamily="18" charset="0"/>
              </a:rPr>
              <a:t>A gerência de projetos de software é constituída por um conjunto de atividades, que devem ser administradas de acordo com parâmetros de custo, tempo e qualidade, com a utilização de métricas quantitativas e qualitativas, ao longo do processo de desenvolvimento, para garantir um produto final que satisfaça às expectativas do cliente, dentro daquilo que foi acordado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65075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860321"/>
            <a:ext cx="115127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.</a:t>
            </a:r>
            <a:endParaRPr kumimoji="0" lang="pt-B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95536" y="333091"/>
            <a:ext cx="64807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/>
              <a:t>2. Projeto de Arquitetura</a:t>
            </a:r>
            <a:endParaRPr lang="pt-BR" b="1" dirty="0"/>
          </a:p>
        </p:txBody>
      </p:sp>
      <p:sp>
        <p:nvSpPr>
          <p:cNvPr id="2" name="Retângulo 1"/>
          <p:cNvSpPr/>
          <p:nvPr/>
        </p:nvSpPr>
        <p:spPr>
          <a:xfrm>
            <a:off x="566332" y="1269024"/>
            <a:ext cx="76328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A arquitetura é composta por alguns elementos, entenda-se classes, que em conjunto produzem o efeito desejado pela arquitetura como um produto final para o desenvolvimento. Para uma descrição detalhada de como cada classe trabalha, faz parte de toda a metodologia de desenvolvimento do</a:t>
            </a:r>
          </a:p>
          <a:p>
            <a:r>
              <a:rPr lang="pt-BR" sz="2800" dirty="0"/>
              <a:t>“Controle de Inventário” cada método e atributo existente é para que o aprendizado na utilização do sistema seja a menor possível</a:t>
            </a:r>
          </a:p>
        </p:txBody>
      </p:sp>
    </p:spTree>
    <p:extLst>
      <p:ext uri="{BB962C8B-B14F-4D97-AF65-F5344CB8AC3E}">
        <p14:creationId xmlns:p14="http://schemas.microsoft.com/office/powerpoint/2010/main" val="777141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860321"/>
            <a:ext cx="115127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.</a:t>
            </a:r>
            <a:endParaRPr kumimoji="0" lang="pt-B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51520" y="222544"/>
            <a:ext cx="64807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/>
              <a:t>3. Arquitetura de Sistemas Distribuídos</a:t>
            </a:r>
            <a:endParaRPr lang="pt-BR" b="1" dirty="0"/>
          </a:p>
        </p:txBody>
      </p:sp>
      <p:sp>
        <p:nvSpPr>
          <p:cNvPr id="2" name="Retângulo 1"/>
          <p:cNvSpPr/>
          <p:nvPr/>
        </p:nvSpPr>
        <p:spPr>
          <a:xfrm>
            <a:off x="755576" y="1148884"/>
            <a:ext cx="7632848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As principais vantagens da arquitetura MVC </a:t>
            </a:r>
          </a:p>
          <a:p>
            <a:endParaRPr lang="pt-BR" sz="2400" dirty="0"/>
          </a:p>
          <a:p>
            <a:pPr lvl="0"/>
            <a:r>
              <a:rPr lang="pt-BR" sz="2400" dirty="0"/>
              <a:t>Modularidade - Dividir a aplicação em módulos tão independentes quanto possível.</a:t>
            </a:r>
          </a:p>
          <a:p>
            <a:r>
              <a:rPr lang="pt-BR" sz="2400" dirty="0"/>
              <a:t> </a:t>
            </a:r>
          </a:p>
          <a:p>
            <a:pPr lvl="0"/>
            <a:r>
              <a:rPr lang="pt-BR" sz="2400" dirty="0" err="1"/>
              <a:t>Manutenibilidade</a:t>
            </a:r>
            <a:r>
              <a:rPr lang="pt-BR" sz="2400" dirty="0"/>
              <a:t> - Reduzir o custo de manutenção da aplicação.</a:t>
            </a:r>
          </a:p>
          <a:p>
            <a:r>
              <a:rPr lang="pt-BR" sz="2400" dirty="0"/>
              <a:t> </a:t>
            </a:r>
          </a:p>
          <a:p>
            <a:pPr lvl="0"/>
            <a:r>
              <a:rPr lang="pt-BR" sz="2400" dirty="0"/>
              <a:t>Extensibilidade - Permitir que novas funcionalidades sejam adicionadas sem grande impacto nas já existentes.</a:t>
            </a:r>
          </a:p>
          <a:p>
            <a:r>
              <a:rPr lang="pt-BR" sz="2400" dirty="0"/>
              <a:t> </a:t>
            </a:r>
          </a:p>
          <a:p>
            <a:pPr lvl="0"/>
            <a:r>
              <a:rPr lang="pt-BR" sz="2400" dirty="0" err="1"/>
              <a:t>Reusabilidade</a:t>
            </a:r>
            <a:r>
              <a:rPr lang="pt-BR" sz="2400" dirty="0"/>
              <a:t> - Permitir que classes e componentes sejam reusados em outros módulos da mesma aplicação ou em outras aplicações.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6392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860321"/>
            <a:ext cx="115127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.</a:t>
            </a:r>
            <a:endParaRPr kumimoji="0" lang="pt-B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23528" y="259644"/>
            <a:ext cx="64807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/>
              <a:t>4. Gerenciamento de Configurações</a:t>
            </a:r>
            <a:endParaRPr lang="pt-BR" b="1" dirty="0"/>
          </a:p>
        </p:txBody>
      </p:sp>
      <p:sp>
        <p:nvSpPr>
          <p:cNvPr id="2" name="Retângulo 1"/>
          <p:cNvSpPr/>
          <p:nvPr/>
        </p:nvSpPr>
        <p:spPr>
          <a:xfrm>
            <a:off x="755576" y="980420"/>
            <a:ext cx="763284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Todas as alterações são registradas visando a garantia de recuperação dos dados alterados tanto pelos desenvolvedores ou por solicitação do cliente.</a:t>
            </a:r>
          </a:p>
          <a:p>
            <a:endParaRPr lang="pt-BR" sz="2000" dirty="0"/>
          </a:p>
          <a:p>
            <a:pPr lvl="0"/>
            <a:r>
              <a:rPr lang="pt-BR" sz="2000" dirty="0" err="1"/>
              <a:t>Baselines</a:t>
            </a:r>
            <a:r>
              <a:rPr lang="pt-BR" sz="2000" dirty="0"/>
              <a:t> que é a configuração do software em um ponto do tempo, serve como base para os passos posteriores do desenvolvimento; são marcos no processo de desenvolvimento e um artefato ou vários artefatos somente chega a uma configuração depois de um </a:t>
            </a:r>
            <a:r>
              <a:rPr lang="pt-BR" sz="2000" dirty="0" err="1"/>
              <a:t>baseline</a:t>
            </a:r>
            <a:r>
              <a:rPr lang="pt-BR" sz="2000" dirty="0"/>
              <a:t> definindo</a:t>
            </a:r>
          </a:p>
          <a:p>
            <a:pPr lvl="0"/>
            <a:endParaRPr lang="pt-BR" sz="2000" dirty="0"/>
          </a:p>
          <a:p>
            <a:pPr lvl="0"/>
            <a:r>
              <a:rPr lang="pt-BR" sz="2000" dirty="0"/>
              <a:t>Build: é uma versão do meu sistema antes de ser entregue, ou seja, ela é gerada passo a passo sendo definido como build, lembrando que nesta parte do desenvolvimento que ela ser perfeita. Portando dependendo do que foi definido no projeto a geração de Build deve automatizada e realizada com frequência</a:t>
            </a:r>
          </a:p>
        </p:txBody>
      </p:sp>
    </p:spTree>
    <p:extLst>
      <p:ext uri="{BB962C8B-B14F-4D97-AF65-F5344CB8AC3E}">
        <p14:creationId xmlns:p14="http://schemas.microsoft.com/office/powerpoint/2010/main" val="2320809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179</TotalTime>
  <Words>813</Words>
  <Application>Microsoft Office PowerPoint</Application>
  <PresentationFormat>Apresentação na tela (4:3)</PresentationFormat>
  <Paragraphs>80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Candara</vt:lpstr>
      <vt:lpstr>Symbol</vt:lpstr>
      <vt:lpstr>Times New Roman</vt:lpstr>
      <vt:lpstr>Forma de Onda</vt:lpstr>
      <vt:lpstr>Gestão do Processo de Desenvolvimento I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TRABALHO EM GRUPO 4º SEMESTRE</dc:title>
  <dc:creator>Vigil</dc:creator>
  <cp:lastModifiedBy>Molon</cp:lastModifiedBy>
  <cp:revision>25</cp:revision>
  <dcterms:created xsi:type="dcterms:W3CDTF">2015-11-06T16:34:29Z</dcterms:created>
  <dcterms:modified xsi:type="dcterms:W3CDTF">2016-06-17T17:48:52Z</dcterms:modified>
</cp:coreProperties>
</file>