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Amatic SC" panose="020B0604020202020204" charset="-79"/>
      <p:regular r:id="rId22"/>
      <p:bold r:id="rId23"/>
    </p:embeddedFont>
    <p:embeddedFont>
      <p:font typeface="Source Code Pro"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ca9d625d4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ca9d625d4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ca9d625d4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ca9d625d4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ca9d625d4_4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ca9d625d4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ca9d625d4_4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ca9d625d4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ca9d625d4_4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ca9d625d4_4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ca9d625d4_4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ca9d625d4_4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ca9d625d4_4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ca9d625d4_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ca9d625d4_4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ca9d625d4_4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ca9d625d4_4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ca9d625d4_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ca9d625d4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ca9d625d4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5ca9d625d4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ca9d625d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ca9d625d4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ca9d625d4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ca9d625d4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ca9d625d4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ca9d625d4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ca9d625d4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ca9d625d4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ca9d625d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ca9d625d4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ca9d625d4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ca9d625d4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ca9d625d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ca9d625d4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ca9d625d4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55"/>
        <p:cNvGrpSpPr/>
        <p:nvPr/>
      </p:nvGrpSpPr>
      <p:grpSpPr>
        <a:xfrm>
          <a:off x="0" y="0"/>
          <a:ext cx="0" cy="0"/>
          <a:chOff x="0" y="0"/>
          <a:chExt cx="0" cy="0"/>
        </a:xfrm>
      </p:grpSpPr>
      <p:pic>
        <p:nvPicPr>
          <p:cNvPr id="56" name="Google Shape;56;p13"/>
          <p:cNvPicPr preferRelativeResize="0"/>
          <p:nvPr/>
        </p:nvPicPr>
        <p:blipFill>
          <a:blip r:embed="rId3">
            <a:alphaModFix amt="70000"/>
          </a:blip>
          <a:stretch>
            <a:fillRect/>
          </a:stretch>
        </p:blipFill>
        <p:spPr>
          <a:xfrm>
            <a:off x="0" y="3"/>
            <a:ext cx="9144000" cy="4766310"/>
          </a:xfrm>
          <a:prstGeom prst="rect">
            <a:avLst/>
          </a:prstGeom>
          <a:noFill/>
          <a:ln>
            <a:noFill/>
          </a:ln>
          <a:effectLst>
            <a:outerShdw blurRad="57150" dist="19050" dir="5400000" algn="bl" rotWithShape="0">
              <a:schemeClr val="lt1">
                <a:alpha val="50000"/>
              </a:schemeClr>
            </a:outerShdw>
          </a:effectLst>
        </p:spPr>
      </p:pic>
      <p:sp>
        <p:nvSpPr>
          <p:cNvPr id="57" name="Google Shape;57;p13"/>
          <p:cNvSpPr/>
          <p:nvPr/>
        </p:nvSpPr>
        <p:spPr>
          <a:xfrm>
            <a:off x="0" y="3298925"/>
            <a:ext cx="9144000" cy="1844700"/>
          </a:xfrm>
          <a:prstGeom prst="rect">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a:spLocks noGrp="1"/>
          </p:cNvSpPr>
          <p:nvPr>
            <p:ph type="subTitle" idx="1"/>
          </p:nvPr>
        </p:nvSpPr>
        <p:spPr>
          <a:xfrm>
            <a:off x="311700" y="3485925"/>
            <a:ext cx="8520600" cy="17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2600" dirty="0">
                <a:solidFill>
                  <a:srgbClr val="FFFFFF"/>
                </a:solidFill>
                <a:latin typeface="Amatic SC"/>
                <a:ea typeface="Amatic SC"/>
                <a:cs typeface="Amatic SC"/>
                <a:sym typeface="Amatic SC"/>
              </a:rPr>
              <a:t>Integrantes:</a:t>
            </a:r>
            <a:endParaRPr sz="2600" dirty="0">
              <a:solidFill>
                <a:srgbClr val="FFFFFF"/>
              </a:solidFill>
              <a:latin typeface="Amatic SC"/>
              <a:ea typeface="Amatic SC"/>
              <a:cs typeface="Amatic SC"/>
              <a:sym typeface="Amatic SC"/>
            </a:endParaRPr>
          </a:p>
          <a:p>
            <a:pPr marL="457200" lvl="0" indent="-393700" algn="l" rtl="0">
              <a:spcBef>
                <a:spcPts val="0"/>
              </a:spcBef>
              <a:spcAft>
                <a:spcPts val="0"/>
              </a:spcAft>
              <a:buClr>
                <a:srgbClr val="FFFFFF"/>
              </a:buClr>
              <a:buSzPts val="2600"/>
              <a:buFont typeface="Amatic SC"/>
              <a:buChar char="-"/>
            </a:pPr>
            <a:r>
              <a:rPr lang="es" sz="1800" dirty="0">
                <a:solidFill>
                  <a:srgbClr val="FFFFFF"/>
                </a:solidFill>
                <a:latin typeface="Amatic SC"/>
                <a:ea typeface="Amatic SC"/>
                <a:cs typeface="Amatic SC"/>
                <a:sym typeface="Amatic SC"/>
              </a:rPr>
              <a:t>Aguirre Peralta Joaquín				-	Tiglla Arrascue Bruno</a:t>
            </a:r>
            <a:endParaRPr sz="1800" dirty="0">
              <a:solidFill>
                <a:srgbClr val="FFFFFF"/>
              </a:solidFill>
              <a:latin typeface="Amatic SC"/>
              <a:ea typeface="Amatic SC"/>
              <a:cs typeface="Amatic SC"/>
              <a:sym typeface="Amatic SC"/>
            </a:endParaRPr>
          </a:p>
          <a:p>
            <a:pPr marL="457200" lvl="0" indent="-393700" algn="l" rtl="0">
              <a:spcBef>
                <a:spcPts val="0"/>
              </a:spcBef>
              <a:spcAft>
                <a:spcPts val="0"/>
              </a:spcAft>
              <a:buClr>
                <a:srgbClr val="FFFFFF"/>
              </a:buClr>
              <a:buSzPts val="2600"/>
              <a:buFont typeface="Amatic SC"/>
              <a:buChar char="-"/>
            </a:pPr>
            <a:r>
              <a:rPr lang="es" sz="1800" dirty="0">
                <a:solidFill>
                  <a:srgbClr val="FFFFFF"/>
                </a:solidFill>
                <a:latin typeface="Amatic SC"/>
                <a:ea typeface="Amatic SC"/>
                <a:cs typeface="Amatic SC"/>
                <a:sym typeface="Amatic SC"/>
              </a:rPr>
              <a:t>Moloche García Franco				-	Villa García Cárdenas Sebastián </a:t>
            </a:r>
            <a:endParaRPr sz="1800" dirty="0">
              <a:solidFill>
                <a:srgbClr val="FFFFFF"/>
              </a:solidFill>
              <a:latin typeface="Amatic SC"/>
              <a:ea typeface="Amatic SC"/>
              <a:cs typeface="Amatic SC"/>
              <a:sym typeface="Amatic SC"/>
            </a:endParaRPr>
          </a:p>
          <a:p>
            <a:pPr marL="457200" lvl="0" indent="-393700" algn="l" rtl="0">
              <a:spcBef>
                <a:spcPts val="0"/>
              </a:spcBef>
              <a:spcAft>
                <a:spcPts val="0"/>
              </a:spcAft>
              <a:buClr>
                <a:srgbClr val="FFFFFF"/>
              </a:buClr>
              <a:buSzPts val="2600"/>
              <a:buFont typeface="Amatic SC"/>
              <a:buChar char="-"/>
            </a:pPr>
            <a:r>
              <a:rPr lang="es" sz="1800" dirty="0">
                <a:solidFill>
                  <a:srgbClr val="FFFFFF"/>
                </a:solidFill>
                <a:latin typeface="Amatic SC"/>
                <a:ea typeface="Amatic SC"/>
                <a:cs typeface="Amatic SC"/>
                <a:sym typeface="Amatic SC"/>
              </a:rPr>
              <a:t>Morales Cahuancama Adriana	</a:t>
            </a:r>
            <a:endParaRPr sz="1800" dirty="0">
              <a:solidFill>
                <a:srgbClr val="FFFFFF"/>
              </a:solidFill>
              <a:latin typeface="Amatic SC"/>
              <a:ea typeface="Amatic SC"/>
              <a:cs typeface="Amatic SC"/>
              <a:sym typeface="Amatic SC"/>
            </a:endParaRPr>
          </a:p>
          <a:p>
            <a:pPr marL="0" lvl="0" indent="0" algn="ctr" rtl="0">
              <a:spcBef>
                <a:spcPts val="0"/>
              </a:spcBef>
              <a:spcAft>
                <a:spcPts val="0"/>
              </a:spcAft>
              <a:buNone/>
            </a:pPr>
            <a:endParaRPr dirty="0"/>
          </a:p>
        </p:txBody>
      </p:sp>
      <p:sp>
        <p:nvSpPr>
          <p:cNvPr id="59" name="Google Shape;59;p13"/>
          <p:cNvSpPr txBox="1">
            <a:spLocks noGrp="1"/>
          </p:cNvSpPr>
          <p:nvPr>
            <p:ph type="ctrTitle"/>
          </p:nvPr>
        </p:nvSpPr>
        <p:spPr>
          <a:xfrm>
            <a:off x="464100" y="544550"/>
            <a:ext cx="8520600" cy="26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Proyección ortogonal y rotaciones</a:t>
            </a:r>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Definición:</a:t>
            </a:r>
            <a:endParaRPr/>
          </a:p>
        </p:txBody>
      </p:sp>
      <p:sp>
        <p:nvSpPr>
          <p:cNvPr id="125" name="Google Shape;125;p22"/>
          <p:cNvSpPr txBox="1">
            <a:spLocks noGrp="1"/>
          </p:cNvSpPr>
          <p:nvPr>
            <p:ph type="body" idx="1"/>
          </p:nvPr>
        </p:nvSpPr>
        <p:spPr>
          <a:xfrm>
            <a:off x="451000" y="1157000"/>
            <a:ext cx="4998300" cy="3108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a:solidFill>
                  <a:srgbClr val="222222"/>
                </a:solidFill>
                <a:highlight>
                  <a:srgbClr val="FFFFFF"/>
                </a:highlight>
              </a:rPr>
              <a:t>La rotación es un concepto que tiene su origen en la geometría. Cualquier rotación es un movimiento definido en un determinado espacio que conserva al menos un punto en su posición original. Puede describir, por ejemplo, el giro de un cuerpo rígido alrededor de un punto fijo. Una rotación es diferente a otros tipos de movimientos (como la traslación, que no tiene puntos fijos; o la reflexión).</a:t>
            </a:r>
            <a:endParaRPr sz="1600">
              <a:solidFill>
                <a:srgbClr val="000000"/>
              </a:solidFill>
            </a:endParaRPr>
          </a:p>
          <a:p>
            <a:pPr marL="0" lvl="0" indent="0" algn="l" rtl="0">
              <a:spcBef>
                <a:spcPts val="0"/>
              </a:spcBef>
              <a:spcAft>
                <a:spcPts val="1600"/>
              </a:spcAft>
              <a:buNone/>
            </a:pPr>
            <a:endParaRPr/>
          </a:p>
        </p:txBody>
      </p:sp>
      <p:pic>
        <p:nvPicPr>
          <p:cNvPr id="126" name="Google Shape;126;p22"/>
          <p:cNvPicPr preferRelativeResize="0"/>
          <p:nvPr/>
        </p:nvPicPr>
        <p:blipFill>
          <a:blip r:embed="rId3">
            <a:alphaModFix/>
          </a:blip>
          <a:stretch>
            <a:fillRect/>
          </a:stretch>
        </p:blipFill>
        <p:spPr>
          <a:xfrm>
            <a:off x="5871375" y="1405025"/>
            <a:ext cx="2612225" cy="2612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Matriz de Rotación</a:t>
            </a:r>
            <a:endParaRPr/>
          </a:p>
        </p:txBody>
      </p:sp>
      <p:sp>
        <p:nvSpPr>
          <p:cNvPr id="132" name="Google Shape;132;p2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a:solidFill>
                  <a:srgbClr val="000000"/>
                </a:solidFill>
              </a:rPr>
              <a:t>En álgebra lineal, se le conoce a una matriz de rotación, la que representa una rotación en el espacio euclídeo. Por ejemplo, la matriz representa la rotación de θ grados del plano en sentido antihorario. En tres dimensiones, las matrices de rotación representan las rotaciones de manera concisa y se frecuentan ver en campos tales como la geometría, física e informática.</a:t>
            </a:r>
            <a:endParaRPr/>
          </a:p>
        </p:txBody>
      </p:sp>
      <p:pic>
        <p:nvPicPr>
          <p:cNvPr id="133" name="Google Shape;133;p23"/>
          <p:cNvPicPr preferRelativeResize="0"/>
          <p:nvPr/>
        </p:nvPicPr>
        <p:blipFill>
          <a:blip r:embed="rId3">
            <a:alphaModFix/>
          </a:blip>
          <a:stretch>
            <a:fillRect/>
          </a:stretch>
        </p:blipFill>
        <p:spPr>
          <a:xfrm>
            <a:off x="3124200" y="3382600"/>
            <a:ext cx="2895600" cy="91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4"/>
          <p:cNvPicPr preferRelativeResize="0"/>
          <p:nvPr/>
        </p:nvPicPr>
        <p:blipFill rotWithShape="1">
          <a:blip r:embed="rId3">
            <a:alphaModFix amt="37000"/>
          </a:blip>
          <a:srcRect l="17997" t="8167" r="14365" b="6127"/>
          <a:stretch/>
        </p:blipFill>
        <p:spPr>
          <a:xfrm>
            <a:off x="1033900" y="267300"/>
            <a:ext cx="7076199" cy="4608900"/>
          </a:xfrm>
          <a:prstGeom prst="rect">
            <a:avLst/>
          </a:prstGeom>
          <a:noFill/>
          <a:ln>
            <a:noFill/>
          </a:ln>
        </p:spPr>
      </p:pic>
      <p:sp>
        <p:nvSpPr>
          <p:cNvPr id="139" name="Google Shape;139;p24"/>
          <p:cNvSpPr txBox="1">
            <a:spLocks noGrp="1"/>
          </p:cNvSpPr>
          <p:nvPr>
            <p:ph type="title"/>
          </p:nvPr>
        </p:nvSpPr>
        <p:spPr>
          <a:xfrm>
            <a:off x="311700" y="2171250"/>
            <a:ext cx="8520600" cy="8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Programa de proyección ortogonal + rotaciones</a:t>
            </a:r>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Herramientas y librerías utilizadas</a:t>
            </a:r>
            <a:endParaRPr/>
          </a:p>
        </p:txBody>
      </p:sp>
      <p:sp>
        <p:nvSpPr>
          <p:cNvPr id="145" name="Google Shape;145;p2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Javascript: Lenguaje de programación para entornos web.</a:t>
            </a:r>
            <a:endParaRPr/>
          </a:p>
          <a:p>
            <a:pPr marL="0" lvl="0" indent="0" algn="l" rtl="0">
              <a:spcBef>
                <a:spcPts val="1600"/>
              </a:spcBef>
              <a:spcAft>
                <a:spcPts val="0"/>
              </a:spcAft>
              <a:buNone/>
            </a:pPr>
            <a:r>
              <a:rPr lang="es"/>
              <a:t>Processing 5: Librería para manipulación de elementos HTML.</a:t>
            </a:r>
            <a:endParaRPr/>
          </a:p>
          <a:p>
            <a:pPr marL="0" lvl="0" indent="0" algn="l" rtl="0">
              <a:spcBef>
                <a:spcPts val="1600"/>
              </a:spcBef>
              <a:spcAft>
                <a:spcPts val="0"/>
              </a:spcAft>
              <a:buNone/>
            </a:pPr>
            <a:r>
              <a:rPr lang="es"/>
              <a:t>Plotly: Librería para variados tipos de plots.</a:t>
            </a:r>
            <a:endParaRPr/>
          </a:p>
          <a:p>
            <a:pPr marL="0" lvl="0" indent="0" algn="l" rtl="0">
              <a:spcBef>
                <a:spcPts val="1600"/>
              </a:spcBef>
              <a:spcAft>
                <a:spcPts val="1600"/>
              </a:spcAft>
              <a:buNone/>
            </a:pPr>
            <a:endParaRPr/>
          </a:p>
        </p:txBody>
      </p:sp>
      <p:pic>
        <p:nvPicPr>
          <p:cNvPr id="146" name="Google Shape;146;p25"/>
          <p:cNvPicPr preferRelativeResize="0"/>
          <p:nvPr/>
        </p:nvPicPr>
        <p:blipFill>
          <a:blip r:embed="rId3">
            <a:alphaModFix/>
          </a:blip>
          <a:stretch>
            <a:fillRect/>
          </a:stretch>
        </p:blipFill>
        <p:spPr>
          <a:xfrm>
            <a:off x="3234550" y="3382388"/>
            <a:ext cx="1033900" cy="1033900"/>
          </a:xfrm>
          <a:prstGeom prst="rect">
            <a:avLst/>
          </a:prstGeom>
          <a:noFill/>
          <a:ln>
            <a:noFill/>
          </a:ln>
        </p:spPr>
      </p:pic>
      <p:pic>
        <p:nvPicPr>
          <p:cNvPr id="147" name="Google Shape;147;p25"/>
          <p:cNvPicPr preferRelativeResize="0"/>
          <p:nvPr/>
        </p:nvPicPr>
        <p:blipFill>
          <a:blip r:embed="rId4">
            <a:alphaModFix/>
          </a:blip>
          <a:stretch>
            <a:fillRect/>
          </a:stretch>
        </p:blipFill>
        <p:spPr>
          <a:xfrm>
            <a:off x="4470850" y="3288738"/>
            <a:ext cx="1261350" cy="1221175"/>
          </a:xfrm>
          <a:prstGeom prst="rect">
            <a:avLst/>
          </a:prstGeom>
          <a:noFill/>
          <a:ln>
            <a:noFill/>
          </a:ln>
        </p:spPr>
      </p:pic>
      <p:pic>
        <p:nvPicPr>
          <p:cNvPr id="148" name="Google Shape;148;p25"/>
          <p:cNvPicPr preferRelativeResize="0"/>
          <p:nvPr/>
        </p:nvPicPr>
        <p:blipFill>
          <a:blip r:embed="rId5">
            <a:alphaModFix/>
          </a:blip>
          <a:stretch>
            <a:fillRect/>
          </a:stretch>
        </p:blipFill>
        <p:spPr>
          <a:xfrm>
            <a:off x="1998250" y="3407275"/>
            <a:ext cx="1033900" cy="1033900"/>
          </a:xfrm>
          <a:prstGeom prst="rect">
            <a:avLst/>
          </a:prstGeom>
          <a:noFill/>
          <a:ln>
            <a:noFill/>
          </a:ln>
        </p:spPr>
      </p:pic>
      <p:pic>
        <p:nvPicPr>
          <p:cNvPr id="149" name="Google Shape;149;p25"/>
          <p:cNvPicPr preferRelativeResize="0"/>
          <p:nvPr/>
        </p:nvPicPr>
        <p:blipFill>
          <a:blip r:embed="rId6">
            <a:alphaModFix/>
          </a:blip>
          <a:stretch>
            <a:fillRect/>
          </a:stretch>
        </p:blipFill>
        <p:spPr>
          <a:xfrm>
            <a:off x="5794350" y="3407275"/>
            <a:ext cx="984125" cy="984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Fórmulas utilizadas</a:t>
            </a:r>
            <a:endParaRPr/>
          </a:p>
        </p:txBody>
      </p:sp>
      <p:sp>
        <p:nvSpPr>
          <p:cNvPr id="155" name="Google Shape;155;p2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Teniendo la ecuación: ax + by + cz + d = 0</a:t>
            </a:r>
            <a:endParaRPr/>
          </a:p>
          <a:p>
            <a:pPr marL="0" lvl="0" indent="0" algn="l" rtl="0">
              <a:spcBef>
                <a:spcPts val="1600"/>
              </a:spcBef>
              <a:spcAft>
                <a:spcPts val="0"/>
              </a:spcAft>
              <a:buNone/>
            </a:pPr>
            <a:r>
              <a:rPr lang="es"/>
              <a:t>Cualquier punto P: (x, y, z)</a:t>
            </a:r>
            <a:endParaRPr/>
          </a:p>
          <a:p>
            <a:pPr marL="0" lvl="0" indent="0" algn="l" rtl="0">
              <a:spcBef>
                <a:spcPts val="1600"/>
              </a:spcBef>
              <a:spcAft>
                <a:spcPts val="0"/>
              </a:spcAft>
              <a:buNone/>
            </a:pPr>
            <a:r>
              <a:rPr lang="es"/>
              <a:t>Procedimiento</a:t>
            </a:r>
            <a:endParaRPr/>
          </a:p>
          <a:p>
            <a:pPr marL="0" lvl="0" indent="0" algn="l" rtl="0">
              <a:spcBef>
                <a:spcPts val="1600"/>
              </a:spcBef>
              <a:spcAft>
                <a:spcPts val="0"/>
              </a:spcAft>
              <a:buNone/>
            </a:pPr>
            <a:r>
              <a:rPr lang="es"/>
              <a:t>n = (a, b, c)</a:t>
            </a:r>
            <a:endParaRPr/>
          </a:p>
          <a:p>
            <a:pPr marL="0" lvl="0" indent="0" algn="l" rtl="0">
              <a:spcBef>
                <a:spcPts val="1600"/>
              </a:spcBef>
              <a:spcAft>
                <a:spcPts val="0"/>
              </a:spcAft>
              <a:buNone/>
            </a:pPr>
            <a:r>
              <a:rPr lang="es"/>
              <a:t>t = ( -ax -by -cz -d) / (a^2 + b^2 + c^2)</a:t>
            </a:r>
            <a:endParaRPr/>
          </a:p>
          <a:p>
            <a:pPr marL="0" lvl="0" indent="0" algn="l" rtl="0">
              <a:spcBef>
                <a:spcPts val="1600"/>
              </a:spcBef>
              <a:spcAft>
                <a:spcPts val="1600"/>
              </a:spcAft>
              <a:buNone/>
            </a:pPr>
            <a:r>
              <a:rPr lang="es"/>
              <a:t>Transformación lineal: T(x,y,z) = (x+at, y+bt, z+ct)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rotación en el eje z</a:t>
            </a:r>
            <a:endParaRPr/>
          </a:p>
        </p:txBody>
      </p:sp>
      <p:sp>
        <p:nvSpPr>
          <p:cNvPr id="161" name="Google Shape;161;p2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Se rota el eje Z usando grados sexagesimal.</a:t>
            </a:r>
            <a:endParaRPr/>
          </a:p>
          <a:p>
            <a:pPr marL="0" lvl="0" indent="0" algn="l" rtl="0">
              <a:spcBef>
                <a:spcPts val="1600"/>
              </a:spcBef>
              <a:spcAft>
                <a:spcPts val="0"/>
              </a:spcAft>
              <a:buNone/>
            </a:pPr>
            <a:r>
              <a:rPr lang="es"/>
              <a:t>Antes de empezar los cálculos de la transformación lineal, se aplica la rotación al punto y al plano.</a:t>
            </a:r>
            <a:endParaRPr/>
          </a:p>
          <a:p>
            <a:pPr marL="0" lvl="0" indent="0" algn="l" rtl="0">
              <a:spcBef>
                <a:spcPts val="1600"/>
              </a:spcBef>
              <a:spcAft>
                <a:spcPts val="0"/>
              </a:spcAft>
              <a:buNone/>
            </a:pPr>
            <a:r>
              <a:rPr lang="es"/>
              <a:t>x2 = x1 cos(θ) - y1 sin(θ)</a:t>
            </a:r>
            <a:endParaRPr/>
          </a:p>
          <a:p>
            <a:pPr marL="0" lvl="0" indent="0" algn="l" rtl="0">
              <a:spcBef>
                <a:spcPts val="1600"/>
              </a:spcBef>
              <a:spcAft>
                <a:spcPts val="0"/>
              </a:spcAft>
              <a:buNone/>
            </a:pPr>
            <a:r>
              <a:rPr lang="es"/>
              <a:t>y2 = x1 sin(θ) + y1 cos(θ)</a:t>
            </a:r>
            <a:endParaRPr/>
          </a:p>
          <a:p>
            <a:pPr marL="0" lvl="0" indent="0" algn="l" rtl="0">
              <a:spcBef>
                <a:spcPts val="1600"/>
              </a:spcBef>
              <a:spcAft>
                <a:spcPts val="0"/>
              </a:spcAft>
              <a:buNone/>
            </a:pPr>
            <a:r>
              <a:rPr lang="es"/>
              <a:t>x1 = x2</a:t>
            </a:r>
            <a:endParaRPr/>
          </a:p>
          <a:p>
            <a:pPr marL="0" lvl="0" indent="0" algn="l" rtl="0">
              <a:spcBef>
                <a:spcPts val="1600"/>
              </a:spcBef>
              <a:spcAft>
                <a:spcPts val="1600"/>
              </a:spcAft>
              <a:buNone/>
            </a:pPr>
            <a:r>
              <a:rPr lang="es"/>
              <a:t>y1 = y2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Programa:</a:t>
            </a:r>
            <a:endParaRPr/>
          </a:p>
        </p:txBody>
      </p:sp>
      <p:pic>
        <p:nvPicPr>
          <p:cNvPr id="167" name="Google Shape;167;p28"/>
          <p:cNvPicPr preferRelativeResize="0"/>
          <p:nvPr/>
        </p:nvPicPr>
        <p:blipFill>
          <a:blip r:embed="rId3">
            <a:alphaModFix/>
          </a:blip>
          <a:stretch>
            <a:fillRect/>
          </a:stretch>
        </p:blipFill>
        <p:spPr>
          <a:xfrm>
            <a:off x="1162050" y="1568350"/>
            <a:ext cx="6819900" cy="3057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Resultado:</a:t>
            </a:r>
            <a:endParaRPr/>
          </a:p>
        </p:txBody>
      </p:sp>
      <p:pic>
        <p:nvPicPr>
          <p:cNvPr id="173" name="Google Shape;173;p29"/>
          <p:cNvPicPr preferRelativeResize="0"/>
          <p:nvPr/>
        </p:nvPicPr>
        <p:blipFill>
          <a:blip r:embed="rId3">
            <a:alphaModFix/>
          </a:blip>
          <a:stretch>
            <a:fillRect/>
          </a:stretch>
        </p:blipFill>
        <p:spPr>
          <a:xfrm>
            <a:off x="1505513" y="1093850"/>
            <a:ext cx="6132970" cy="37448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Consideraciones</a:t>
            </a:r>
            <a:endParaRPr/>
          </a:p>
        </p:txBody>
      </p:sp>
      <p:sp>
        <p:nvSpPr>
          <p:cNvPr id="179" name="Google Shape;179;p3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42900" algn="l" rtl="0">
              <a:spcBef>
                <a:spcPts val="1600"/>
              </a:spcBef>
              <a:spcAft>
                <a:spcPts val="0"/>
              </a:spcAft>
              <a:buSzPts val="1800"/>
              <a:buChar char="●"/>
            </a:pPr>
            <a:r>
              <a:rPr lang="es"/>
              <a:t>Se calculan los puntos del plano en función de “z”, por lo tanto “c” en la ecuación debe ser diferente de cero.</a:t>
            </a:r>
            <a:endParaRPr/>
          </a:p>
          <a:p>
            <a:pPr marL="457200" lvl="0" indent="-342900" algn="l" rtl="0">
              <a:spcBef>
                <a:spcPts val="0"/>
              </a:spcBef>
              <a:spcAft>
                <a:spcPts val="0"/>
              </a:spcAft>
              <a:buSzPts val="1800"/>
              <a:buChar char="●"/>
            </a:pPr>
            <a:r>
              <a:rPr lang="es"/>
              <a:t>No es posible que las variables “a”, “b” y “c” sean cero al mismo tiempo, el programa al momento de hacer ejecutar haría una división por cero.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311700" y="1240275"/>
            <a:ext cx="8520600" cy="198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Muchas gracias</a:t>
            </a:r>
            <a:endParaRPr/>
          </a:p>
        </p:txBody>
      </p:sp>
      <p:sp>
        <p:nvSpPr>
          <p:cNvPr id="185" name="Google Shape;185;p3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a:solidFill>
                  <a:schemeClr val="dk1"/>
                </a:solidFill>
              </a:rPr>
              <a:t>.     </a:t>
            </a:r>
            <a:r>
              <a:rPr lang="es">
                <a:solidFill>
                  <a:srgbClr val="FFFFFF"/>
                </a:solidFill>
              </a:rPr>
              <a:t>estimados</a:t>
            </a:r>
            <a:r>
              <a:rPr lang="es">
                <a:solidFill>
                  <a:schemeClr val="dk1"/>
                </a:solidFill>
              </a:rPr>
              <a:t>     .</a:t>
            </a: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3">
            <a:alphaModFix amt="50000"/>
          </a:blip>
          <a:srcRect t="7022" b="7022"/>
          <a:stretch/>
        </p:blipFill>
        <p:spPr>
          <a:xfrm>
            <a:off x="-34850" y="-240950"/>
            <a:ext cx="9213699" cy="5792749"/>
          </a:xfrm>
          <a:prstGeom prst="rect">
            <a:avLst/>
          </a:prstGeom>
          <a:noFill/>
          <a:ln>
            <a:noFill/>
          </a:ln>
          <a:effectLst>
            <a:outerShdw blurRad="57150" dist="19050" dir="7080000" algn="bl" rotWithShape="0">
              <a:srgbClr val="9FC5E8">
                <a:alpha val="74000"/>
              </a:srgbClr>
            </a:outerShdw>
          </a:effectLst>
        </p:spPr>
      </p:pic>
      <p:sp>
        <p:nvSpPr>
          <p:cNvPr id="65" name="Google Shape;65;p14"/>
          <p:cNvSpPr txBox="1">
            <a:spLocks noGrp="1"/>
          </p:cNvSpPr>
          <p:nvPr>
            <p:ph type="body" idx="1"/>
          </p:nvPr>
        </p:nvSpPr>
        <p:spPr>
          <a:xfrm>
            <a:off x="2445750" y="2272363"/>
            <a:ext cx="42525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5000"/>
              <a:t>Proyección ortogonal</a:t>
            </a:r>
            <a:endParaRPr sz="5000"/>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Definición:</a:t>
            </a:r>
            <a:endParaRPr/>
          </a:p>
        </p:txBody>
      </p:sp>
      <p:sp>
        <p:nvSpPr>
          <p:cNvPr id="71" name="Google Shape;71;p15"/>
          <p:cNvSpPr txBox="1">
            <a:spLocks noGrp="1"/>
          </p:cNvSpPr>
          <p:nvPr>
            <p:ph type="body" idx="1"/>
          </p:nvPr>
        </p:nvSpPr>
        <p:spPr>
          <a:xfrm>
            <a:off x="451000" y="1157000"/>
            <a:ext cx="4998300" cy="3108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a:solidFill>
                  <a:srgbClr val="000000"/>
                </a:solidFill>
              </a:rPr>
              <a:t>Se denomina proyección ortogonal al sistema de representación que nos permite dibujar en diferentes planos un objeto situado en el espacio, de este modo, el resultado es la posibilidad de contar con dos o más puntos de vista distintos del objeto. Podemos además representar cada uno de los lados del objeto por separado, para detallar y dimensionar.</a:t>
            </a:r>
            <a:endParaRPr sz="1600">
              <a:solidFill>
                <a:srgbClr val="000000"/>
              </a:solidFill>
            </a:endParaRPr>
          </a:p>
          <a:p>
            <a:pPr marL="0" lvl="0" indent="0" algn="l" rtl="0">
              <a:spcBef>
                <a:spcPts val="0"/>
              </a:spcBef>
              <a:spcAft>
                <a:spcPts val="1600"/>
              </a:spcAft>
              <a:buNone/>
            </a:pPr>
            <a:endParaRPr/>
          </a:p>
        </p:txBody>
      </p:sp>
      <p:pic>
        <p:nvPicPr>
          <p:cNvPr id="72" name="Google Shape;72;p15"/>
          <p:cNvPicPr preferRelativeResize="0"/>
          <p:nvPr/>
        </p:nvPicPr>
        <p:blipFill>
          <a:blip r:embed="rId3">
            <a:alphaModFix/>
          </a:blip>
          <a:stretch>
            <a:fillRect/>
          </a:stretch>
        </p:blipFill>
        <p:spPr>
          <a:xfrm>
            <a:off x="5560903" y="1514300"/>
            <a:ext cx="3271400" cy="23937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6"/>
          <p:cNvPicPr preferRelativeResize="0"/>
          <p:nvPr/>
        </p:nvPicPr>
        <p:blipFill>
          <a:blip r:embed="rId3">
            <a:alphaModFix amt="46000"/>
          </a:blip>
          <a:stretch>
            <a:fillRect/>
          </a:stretch>
        </p:blipFill>
        <p:spPr>
          <a:xfrm>
            <a:off x="0" y="0"/>
            <a:ext cx="9213700" cy="5143500"/>
          </a:xfrm>
          <a:prstGeom prst="rect">
            <a:avLst/>
          </a:prstGeom>
          <a:noFill/>
          <a:ln>
            <a:noFill/>
          </a:ln>
        </p:spPr>
      </p:pic>
      <p:sp>
        <p:nvSpPr>
          <p:cNvPr id="78" name="Google Shape;78;p16"/>
          <p:cNvSpPr txBox="1">
            <a:spLocks noGrp="1"/>
          </p:cNvSpPr>
          <p:nvPr>
            <p:ph type="body" idx="1"/>
          </p:nvPr>
        </p:nvSpPr>
        <p:spPr>
          <a:xfrm>
            <a:off x="2445750" y="2272363"/>
            <a:ext cx="42525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5000"/>
              <a:t>Tipos de Proyección Ortogonal</a:t>
            </a:r>
            <a:endParaRPr sz="500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a:solidFill>
                  <a:srgbClr val="000000"/>
                </a:solidFill>
              </a:rPr>
              <a:t>Proyección ortogonal de un punto</a:t>
            </a:r>
            <a:endParaRPr/>
          </a:p>
        </p:txBody>
      </p:sp>
      <p:sp>
        <p:nvSpPr>
          <p:cNvPr id="84" name="Google Shape;84;p17"/>
          <p:cNvSpPr txBox="1">
            <a:spLocks noGrp="1"/>
          </p:cNvSpPr>
          <p:nvPr>
            <p:ph type="body" idx="1"/>
          </p:nvPr>
        </p:nvSpPr>
        <p:spPr>
          <a:xfrm>
            <a:off x="4075675" y="1520350"/>
            <a:ext cx="4371900" cy="2604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a:solidFill>
                  <a:srgbClr val="000000"/>
                </a:solidFill>
              </a:rPr>
              <a:t>La proyección ortogonal de un punto P en una recta L es otro punto A que se obtiene trazando una línea auxiliar perpendicular a L desde el punto A tal que esta línea pase por P. Lógicamente, si el punto P pertenece a la recta L, coinciden: P = A</a:t>
            </a:r>
            <a:r>
              <a:rPr lang="es" sz="1600" i="1">
                <a:solidFill>
                  <a:srgbClr val="000000"/>
                </a:solidFill>
              </a:rPr>
              <a:t>.</a:t>
            </a:r>
            <a:endParaRPr sz="1600" i="1">
              <a:solidFill>
                <a:srgbClr val="000000"/>
              </a:solidFill>
            </a:endParaRPr>
          </a:p>
          <a:p>
            <a:pPr marL="0" lvl="0" indent="0" algn="just" rtl="0">
              <a:spcBef>
                <a:spcPts val="0"/>
              </a:spcBef>
              <a:spcAft>
                <a:spcPts val="1600"/>
              </a:spcAft>
              <a:buNone/>
            </a:pPr>
            <a:endParaRPr/>
          </a:p>
        </p:txBody>
      </p:sp>
      <p:pic>
        <p:nvPicPr>
          <p:cNvPr id="85" name="Google Shape;85;p17"/>
          <p:cNvPicPr preferRelativeResize="0"/>
          <p:nvPr/>
        </p:nvPicPr>
        <p:blipFill>
          <a:blip r:embed="rId3">
            <a:alphaModFix/>
          </a:blip>
          <a:stretch>
            <a:fillRect/>
          </a:stretch>
        </p:blipFill>
        <p:spPr>
          <a:xfrm>
            <a:off x="710375" y="1662338"/>
            <a:ext cx="2569400" cy="212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a:solidFill>
                  <a:srgbClr val="000000"/>
                </a:solidFill>
              </a:rPr>
              <a:t>Proyección ortogonal de un segmento</a:t>
            </a:r>
            <a:endParaRPr/>
          </a:p>
        </p:txBody>
      </p:sp>
      <p:sp>
        <p:nvSpPr>
          <p:cNvPr id="91" name="Google Shape;91;p18"/>
          <p:cNvSpPr txBox="1">
            <a:spLocks noGrp="1"/>
          </p:cNvSpPr>
          <p:nvPr>
            <p:ph type="body" idx="1"/>
          </p:nvPr>
        </p:nvSpPr>
        <p:spPr>
          <a:xfrm>
            <a:off x="311700" y="1228675"/>
            <a:ext cx="4385700" cy="3340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a:solidFill>
                  <a:srgbClr val="000000"/>
                </a:solidFill>
              </a:rPr>
              <a:t>Caso general: si el segmento dado AB no es paralelo a la recta </a:t>
            </a:r>
            <a:r>
              <a:rPr lang="es" sz="1600" i="1">
                <a:solidFill>
                  <a:srgbClr val="000000"/>
                </a:solidFill>
              </a:rPr>
              <a:t>L</a:t>
            </a:r>
            <a:r>
              <a:rPr lang="es" sz="1600">
                <a:solidFill>
                  <a:srgbClr val="000000"/>
                </a:solidFill>
              </a:rPr>
              <a:t>, la proyección ortogonal es un segmento PQ que se obtiene trazando líneas perpendiculares a </a:t>
            </a:r>
            <a:r>
              <a:rPr lang="es" sz="1600" i="1">
                <a:solidFill>
                  <a:srgbClr val="000000"/>
                </a:solidFill>
              </a:rPr>
              <a:t>L</a:t>
            </a:r>
            <a:r>
              <a:rPr lang="es" sz="1600">
                <a:solidFill>
                  <a:srgbClr val="000000"/>
                </a:solidFill>
              </a:rPr>
              <a:t> desde los puntos extremos de AB. La magnitud de la proyección siempre es menor que la del segmento dado.</a:t>
            </a:r>
            <a:endParaRPr sz="1600">
              <a:solidFill>
                <a:srgbClr val="000000"/>
              </a:solidFill>
            </a:endParaRPr>
          </a:p>
          <a:p>
            <a:pPr marL="0" lvl="0" indent="0" algn="l" rtl="0">
              <a:spcBef>
                <a:spcPts val="0"/>
              </a:spcBef>
              <a:spcAft>
                <a:spcPts val="1600"/>
              </a:spcAft>
              <a:buNone/>
            </a:pPr>
            <a:endParaRPr/>
          </a:p>
        </p:txBody>
      </p:sp>
      <p:pic>
        <p:nvPicPr>
          <p:cNvPr id="92" name="Google Shape;92;p18"/>
          <p:cNvPicPr preferRelativeResize="0"/>
          <p:nvPr/>
        </p:nvPicPr>
        <p:blipFill>
          <a:blip r:embed="rId3">
            <a:alphaModFix/>
          </a:blip>
          <a:stretch>
            <a:fillRect/>
          </a:stretch>
        </p:blipFill>
        <p:spPr>
          <a:xfrm>
            <a:off x="5079350" y="1352845"/>
            <a:ext cx="3580775" cy="25908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a:solidFill>
                  <a:srgbClr val="000000"/>
                </a:solidFill>
              </a:rPr>
              <a:t>Proyección ortogonal de un segmento</a:t>
            </a:r>
            <a:endParaRPr/>
          </a:p>
        </p:txBody>
      </p:sp>
      <p:sp>
        <p:nvSpPr>
          <p:cNvPr id="98" name="Google Shape;98;p19"/>
          <p:cNvSpPr txBox="1">
            <a:spLocks noGrp="1"/>
          </p:cNvSpPr>
          <p:nvPr>
            <p:ph type="body" idx="1"/>
          </p:nvPr>
        </p:nvSpPr>
        <p:spPr>
          <a:xfrm>
            <a:off x="311700" y="1142038"/>
            <a:ext cx="5734500" cy="3653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a:solidFill>
                  <a:srgbClr val="000000"/>
                </a:solidFill>
              </a:rPr>
              <a:t>Si el segmento PQ y la recta L son paralelos, la proyección será: AB = PQ, que se obtiene de forma análoga.</a:t>
            </a:r>
            <a:endParaRPr sz="1600">
              <a:solidFill>
                <a:srgbClr val="000000"/>
              </a:solidFill>
            </a:endParaRPr>
          </a:p>
          <a:p>
            <a:pPr marL="0" lvl="0" indent="0" algn="l" rtl="0">
              <a:spcBef>
                <a:spcPts val="0"/>
              </a:spcBef>
              <a:spcAft>
                <a:spcPts val="1600"/>
              </a:spcAft>
              <a:buNone/>
            </a:pPr>
            <a:endParaRPr sz="1600"/>
          </a:p>
        </p:txBody>
      </p:sp>
      <p:sp>
        <p:nvSpPr>
          <p:cNvPr id="99" name="Google Shape;99;p19"/>
          <p:cNvSpPr txBox="1">
            <a:spLocks noGrp="1"/>
          </p:cNvSpPr>
          <p:nvPr>
            <p:ph type="body" idx="1"/>
          </p:nvPr>
        </p:nvSpPr>
        <p:spPr>
          <a:xfrm>
            <a:off x="351750" y="3795725"/>
            <a:ext cx="5654400" cy="883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a:solidFill>
                  <a:srgbClr val="000000"/>
                </a:solidFill>
              </a:rPr>
              <a:t>Si el segmento AB corta a la recta L, la proyección se obtiene de forma análoga.</a:t>
            </a:r>
            <a:endParaRPr sz="1600">
              <a:solidFill>
                <a:srgbClr val="000000"/>
              </a:solidFill>
            </a:endParaRPr>
          </a:p>
          <a:p>
            <a:pPr marL="0" lvl="0" indent="0" algn="l" rtl="0">
              <a:spcBef>
                <a:spcPts val="0"/>
              </a:spcBef>
              <a:spcAft>
                <a:spcPts val="1600"/>
              </a:spcAft>
              <a:buNone/>
            </a:pPr>
            <a:endParaRPr sz="1600"/>
          </a:p>
        </p:txBody>
      </p:sp>
      <p:pic>
        <p:nvPicPr>
          <p:cNvPr id="100" name="Google Shape;100;p19"/>
          <p:cNvPicPr preferRelativeResize="0"/>
          <p:nvPr/>
        </p:nvPicPr>
        <p:blipFill rotWithShape="1">
          <a:blip r:embed="rId3">
            <a:alphaModFix/>
          </a:blip>
          <a:srcRect t="8228" b="8228"/>
          <a:stretch/>
        </p:blipFill>
        <p:spPr>
          <a:xfrm>
            <a:off x="6662388" y="3538150"/>
            <a:ext cx="1819275" cy="1257300"/>
          </a:xfrm>
          <a:prstGeom prst="rect">
            <a:avLst/>
          </a:prstGeom>
          <a:noFill/>
          <a:ln>
            <a:noFill/>
          </a:ln>
        </p:spPr>
      </p:pic>
      <p:pic>
        <p:nvPicPr>
          <p:cNvPr id="101" name="Google Shape;101;p19"/>
          <p:cNvPicPr preferRelativeResize="0"/>
          <p:nvPr/>
        </p:nvPicPr>
        <p:blipFill>
          <a:blip r:embed="rId4">
            <a:alphaModFix/>
          </a:blip>
          <a:stretch>
            <a:fillRect/>
          </a:stretch>
        </p:blipFill>
        <p:spPr>
          <a:xfrm>
            <a:off x="561525" y="2256613"/>
            <a:ext cx="1600200" cy="1323975"/>
          </a:xfrm>
          <a:prstGeom prst="rect">
            <a:avLst/>
          </a:prstGeom>
          <a:noFill/>
          <a:ln>
            <a:noFill/>
          </a:ln>
        </p:spPr>
      </p:pic>
      <p:pic>
        <p:nvPicPr>
          <p:cNvPr id="102" name="Google Shape;102;p19"/>
          <p:cNvPicPr preferRelativeResize="0"/>
          <p:nvPr/>
        </p:nvPicPr>
        <p:blipFill rotWithShape="1">
          <a:blip r:embed="rId5">
            <a:alphaModFix/>
          </a:blip>
          <a:srcRect t="13293" r="7330" b="5695"/>
          <a:stretch/>
        </p:blipFill>
        <p:spPr>
          <a:xfrm>
            <a:off x="6729075" y="979150"/>
            <a:ext cx="1685925" cy="1219200"/>
          </a:xfrm>
          <a:prstGeom prst="rect">
            <a:avLst/>
          </a:prstGeom>
          <a:noFill/>
          <a:ln>
            <a:noFill/>
          </a:ln>
        </p:spPr>
      </p:pic>
      <p:sp>
        <p:nvSpPr>
          <p:cNvPr id="103" name="Google Shape;103;p19"/>
          <p:cNvSpPr txBox="1">
            <a:spLocks noGrp="1"/>
          </p:cNvSpPr>
          <p:nvPr>
            <p:ph type="body" idx="1"/>
          </p:nvPr>
        </p:nvSpPr>
        <p:spPr>
          <a:xfrm>
            <a:off x="3047963" y="2374888"/>
            <a:ext cx="5654400" cy="986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a:solidFill>
                  <a:srgbClr val="000000"/>
                </a:solidFill>
              </a:rPr>
              <a:t>Si el segmento AB tiene un punto común con la recta L, la proyección se obtiene de modo similar.</a:t>
            </a:r>
            <a:endParaRPr sz="1600">
              <a:solidFill>
                <a:srgbClr val="000000"/>
              </a:solidFill>
            </a:endParaRPr>
          </a:p>
          <a:p>
            <a:pPr marL="0" lvl="0" indent="0" algn="just" rtl="0">
              <a:spcBef>
                <a:spcPts val="0"/>
              </a:spcBef>
              <a:spcAft>
                <a:spcPts val="0"/>
              </a:spcAft>
              <a:buNone/>
            </a:pPr>
            <a:endParaRPr sz="1400">
              <a:solidFill>
                <a:srgbClr val="000000"/>
              </a:solidFill>
            </a:endParaRPr>
          </a:p>
          <a:p>
            <a:pPr marL="0" lvl="0" indent="0" algn="l" rtl="0">
              <a:spcBef>
                <a:spcPts val="0"/>
              </a:spcBef>
              <a:spcAft>
                <a:spcPts val="1600"/>
              </a:spcAft>
              <a:buNone/>
            </a:pPr>
            <a:endParaRPr/>
          </a:p>
        </p:txBody>
      </p:sp>
      <p:cxnSp>
        <p:nvCxnSpPr>
          <p:cNvPr id="104" name="Google Shape;104;p19"/>
          <p:cNvCxnSpPr/>
          <p:nvPr/>
        </p:nvCxnSpPr>
        <p:spPr>
          <a:xfrm>
            <a:off x="6179700" y="1621950"/>
            <a:ext cx="482700" cy="5400"/>
          </a:xfrm>
          <a:prstGeom prst="straightConnector1">
            <a:avLst/>
          </a:prstGeom>
          <a:noFill/>
          <a:ln w="28575" cap="flat" cmpd="sng">
            <a:solidFill>
              <a:srgbClr val="000000"/>
            </a:solidFill>
            <a:prstDash val="solid"/>
            <a:round/>
            <a:headEnd type="none" w="med" len="med"/>
            <a:tailEnd type="triangle" w="med" len="med"/>
          </a:ln>
        </p:spPr>
      </p:cxnSp>
      <p:cxnSp>
        <p:nvCxnSpPr>
          <p:cNvPr id="105" name="Google Shape;105;p19"/>
          <p:cNvCxnSpPr/>
          <p:nvPr/>
        </p:nvCxnSpPr>
        <p:spPr>
          <a:xfrm>
            <a:off x="6092913" y="4109150"/>
            <a:ext cx="482700" cy="5400"/>
          </a:xfrm>
          <a:prstGeom prst="straightConnector1">
            <a:avLst/>
          </a:prstGeom>
          <a:noFill/>
          <a:ln w="28575" cap="flat" cmpd="sng">
            <a:solidFill>
              <a:srgbClr val="000000"/>
            </a:solidFill>
            <a:prstDash val="solid"/>
            <a:round/>
            <a:headEnd type="none" w="med" len="med"/>
            <a:tailEnd type="triangle" w="med" len="med"/>
          </a:ln>
        </p:spPr>
      </p:cxnSp>
      <p:cxnSp>
        <p:nvCxnSpPr>
          <p:cNvPr id="106" name="Google Shape;106;p19"/>
          <p:cNvCxnSpPr/>
          <p:nvPr/>
        </p:nvCxnSpPr>
        <p:spPr>
          <a:xfrm rot="10800000">
            <a:off x="2359150" y="2918613"/>
            <a:ext cx="491400" cy="0"/>
          </a:xfrm>
          <a:prstGeom prst="straightConnector1">
            <a:avLst/>
          </a:prstGeom>
          <a:noFill/>
          <a:ln w="28575" cap="flat" cmpd="sng">
            <a:solidFill>
              <a:srgbClr val="000000"/>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Fórmulas:</a:t>
            </a:r>
            <a:endParaRPr/>
          </a:p>
        </p:txBody>
      </p:sp>
      <p:sp>
        <p:nvSpPr>
          <p:cNvPr id="112" name="Google Shape;112;p2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a:solidFill>
                  <a:srgbClr val="000000"/>
                </a:solidFill>
              </a:rPr>
              <a:t>Las siguientes fórmulas nos ayudan con la proyección de un vector U en otro vector V:</a:t>
            </a:r>
            <a:endParaRPr>
              <a:solidFill>
                <a:srgbClr val="000000"/>
              </a:solidFill>
            </a:endParaRPr>
          </a:p>
        </p:txBody>
      </p:sp>
      <p:pic>
        <p:nvPicPr>
          <p:cNvPr id="113" name="Google Shape;113;p20"/>
          <p:cNvPicPr preferRelativeResize="0"/>
          <p:nvPr/>
        </p:nvPicPr>
        <p:blipFill>
          <a:blip r:embed="rId3">
            <a:alphaModFix/>
          </a:blip>
          <a:stretch>
            <a:fillRect/>
          </a:stretch>
        </p:blipFill>
        <p:spPr>
          <a:xfrm>
            <a:off x="565350" y="2405000"/>
            <a:ext cx="8013300" cy="197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1"/>
          <p:cNvPicPr preferRelativeResize="0"/>
          <p:nvPr/>
        </p:nvPicPr>
        <p:blipFill>
          <a:blip r:embed="rId3">
            <a:alphaModFix amt="70000"/>
          </a:blip>
          <a:stretch>
            <a:fillRect/>
          </a:stretch>
        </p:blipFill>
        <p:spPr>
          <a:xfrm>
            <a:off x="2515850" y="239525"/>
            <a:ext cx="4005100" cy="4505750"/>
          </a:xfrm>
          <a:prstGeom prst="rect">
            <a:avLst/>
          </a:prstGeom>
          <a:noFill/>
          <a:ln>
            <a:noFill/>
          </a:ln>
          <a:effectLst>
            <a:outerShdw blurRad="57150" dist="19050" dir="5400000" algn="bl" rotWithShape="0">
              <a:srgbClr val="FFFFFF">
                <a:alpha val="61000"/>
              </a:srgbClr>
            </a:outerShdw>
          </a:effectLst>
        </p:spPr>
      </p:pic>
      <p:sp>
        <p:nvSpPr>
          <p:cNvPr id="119" name="Google Shape;119;p21"/>
          <p:cNvSpPr txBox="1">
            <a:spLocks noGrp="1"/>
          </p:cNvSpPr>
          <p:nvPr>
            <p:ph type="body" idx="1"/>
          </p:nvPr>
        </p:nvSpPr>
        <p:spPr>
          <a:xfrm>
            <a:off x="3647400" y="2424750"/>
            <a:ext cx="21540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5000"/>
              <a:t>Rotaciones</a:t>
            </a:r>
            <a:endParaRPr sz="5000"/>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699</Words>
  <Application>Microsoft Office PowerPoint</Application>
  <PresentationFormat>Presentación en pantalla (16:9)</PresentationFormat>
  <Paragraphs>51</Paragraphs>
  <Slides>19</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Amatic SC</vt:lpstr>
      <vt:lpstr>Source Code Pro</vt:lpstr>
      <vt:lpstr>Beach Day</vt:lpstr>
      <vt:lpstr>Proyección ortogonal y rotaciones</vt:lpstr>
      <vt:lpstr>Presentación de PowerPoint</vt:lpstr>
      <vt:lpstr>Definición:</vt:lpstr>
      <vt:lpstr>Presentación de PowerPoint</vt:lpstr>
      <vt:lpstr>Proyección ortogonal de un punto</vt:lpstr>
      <vt:lpstr>Proyección ortogonal de un segmento</vt:lpstr>
      <vt:lpstr>Proyección ortogonal de un segmento</vt:lpstr>
      <vt:lpstr>Fórmulas:</vt:lpstr>
      <vt:lpstr>Presentación de PowerPoint</vt:lpstr>
      <vt:lpstr>Definición:</vt:lpstr>
      <vt:lpstr>Matriz de Rotación</vt:lpstr>
      <vt:lpstr>Programa de proyección ortogonal + rotaciones</vt:lpstr>
      <vt:lpstr>Herramientas y librerías utilizadas</vt:lpstr>
      <vt:lpstr>Fórmulas utilizadas</vt:lpstr>
      <vt:lpstr>rotación en el eje z</vt:lpstr>
      <vt:lpstr>Programa:</vt:lpstr>
      <vt:lpstr>Resultado:</vt:lpstr>
      <vt:lpstr>Consideraciones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Proyección ortogonal y rotaciones</dc:title>
  <cp:lastModifiedBy>Franco Moloche Garcia</cp:lastModifiedBy>
  <cp:revision>1</cp:revision>
  <dcterms:modified xsi:type="dcterms:W3CDTF">2019-07-04T17:12:25Z</dcterms:modified>
</cp:coreProperties>
</file>