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173" autoAdjust="0"/>
  </p:normalViewPr>
  <p:slideViewPr>
    <p:cSldViewPr snapToGrid="0">
      <p:cViewPr varScale="1">
        <p:scale>
          <a:sx n="128" d="100"/>
          <a:sy n="128" d="100"/>
        </p:scale>
        <p:origin x="701" y="1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136b62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136b62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e136b62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e136b62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136b6222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136b6222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136b62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136b62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 + related work: 5’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Problem: 5’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PN-subgraph: 12’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Result+application:3’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Demo: 5’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b21d5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b21d5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Social networks, communication networks, business intelligence databases, and large scientific data sources now contain hundreds of millions elements with billions of relationships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Over time relationships change rapidly and  complexity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These datasets as dynamic and semantic graphs of vertices and edges can describe the structure and relationship between vertices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100" dirty="0"/>
              <a:t>This has led to the development of dynamic graph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b21d57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b21d57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b21d57d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b21d57d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b21d57d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b21d57d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e76625a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e76625a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e76625a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e76625a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136b62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136b62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42107" y="1428750"/>
            <a:ext cx="6859786" cy="2000250"/>
          </a:xfrm>
        </p:spPr>
        <p:txBody>
          <a:bodyPr rtlCol="0">
            <a:noAutofit/>
          </a:bodyPr>
          <a:lstStyle>
            <a:lvl1pPr>
              <a:defRPr sz="405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256" name="dòng" descr="Đồ họa dòng"/>
          <p:cNvGrpSpPr/>
          <p:nvPr/>
        </p:nvGrpSpPr>
        <p:grpSpPr bwMode="invGray">
          <a:xfrm>
            <a:off x="1188982" y="3543300"/>
            <a:ext cx="6475638" cy="48006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Hình tự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8" name="Hì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9" name="Hì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0" name="Hình tự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1" name="Hình tự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2" name="Hình tự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3" name="Hình tự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4" name="Hình tự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5" name="Hình tự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6" name="Hình tự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7" name="Hình tự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8" name="Hình tự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9" name="Hình tự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0" name="Hình tự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1" name="Hình tự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2" name="Hình tự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3" name="Hình tự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4" name="Hình tự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5" name="Hình tự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6" name="Hình tự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7" name="Hình tự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8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9" name="Hình tự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0" name="Hình tự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1" name="Hình tự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2" name="Hình tự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3" name="Hình tự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4" name="Hình tự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5" name="Hình tự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6" name="Hình tự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7" name="Hình tự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8" name="Hình tự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9" name="Hình tự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0" name="Hình tự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1" name="Hình tự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2" name="Hình tự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3" name="Hình tự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4" name="Hình tự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5" name="Hình tự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6" name="Hình tự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7" name="Hình tự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8" name="Hình tự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9" name="Hình tự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0" name="Hình tự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1" name="Hình tự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2" name="Hình tự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3" name="Hình tự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4" name="Hình tự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5" name="Hình tự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6" name="Hình tự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7" name="Hình tự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8" name="Hình tự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9" name="Hình tự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0" name="Hình tự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1" name="Hình tự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2" name="Hình tự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3" name="Hình tự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4" name="Hình tự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5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6" name="Hình tự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7" name="Hình tự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8" name="Hình tự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9" name="Hình tự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0" name="Hình tự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1" name="Hình tự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2" name="Hình tự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3" name="Hình tự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4" name="Hình tự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5" name="Hình tự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6" name="Hình tự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7" name="Hình tự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8" name="Hình tự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9" name="Hình tự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0" name="Hình tự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1" name="Hình tự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2" name="Hình tự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3" name="Hình tự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4" name="Hì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5" name="Hì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6" name="Hì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7" name="Hì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8" name="Hì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9" name="Hì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0" name="Hì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1" name="Hì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2" name="Hì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3" name="Hì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4" name="Hì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5" name="Hì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6" name="Hì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7" name="Hì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8" name="Hì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9" name="Hì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0" name="Hì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1" name="Hì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2" name="Hì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3" name="Hì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4" name="Hì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5" name="Hì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6" name="Hì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7" name="Hì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8" name="Hì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9" name="Hình tự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0" name="Hì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1" name="Hì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2" name="Hình tự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3" name="Hình tự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4" name="Hình tự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5" name="Hình tự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6" name="Hì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7" name="Hì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8" name="Hì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9" name="Hì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0" name="Hì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1" name="Hì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2" name="Hì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3" name="Hình tự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4" name="Hì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5" name="Hì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6" name="Hì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7" name="Hì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8" name="Hì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9" name="Hì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142107" y="3829050"/>
            <a:ext cx="6859786" cy="8001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6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8" name="Hình tự do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9" name="Hình tự do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0" name="Hình tự do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1467612">
              <a:defRPr/>
            </a:lvl6pPr>
            <a:lvl7pPr marL="1467612">
              <a:defRPr/>
            </a:lvl7pPr>
            <a:lvl8pPr marL="1467612">
              <a:defRPr/>
            </a:lvl8pPr>
            <a:lvl9pPr marL="1467612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6419BD0-8024-439A-99DD-04231873004C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3762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7773233" y="205980"/>
            <a:ext cx="1028968" cy="442631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7" name="dòng" descr="Đồ họa dòng"/>
          <p:cNvGrpSpPr/>
          <p:nvPr/>
        </p:nvGrpSpPr>
        <p:grpSpPr bwMode="invGray">
          <a:xfrm rot="5400000">
            <a:off x="5150284" y="2604442"/>
            <a:ext cx="4869180" cy="48019"/>
            <a:chOff x="1522413" y="1514475"/>
            <a:chExt cx="10569575" cy="64008"/>
          </a:xfrm>
        </p:grpSpPr>
        <p:sp>
          <p:nvSpPr>
            <p:cNvPr id="8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9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0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3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4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5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6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7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8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08360"/>
            <a:ext cx="6859787" cy="4423930"/>
          </a:xfrm>
        </p:spPr>
        <p:txBody>
          <a:bodyPr vert="eaVert" rtlCol="0"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  <a:lvl6pPr marL="946404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E5922D09-E966-4F38-B7ED-E6C3D5CAC0A3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6513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74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8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67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68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3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4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5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6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7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8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9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0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41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411480">
              <a:defRPr/>
            </a:lvl2pPr>
            <a:lvl3pPr marL="582930">
              <a:defRPr/>
            </a:lvl3pPr>
            <a:lvl4pPr marL="754380">
              <a:defRPr/>
            </a:lvl4pPr>
            <a:lvl5pPr marL="925830">
              <a:defRPr/>
            </a:lvl5pPr>
            <a:lvl6pPr marL="1097280">
              <a:defRPr baseline="0"/>
            </a:lvl6pPr>
            <a:lvl7pPr marL="1268730">
              <a:defRPr baseline="0"/>
            </a:lvl7pPr>
            <a:lvl8pPr marL="1440180">
              <a:defRPr baseline="0"/>
            </a:lvl8pPr>
            <a:lvl9pPr marL="161163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E4058-0B18-4860-8809-EAD46F4942A3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0180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7" y="1428750"/>
            <a:ext cx="6859786" cy="2000250"/>
          </a:xfrm>
        </p:spPr>
        <p:txBody>
          <a:bodyPr rtlCol="0" anchor="b">
            <a:noAutofit/>
          </a:bodyPr>
          <a:lstStyle>
            <a:lvl1pPr algn="l">
              <a:defRPr sz="33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255" name="dòng" descr="Đồ họa dòng"/>
          <p:cNvGrpSpPr/>
          <p:nvPr/>
        </p:nvGrpSpPr>
        <p:grpSpPr bwMode="invGray">
          <a:xfrm>
            <a:off x="1188982" y="3543300"/>
            <a:ext cx="6475638" cy="48006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Hình tự do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7" name="Hình tự do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8" name="Hình tự do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59" name="Hình tự do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0" name="Hình tự do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1" name="Hình tự do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2" name="Hình tự do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3" name="Hình tự do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4" name="Hình tự do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5" name="Hình tự do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6" name="Hình tự do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7" name="Hình tự do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8" name="Hình tự do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69" name="Hình tự do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0" name="Hình tự do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1" name="Hình tự do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2" name="Hình tự do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3" name="Hình tự do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4" name="Hình tự do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5" name="Hình tự do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6" name="Hình tự do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7" name="Hình tự do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8" name="Hình tự do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79" name="Hình tự do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0" name="Hình tự do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1" name="Hình tự do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2" name="Hình tự do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3" name="Hình tự do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4" name="Hình tự do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5" name="Hình tự do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6" name="Hình tự do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7" name="Hình tự do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8" name="Hình tự do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89" name="Hình tự do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0" name="Hình tự do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1" name="Hình tự do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2" name="Hình tự do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3" name="Hình tự do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4" name="Hình tự do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5" name="Hình tự do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6" name="Hình tự do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7" name="Hình tự do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8" name="Hình tự do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299" name="Hình tự do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0" name="Hình tự do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1" name="Hình tự do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2" name="Hình tự do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3" name="Hình tự do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4" name="Hình tự do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5" name="Hình tự do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6" name="Hình tự do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7" name="Hình tự do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8" name="Hình tự do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09" name="Hình tự do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0" name="Hình tự do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1" name="Hình tự do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2" name="Hình tự do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3" name="Hình tự do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4" name="Hình tự do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5" name="Hình tự do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6" name="Hình tự do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7" name="Hình tự do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8" name="Hình tự do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19" name="Hình tự do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0" name="Hình tự do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1" name="Hình tự do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2" name="Hình tự do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3" name="Hình tự do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4" name="Hình tự do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5" name="Hình tự do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6" name="Hình tự do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7" name="Hình tự do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8" name="Hình tự do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29" name="Hình tự do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0" name="Hình tự do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1" name="Hình tự do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2" name="Hình tự do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3" name="Hình tự do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4" name="Hình tự do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5" name="Hình tự do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6" name="Hình tự do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7" name="Hình tự do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8" name="Hình tự do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39" name="Hình tự do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0" name="Hình tự do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1" name="Hình tự do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2" name="Hình tự do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3" name="Hình tự do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4" name="Hình tự do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5" name="Hình tự do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6" name="Hình tự do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7" name="Hình tự do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8" name="Hình tự do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49" name="Hình tự do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0" name="Hình tự do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1" name="Hình tự do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2" name="Hình tự do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3" name="Hình tự do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4" name="Hình tự do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5" name="Hình tự do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6" name="Hình tự do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7" name="Hình tự do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8" name="Hình tự do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59" name="Hình tự do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0" name="Hình tự do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1" name="Hình tự do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2" name="Hình tự do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3" name="Hình tự do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4" name="Hình tự do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5" name="Hình tự do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6" name="Hình tự do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7" name="Hình tự do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8" name="Hình tự do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69" name="Hình tự do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0" name="Hình tự do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1" name="Hình tự do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2" name="Hình tự do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3" name="Hình tự do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4" name="Hình tự do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5" name="Hình tự do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6" name="Hình tự do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7" name="Hình tự do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  <p:sp>
          <p:nvSpPr>
            <p:cNvPr id="378" name="Hình tự do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42107" y="3826894"/>
            <a:ext cx="6859786" cy="802256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1D992-2488-4C20-870B-9C55A72D973C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264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58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59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0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1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>
          <a:xfrm>
            <a:off x="1142107" y="1428750"/>
            <a:ext cx="3315563" cy="3200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 baseline="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4686332" y="1428750"/>
            <a:ext cx="3315562" cy="3200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E03F6-2E6D-4108-9504-1FB4CD86BF78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028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60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61" name="Hình tự do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1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2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3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4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3313277" cy="5715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142107" y="2114550"/>
            <a:ext cx="3313277" cy="2514601"/>
          </a:xfrm>
        </p:spPr>
        <p:txBody>
          <a:bodyPr rtlCol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 baseline="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4688616" y="1428750"/>
            <a:ext cx="3313277" cy="5715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AA061C-F451-454E-A9FD-8A9C6F486F58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9" name="Chỗ dành sẵn cho Số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  <p:sp>
        <p:nvSpPr>
          <p:cNvPr id="85" name="Chỗ dành sẵn cho Nội dung 3"/>
          <p:cNvSpPr>
            <a:spLocks noGrp="1"/>
          </p:cNvSpPr>
          <p:nvPr>
            <p:ph sz="half" idx="13"/>
          </p:nvPr>
        </p:nvSpPr>
        <p:spPr>
          <a:xfrm>
            <a:off x="4688616" y="2114550"/>
            <a:ext cx="3313277" cy="2514601"/>
          </a:xfrm>
        </p:spPr>
        <p:txBody>
          <a:bodyPr rtlCol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7612">
              <a:defRPr sz="1200"/>
            </a:lvl6pPr>
            <a:lvl7pPr marL="1467612">
              <a:defRPr sz="1200" baseline="0"/>
            </a:lvl7pPr>
            <a:lvl8pPr marL="1467612">
              <a:defRPr sz="1200" baseline="0"/>
            </a:lvl8pPr>
            <a:lvl9pPr marL="1467612"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7499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grpSp>
        <p:nvGrpSpPr>
          <p:cNvPr id="156" name="dòng" descr="Đồ họa dòng"/>
          <p:cNvGrpSpPr/>
          <p:nvPr/>
        </p:nvGrpSpPr>
        <p:grpSpPr bwMode="invGray">
          <a:xfrm>
            <a:off x="1142108" y="1135856"/>
            <a:ext cx="7929246" cy="48006"/>
            <a:chOff x="1522413" y="1514475"/>
            <a:chExt cx="10569575" cy="64008"/>
          </a:xfrm>
        </p:grpSpPr>
        <p:sp>
          <p:nvSpPr>
            <p:cNvPr id="157" name="Hình tự do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8" name="Hình tự do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59" name="Hình tự do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0" name="Hình tự do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1" name="Hình tự do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2" name="Hình tự do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3" name="Hình tự do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4" name="Hình tự do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5" name="Hình tự do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6" name="Hình tự do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7" name="Hình tự do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8" name="Hình tự do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69" name="Hình tự do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0" name="Hình tự do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1" name="Hình tự do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2" name="Hình tự do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3" name="Hình tự do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4" name="Hình tự do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5" name="Hình tự do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6" name="Hình tự do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7" name="Hình tự do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8" name="Hình tự do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79" name="Hình tự do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0" name="Hình tự do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1" name="Hình tự do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2" name="Hình tự do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3" name="Hình tự do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4" name="Hình tự do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5" name="Hình tự do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6" name="Hình tự do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7" name="Hình tự do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8" name="Hình tự do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89" name="Hình tự do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0" name="Hình tự do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1" name="Hình tự do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2" name="Hình tự do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3" name="Hình tự do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4" name="Hình tự do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5" name="Hình tự do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6" name="Hình tự do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7" name="Hình tự do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8" name="Hình tự do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199" name="Hình tự do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0" name="Hình tự do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1" name="Hình tự do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2" name="Hình tự do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3" name="Hình tự do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4" name="Hình tự do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5" name="Hình tự do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6" name="Hình tự do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7" name="Hình tự do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8" name="Hình tự do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09" name="Hình tự do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0" name="Hình tự do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1" name="Hình tự do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2" name="Hình tự do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3" name="Hình tự do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4" name="Hình tự do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5" name="Hình tự do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6" name="Hình tự do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7" name="Hình tự do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8" name="Hình tự do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19" name="Hình tự do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0" name="Hình tự do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1" name="Hình tự do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2" name="Hình tự do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3" name="Hình tự do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4" name="Hình tự do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5" name="Hình tự do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6" name="Hình tự do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7" name="Hình tự do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8" name="Hình tự do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29" name="Hình tự do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  <p:sp>
          <p:nvSpPr>
            <p:cNvPr id="230" name="Hình tự do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vi-VN" sz="1050" dirty="0">
                <a:ln>
                  <a:noFill/>
                </a:ln>
                <a:latin typeface="Corbel" panose="020B0503020204020204" pitchFamily="34" charset="0"/>
              </a:endParaRPr>
            </a:p>
          </p:txBody>
        </p:sp>
      </p:grp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E5366A-6445-48DB-98AD-C61ECB7EDED0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5" name="Chỗ dành sẵn cho Số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15945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2FF7B1-4C87-4DA7-B01B-F07EEC33FFB1}" type="datetime1">
              <a:rPr lang="vi-VN" smtClean="0"/>
              <a:t>30/07/2022</a:t>
            </a:fld>
            <a:endParaRPr lang="vi-VN" dirty="0"/>
          </a:p>
        </p:txBody>
      </p:sp>
      <p:sp>
        <p:nvSpPr>
          <p:cNvPr id="4" name="Chỗ dành sẵn cho Số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8710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 anchor="b">
            <a:noAutofit/>
          </a:bodyPr>
          <a:lstStyle>
            <a:lvl1pPr algn="l">
              <a:defRPr sz="2400" b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142107" y="2571750"/>
            <a:ext cx="2057936" cy="2057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latin typeface="Corbel" panose="020B05030202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>
          <a:xfrm>
            <a:off x="3533436" y="1428750"/>
            <a:ext cx="4253068" cy="3028950"/>
          </a:xfrm>
        </p:spPr>
        <p:txBody>
          <a:bodyPr rtlCol="0">
            <a:normAutofit/>
          </a:bodyPr>
          <a:lstStyle>
            <a:lvl1pPr>
              <a:defRPr sz="1800">
                <a:latin typeface="Corbel" panose="020B0503020204020204" pitchFamily="34" charset="0"/>
              </a:defRPr>
            </a:lvl1pPr>
            <a:lvl2pPr>
              <a:defRPr sz="1500">
                <a:latin typeface="Corbel" panose="020B0503020204020204" pitchFamily="34" charset="0"/>
              </a:defRPr>
            </a:lvl2pPr>
            <a:lvl3pPr>
              <a:defRPr sz="1350">
                <a:latin typeface="Corbel" panose="020B0503020204020204" pitchFamily="34" charset="0"/>
              </a:defRPr>
            </a:lvl3pPr>
            <a:lvl4pPr>
              <a:defRPr sz="1200">
                <a:latin typeface="Corbel" panose="020B0503020204020204" pitchFamily="34" charset="0"/>
              </a:defRPr>
            </a:lvl4pPr>
            <a:lvl5pPr>
              <a:defRPr sz="1200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vi-VN" dirty="0"/>
          </a:p>
        </p:txBody>
      </p:sp>
      <p:grpSp>
        <p:nvGrpSpPr>
          <p:cNvPr id="615" name="khung" descr="Đồ họa hộp"/>
          <p:cNvGrpSpPr/>
          <p:nvPr/>
        </p:nvGrpSpPr>
        <p:grpSpPr bwMode="invGray">
          <a:xfrm>
            <a:off x="3314242" y="1223116"/>
            <a:ext cx="4719500" cy="3431914"/>
            <a:chOff x="4417839" y="1630821"/>
            <a:chExt cx="6291028" cy="4575885"/>
          </a:xfrm>
        </p:grpSpPr>
        <p:grpSp>
          <p:nvGrpSpPr>
            <p:cNvPr id="616" name="Nhóm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Nhóm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Hình tự do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5" name="Hình tự do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6" name="Hình tự do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7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8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9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0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1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2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3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4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5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6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7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8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9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0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1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2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3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4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5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6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7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8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9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0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1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2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3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4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5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6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7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8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9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0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1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2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3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4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5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6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7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8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9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0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1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2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3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5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6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7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8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9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0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1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2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3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4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5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6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7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8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9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0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1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2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3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4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5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6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7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769" name="Nhóm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Hình tự do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1" name="Hình tự do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2" name="Hình tự do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3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4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5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6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7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8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9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0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1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2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3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4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5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6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7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8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9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0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1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2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3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4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5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6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7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8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9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0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1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2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3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4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5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7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8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9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0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1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2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3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4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5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6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7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8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9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1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2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3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4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5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6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7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8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9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0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1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2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3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4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5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6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7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8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9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0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1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2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3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617" name="Nhóm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Nhóm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Hình tự do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5" name="Hình tự do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6" name="Hình tự do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7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8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9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0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1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2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3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4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5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6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7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8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9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0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1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2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3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4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5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6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7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8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9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0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1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2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3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4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5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6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7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8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9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0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1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2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3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4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5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6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7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8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9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0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1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2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3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4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5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6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7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8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9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0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1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2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3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4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5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6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7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8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9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0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1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2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3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4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5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6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7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19" name="Nhóm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Hình tự do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1" name="Hình tự do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2" name="Hình tự do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3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4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5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6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7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8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9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0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1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2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3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4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5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6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7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8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9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0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1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2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3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4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5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6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7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8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9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0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1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2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3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4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5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6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7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8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9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0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1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2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3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4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5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6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7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8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9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0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1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2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3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4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5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6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7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8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9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0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1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2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3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4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5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6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7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8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9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0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1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2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3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</p:grp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338A38A-C783-4C31-8C1D-2B4556039975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2773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rtlCol="0" anchor="b">
            <a:noAutofit/>
          </a:bodyPr>
          <a:lstStyle>
            <a:lvl1pPr algn="l">
              <a:defRPr sz="2400" b="0"/>
            </a:lvl1pPr>
          </a:lstStyle>
          <a:p>
            <a:pPr rtl="0"/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1309719" y="1413233"/>
            <a:ext cx="4253068" cy="3031236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1800">
                <a:latin typeface="Corbel" panose="020B0503020204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n-US"/>
              <a:t>Click icon to add picture</a:t>
            </a:r>
            <a:endParaRPr lang="vi-VN" dirty="0"/>
          </a:p>
        </p:txBody>
      </p:sp>
      <p:grpSp>
        <p:nvGrpSpPr>
          <p:cNvPr id="614" name="khung" descr="Đồ họa hộp"/>
          <p:cNvGrpSpPr/>
          <p:nvPr/>
        </p:nvGrpSpPr>
        <p:grpSpPr bwMode="invGray">
          <a:xfrm flipH="1">
            <a:off x="1085908" y="1223116"/>
            <a:ext cx="4719500" cy="3431914"/>
            <a:chOff x="4417839" y="1630821"/>
            <a:chExt cx="6291028" cy="4575885"/>
          </a:xfrm>
        </p:grpSpPr>
        <p:grpSp>
          <p:nvGrpSpPr>
            <p:cNvPr id="615" name="Nhóm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Nhóm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Hình tự do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4" name="Hình tự do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5" name="Hình tự do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6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7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8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9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0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1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2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3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4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5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6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7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8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59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0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1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2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3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4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5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6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7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8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69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0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1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2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3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4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5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6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7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8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79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0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1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2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3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4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5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6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7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8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89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0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1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2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4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5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6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7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8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99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0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1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2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3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4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5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6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7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8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09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0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1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2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3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4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5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916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768" name="Nhóm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Hình tự do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0" name="Hình tự do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1" name="Hình tự do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2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3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4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5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6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7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8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79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0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1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2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3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4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5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6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7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8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89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0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1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2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3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4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5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6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7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8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99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0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1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2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3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4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5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6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7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8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09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0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1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2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3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4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5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6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7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8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19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0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1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2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3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4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5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6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7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8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29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0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1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2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3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4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5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6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7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8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39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0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1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842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  <p:grpSp>
          <p:nvGrpSpPr>
            <p:cNvPr id="616" name="Nhóm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Nhóm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Hình tự do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4" name="Hình tự do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5" name="Hình tự do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6" name="Hình tự do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7" name="Hình tự do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8" name="Hình tự do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9" name="Hình tự do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0" name="Hình tự do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1" name="Hình tự do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2" name="Hình tự do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3" name="Hình tự do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4" name="Hình tự do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5" name="Hình tự do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6" name="Hình tự do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7" name="Hình tự do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8" name="Hình tự do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09" name="Hình tự do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0" name="Hình tự do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1" name="Hình tự do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2" name="Hình tự do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3" name="Hình tự do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4" name="Hình tự do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5" name="Hình tự do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6" name="Hình tự do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7" name="Hình tự do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8" name="Hình tự do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19" name="Hình tự do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0" name="Hình tự do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1" name="Hình tự do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2" name="Hình tự do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3" name="Hình tự do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4" name="Hình tự do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5" name="Hình tự do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6" name="Hình tự do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7" name="Hình tự do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8" name="Hình tự do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29" name="Hình tự do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0" name="Hình tự do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1" name="Hình tự do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2" name="Hình tự do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3" name="Hình tự do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4" name="Hình tự do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5" name="Hình tự do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6" name="Hình tự do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7" name="Hình tự do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8" name="Hình tự do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39" name="Hình tự do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0" name="Hình tự do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1" name="Hình tự do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2" name="Hình tự do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3" name="Hình tự do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4" name="Hình tự do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5" name="Hình tự do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6" name="Hình tự do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7" name="Hình tự do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8" name="Hình tự do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49" name="Hình tự do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0" name="Hình tự do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1" name="Hình tự do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2" name="Hình tự do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3" name="Hình tự do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4" name="Hình tự do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5" name="Hình tự do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6" name="Hình tự do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7" name="Hình tự do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8" name="Hình tự do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59" name="Hình tự do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0" name="Hình tự do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1" name="Hình tự do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2" name="Hình tự do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3" name="Hình tự do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4" name="Hình tự do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5" name="Hình tự do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66" name="Hình tự do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  <p:grpSp>
            <p:nvGrpSpPr>
              <p:cNvPr id="618" name="Nhóm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Hình tự do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0" name="Hình tự do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1" name="Hình tự do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2" name="Hình tự do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3" name="Hình tự do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4" name="Hình tự do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5" name="Hình tự do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6" name="Hình tự do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7" name="Hình tự do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8" name="Hình tự do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29" name="Hình tự do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0" name="Hình tự do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1" name="Hình tự do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2" name="Hình tự do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3" name="Hình tự do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4" name="Hình tự do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5" name="Hình tự do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6" name="Hình tự do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7" name="Hình tự do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8" name="Hình tự do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39" name="Hình tự do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0" name="Hình tự do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1" name="Hình tự do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2" name="Hình tự do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3" name="Hình tự do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4" name="Hình tự do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5" name="Hình tự do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6" name="Hình tự do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7" name="Hình tự do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8" name="Hình tự do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49" name="Hình tự do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0" name="Hình tự do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1" name="Hình tự do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2" name="Hình tự do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3" name="Hình tự do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4" name="Hình tự do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5" name="Hình tự do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6" name="Hình tự do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7" name="Hình tự do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8" name="Hình tự do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59" name="Hình tự do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0" name="Hình tự do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1" name="Hình tự do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2" name="Hình tự do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3" name="Hình tự do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4" name="Hình tự do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5" name="Hình tự do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6" name="Hình tự do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7" name="Hình tự do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8" name="Hình tự do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69" name="Hình tự do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0" name="Hình tự do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1" name="Hình tự do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2" name="Hình tự do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3" name="Hình tự do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4" name="Hình tự do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5" name="Hình tự do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6" name="Hình tự do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7" name="Hình tự do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8" name="Hình tự do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79" name="Hình tự do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0" name="Hình tự do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1" name="Hình tự do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2" name="Hình tự do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3" name="Hình tự do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4" name="Hình tự do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5" name="Hình tự do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6" name="Hình tự do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7" name="Hình tự do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8" name="Hình tự do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89" name="Hình tự do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0" name="Hình tự do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1" name="Hình tự do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692" name="Hình tự do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vi-VN" sz="1050" dirty="0">
                    <a:ln>
                      <a:noFill/>
                    </a:ln>
                    <a:latin typeface="Corbel" panose="020B0503020204020204" pitchFamily="34" charset="0"/>
                  </a:endParaRPr>
                </a:p>
              </p:txBody>
            </p:sp>
          </p:grpSp>
        </p:grpSp>
      </p:grp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5931014" y="2558811"/>
            <a:ext cx="2057936" cy="2057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latin typeface="Corbel" panose="020B05030202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6478DEF-98FC-4E5C-B39D-B42941231E10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6788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142108" y="1428750"/>
            <a:ext cx="6859786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142107" y="4800601"/>
            <a:ext cx="4744685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6058287" y="4800601"/>
            <a:ext cx="933137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67CDE23F-C819-4F90-A36E-4AECD95B2FC5}" type="datetime1">
              <a:rPr lang="vi-VN" smtClean="0"/>
              <a:pPr/>
              <a:t>30/07/2022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4"/>
          </p:nvPr>
        </p:nvSpPr>
        <p:spPr>
          <a:xfrm>
            <a:off x="7144419" y="4800601"/>
            <a:ext cx="857475" cy="207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06898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432054" indent="-20574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5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6035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77495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9464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111785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75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171450" algn="l" defTabSz="685800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2107" y="1428750"/>
            <a:ext cx="6859786" cy="2000250"/>
          </a:xfr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/>
              <a:t>A New Parallel Algorithm for Connected Components in Dynamic Graphs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AF8214B-4AB4-0F83-FB0D-93C3D5BD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107" y="3829050"/>
            <a:ext cx="6859786" cy="800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Maintain one PN Subgraph per component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Select a vertex at random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Perform a breadth-first traversal of the component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Construct a directed subgraph where each vertex tracks its parents and neighbors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Parents: adjacencies in previous frontier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Neighbors: adjacencies in same frontier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Record the distance to the root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Limit the total number of PN tracked per vertex to threshPN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Prefer parents over neighbors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This subgraph maintains various paths back to the root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If each vertex has a path to the root through its PN, component is connected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Extract PN subgraph with parallel BFS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57" name="Google Shape;157;p23"/>
          <p:cNvSpPr/>
          <p:nvPr/>
        </p:nvSpPr>
        <p:spPr>
          <a:xfrm>
            <a:off x="6158319" y="2219204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160309" y="37245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761601" y="3724525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154427" y="2169366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047002" y="1392302"/>
            <a:ext cx="383100" cy="36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162" name="Google Shape;162;p23"/>
          <p:cNvSpPr/>
          <p:nvPr/>
        </p:nvSpPr>
        <p:spPr>
          <a:xfrm>
            <a:off x="5199473" y="2212568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6160309" y="2942204"/>
            <a:ext cx="383100" cy="361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164" name="Google Shape;164;p23"/>
          <p:cNvCxnSpPr>
            <a:cxnSpLocks/>
            <a:stCxn id="161" idx="4"/>
            <a:endCxn id="162" idx="0"/>
          </p:cNvCxnSpPr>
          <p:nvPr/>
        </p:nvCxnSpPr>
        <p:spPr>
          <a:xfrm flipH="1">
            <a:off x="5391023" y="1753802"/>
            <a:ext cx="847529" cy="458766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3"/>
          <p:cNvCxnSpPr>
            <a:cxnSpLocks/>
            <a:stCxn id="161" idx="4"/>
            <a:endCxn id="160" idx="0"/>
          </p:cNvCxnSpPr>
          <p:nvPr/>
        </p:nvCxnSpPr>
        <p:spPr>
          <a:xfrm>
            <a:off x="6238552" y="1753802"/>
            <a:ext cx="1107425" cy="415564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>
            <a:cxnSpLocks/>
            <a:stCxn id="157" idx="4"/>
            <a:endCxn id="163" idx="0"/>
          </p:cNvCxnSpPr>
          <p:nvPr/>
        </p:nvCxnSpPr>
        <p:spPr>
          <a:xfrm>
            <a:off x="6349869" y="2580704"/>
            <a:ext cx="1990" cy="3615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3"/>
          <p:cNvCxnSpPr>
            <a:cxnSpLocks/>
            <a:stCxn id="161" idx="4"/>
            <a:endCxn id="157" idx="0"/>
          </p:cNvCxnSpPr>
          <p:nvPr/>
        </p:nvCxnSpPr>
        <p:spPr>
          <a:xfrm>
            <a:off x="6238552" y="1753802"/>
            <a:ext cx="111317" cy="465402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>
            <a:cxnSpLocks/>
            <a:stCxn id="160" idx="4"/>
            <a:endCxn id="163" idx="0"/>
          </p:cNvCxnSpPr>
          <p:nvPr/>
        </p:nvCxnSpPr>
        <p:spPr>
          <a:xfrm flipH="1">
            <a:off x="6351859" y="2530866"/>
            <a:ext cx="994118" cy="411338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>
            <a:cxnSpLocks/>
            <a:stCxn id="163" idx="4"/>
            <a:endCxn id="158" idx="0"/>
          </p:cNvCxnSpPr>
          <p:nvPr/>
        </p:nvCxnSpPr>
        <p:spPr>
          <a:xfrm>
            <a:off x="6351859" y="3303704"/>
            <a:ext cx="0" cy="420821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3"/>
          <p:cNvCxnSpPr>
            <a:cxnSpLocks/>
            <a:stCxn id="158" idx="2"/>
            <a:endCxn id="159" idx="6"/>
          </p:cNvCxnSpPr>
          <p:nvPr/>
        </p:nvCxnSpPr>
        <p:spPr>
          <a:xfrm flipH="1">
            <a:off x="5144701" y="3905275"/>
            <a:ext cx="10156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>
            <a:cxnSpLocks/>
            <a:stCxn id="162" idx="4"/>
            <a:endCxn id="158" idx="1"/>
          </p:cNvCxnSpPr>
          <p:nvPr/>
        </p:nvCxnSpPr>
        <p:spPr>
          <a:xfrm>
            <a:off x="5391023" y="2574068"/>
            <a:ext cx="825390" cy="1203397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13656-C564-1A44-5961-8986727ACBFD}"/>
              </a:ext>
            </a:extLst>
          </p:cNvPr>
          <p:cNvCxnSpPr>
            <a:stCxn id="162" idx="6"/>
            <a:endCxn id="157" idx="2"/>
          </p:cNvCxnSpPr>
          <p:nvPr/>
        </p:nvCxnSpPr>
        <p:spPr>
          <a:xfrm>
            <a:off x="5582573" y="2393318"/>
            <a:ext cx="575746" cy="6636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342-6953-8B54-DB31-3B7291D5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B2CBF-2D02-D653-E5D3-A740F3069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A924-C1F4-A895-A2B9-8A235DEC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1353-AB39-F3AC-CDCF-F2F51C933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929B-3B92-E969-D0F1-FCAF79E3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Edges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FE9D-8E3C-80CB-31CE-A878E9745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2192-BC53-81EC-FC2E-E63BAA0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after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E4BF-DA8C-45C9-476C-788942DAF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Overview	</a:t>
            </a:r>
            <a:endParaRPr 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idx="1"/>
          </p:nvPr>
        </p:nvSpPr>
        <p:spPr>
          <a:xfrm>
            <a:off x="1142108" y="1428750"/>
            <a:ext cx="6859786" cy="320040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Introduction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Related work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Problem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Parent-neighbor subgraph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Result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Application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dirty="0"/>
              <a:t>Demo</a:t>
            </a:r>
            <a:endParaRPr lang="en-US" dirty="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vi"/>
              <a:t>INTRODUCTION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8307" y="1428750"/>
            <a:ext cx="2896362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2A2769-E457-E318-C558-D6CB319092E8}"/>
              </a:ext>
            </a:extLst>
          </p:cNvPr>
          <p:cNvSpPr txBox="1"/>
          <p:nvPr/>
        </p:nvSpPr>
        <p:spPr>
          <a:xfrm>
            <a:off x="3911601" y="1428750"/>
            <a:ext cx="5020732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orbel" panose="020B0503020204020204" pitchFamily="34" charset="0"/>
              </a:rPr>
              <a:t>Social networks, communication networks, business intelligence databases, and large scientific data sources now contain hundreds of millions elements with billions of relationships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Over time relationships change rapidly and  complexity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These datasets as dynamic and semantic graphs of vertices and edges can describe the structure and relationship between vertices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This has led to the development of dynamic graph algorithms</a:t>
            </a: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3537-D9FE-0DE6-165D-2FF24AC7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anchor="b">
            <a:normAutofit/>
          </a:bodyPr>
          <a:lstStyle/>
          <a:p>
            <a:r>
              <a:rPr lang="en-US" dirty="0"/>
              <a:t>Connected Components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sz="half" idx="1"/>
          </p:nvPr>
        </p:nvSpPr>
        <p:spPr>
          <a:xfrm>
            <a:off x="1142107" y="1428750"/>
            <a:ext cx="3315563" cy="320040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13335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None/>
            </a:pPr>
            <a:r>
              <a:rPr lang="en-US" dirty="0"/>
              <a:t>Given an undirected graph G = (V, E)</a:t>
            </a:r>
          </a:p>
          <a:p>
            <a:pPr marL="45720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13335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None/>
            </a:pPr>
            <a:r>
              <a:rPr lang="en-US" dirty="0"/>
              <a:t>A connected component C ⊆ V ensures that for each s, t ∈ C there is a path between s and t</a:t>
            </a:r>
          </a:p>
          <a:p>
            <a:pPr marL="13335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None/>
            </a:pPr>
            <a:endParaRPr lang="en-US" dirty="0"/>
          </a:p>
          <a:p>
            <a:pPr marL="13335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None/>
            </a:pPr>
            <a:r>
              <a:rPr lang="en-US" dirty="0"/>
              <a:t>Each Connected Component can be detected by an DFS or BFS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86332" y="1785614"/>
            <a:ext cx="3315562" cy="248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94550" y="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dk1"/>
                </a:solidFill>
              </a:rPr>
              <a:t>Connected Labeling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294967295"/>
          </p:nvPr>
        </p:nvSpPr>
        <p:spPr>
          <a:xfrm>
            <a:off x="0" y="1271588"/>
            <a:ext cx="8520113" cy="219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vi" sz="1500">
                <a:solidFill>
                  <a:schemeClr val="dk1"/>
                </a:solidFill>
              </a:rPr>
              <a:t>If u and v have the same components when there is a path between these two vertices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vi" sz="15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The component labeling of a graph can be used as building block within other calculations: betweenness centrality, community detection, image processing, and others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00" y="2880875"/>
            <a:ext cx="6490926" cy="22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7CD3B-62A8-A771-7179-2C6E00C2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205978"/>
            <a:ext cx="6859785" cy="765572"/>
          </a:xfrm>
        </p:spPr>
        <p:txBody>
          <a:bodyPr anchor="b">
            <a:normAutofit/>
          </a:bodyPr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84D18E60-4E62-E746-EA84-2703F25D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8" y="1428750"/>
            <a:ext cx="6859786" cy="3200400"/>
          </a:xfrm>
        </p:spPr>
        <p:txBody>
          <a:bodyPr/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Hirschburg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et al : CONNECT algorithm ( 1979)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Roboto"/>
              <a:buChar char="-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Two variations :  |V | and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V |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VlogV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|  processors.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Roboto"/>
              <a:buChar char="-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Time complexity :  O(log2V ).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800" dirty="0" err="1"/>
              <a:t>Shiloach</a:t>
            </a:r>
            <a:r>
              <a:rPr lang="en-US" sz="1800" dirty="0"/>
              <a:t> and </a:t>
            </a:r>
            <a:r>
              <a:rPr lang="en-US" sz="1800" dirty="0" err="1"/>
              <a:t>Vishkin</a:t>
            </a:r>
            <a:r>
              <a:rPr lang="en-US" sz="1800" dirty="0"/>
              <a:t> (1982)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|V | + 2|E| processors and O(</a:t>
            </a:r>
            <a:r>
              <a:rPr lang="en-US" sz="1800" dirty="0" err="1"/>
              <a:t>logV</a:t>
            </a:r>
            <a:r>
              <a:rPr lang="en-US" sz="1800" dirty="0"/>
              <a:t>) time complexity</a:t>
            </a:r>
          </a:p>
          <a:p>
            <a:pPr marL="10800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In the average case, it completes in ∼d/2 iterations, where d is the diameter of the graph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800" dirty="0" err="1"/>
              <a:t>Shiloach</a:t>
            </a:r>
            <a:r>
              <a:rPr lang="en-US" sz="1800" dirty="0"/>
              <a:t> and Even (1981)</a:t>
            </a:r>
          </a:p>
          <a:p>
            <a:pPr marL="899999" lvl="0" indent="-3238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Algorithm maintain a structure representing the vertices in the levels of breadth first search tree for each component</a:t>
            </a:r>
          </a:p>
          <a:p>
            <a:pPr marL="899999" lvl="0" indent="-3238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800" dirty="0"/>
              <a:t>Update time : O(E + V </a:t>
            </a:r>
            <a:r>
              <a:rPr lang="en-US" sz="1800" dirty="0" err="1"/>
              <a:t>logV</a:t>
            </a:r>
            <a:r>
              <a:rPr lang="en-US" sz="1800" dirty="0"/>
              <a:t> ) and worst-case query time of O(V ).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294550" y="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Real World Graph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294967295"/>
          </p:nvPr>
        </p:nvSpPr>
        <p:spPr>
          <a:xfrm>
            <a:off x="0" y="693738"/>
            <a:ext cx="8520113" cy="4187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>
                <a:solidFill>
                  <a:schemeClr val="dk1"/>
                </a:solidFill>
              </a:rPr>
              <a:t>PROBLEM</a:t>
            </a:r>
            <a:r>
              <a:rPr lang="vi" sz="1500">
                <a:solidFill>
                  <a:schemeClr val="dk1"/>
                </a:solidFill>
              </a:rPr>
              <a:t> :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Too expensive to compute in practice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Require too much storage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Ignore real world graph properties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294550" y="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2280">
                <a:solidFill>
                  <a:schemeClr val="dk1"/>
                </a:solidFill>
              </a:rPr>
              <a:t>TRACKING CONNECTED COMPONENTS IN A DYNAMIC GRAPH</a:t>
            </a:r>
            <a:endParaRPr sz="228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4294967295"/>
          </p:nvPr>
        </p:nvSpPr>
        <p:spPr>
          <a:xfrm>
            <a:off x="0" y="693738"/>
            <a:ext cx="8520113" cy="4187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>
                <a:solidFill>
                  <a:schemeClr val="dk1"/>
                </a:solidFill>
              </a:rPr>
              <a:t>Dynamic graph algorithms : 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>
                <a:solidFill>
                  <a:schemeClr val="dk1"/>
                </a:solidFill>
              </a:rPr>
              <a:t>Challenge :</a:t>
            </a:r>
            <a:endParaRPr sz="1500" b="1">
              <a:solidFill>
                <a:schemeClr val="dk1"/>
              </a:solidFill>
            </a:endParaRP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Correctness : </a:t>
            </a:r>
            <a:endParaRPr sz="1500">
              <a:solidFill>
                <a:schemeClr val="dk1"/>
              </a:solidFill>
            </a:endParaRP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Parallelism</a:t>
            </a:r>
            <a:endParaRPr sz="1500">
              <a:solidFill>
                <a:schemeClr val="dk1"/>
              </a:solidFill>
            </a:endParaRP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Time complexity</a:t>
            </a:r>
            <a:endParaRPr sz="1500">
              <a:solidFill>
                <a:schemeClr val="dk1"/>
              </a:solidFill>
            </a:endParaRPr>
          </a:p>
          <a:p>
            <a:pPr marL="12600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vi" sz="1500">
                <a:solidFill>
                  <a:schemeClr val="dk1"/>
                </a:solidFill>
              </a:rPr>
              <a:t>Storage complexity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7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Parent-neighbor subgraph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6" name="Google Shape;106;p21"/>
          <p:cNvSpPr/>
          <p:nvPr/>
        </p:nvSpPr>
        <p:spPr>
          <a:xfrm>
            <a:off x="4839551" y="2995111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4266396" y="2995111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693242" y="2995111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400936" y="224411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5975972" y="2462504"/>
            <a:ext cx="197700" cy="17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068652" y="1931342"/>
            <a:ext cx="197700" cy="17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837669" y="224411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6623931" y="294356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426187" y="2462504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203192" y="2568723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085642" y="2943556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21"/>
          <p:cNvCxnSpPr>
            <a:endCxn id="112" idx="0"/>
          </p:cNvCxnSpPr>
          <p:nvPr/>
        </p:nvCxnSpPr>
        <p:spPr>
          <a:xfrm flipH="1">
            <a:off x="3936519" y="2102516"/>
            <a:ext cx="218700" cy="1416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1"/>
          <p:cNvCxnSpPr>
            <a:endCxn id="109" idx="1"/>
          </p:cNvCxnSpPr>
          <p:nvPr/>
        </p:nvCxnSpPr>
        <p:spPr>
          <a:xfrm>
            <a:off x="4174889" y="2126118"/>
            <a:ext cx="255000" cy="143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1"/>
          <p:cNvCxnSpPr>
            <a:endCxn id="114" idx="2"/>
          </p:cNvCxnSpPr>
          <p:nvPr/>
        </p:nvCxnSpPr>
        <p:spPr>
          <a:xfrm rot="10800000" flipH="1">
            <a:off x="6122287" y="2550254"/>
            <a:ext cx="303900" cy="7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1"/>
          <p:cNvCxnSpPr>
            <a:endCxn id="113" idx="2"/>
          </p:cNvCxnSpPr>
          <p:nvPr/>
        </p:nvCxnSpPr>
        <p:spPr>
          <a:xfrm>
            <a:off x="6128931" y="2639516"/>
            <a:ext cx="495000" cy="391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1"/>
          <p:cNvCxnSpPr>
            <a:endCxn id="113" idx="1"/>
          </p:cNvCxnSpPr>
          <p:nvPr/>
        </p:nvCxnSpPr>
        <p:spPr>
          <a:xfrm>
            <a:off x="6534083" y="2645567"/>
            <a:ext cx="118800" cy="323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1"/>
          <p:cNvCxnSpPr>
            <a:endCxn id="116" idx="6"/>
          </p:cNvCxnSpPr>
          <p:nvPr/>
        </p:nvCxnSpPr>
        <p:spPr>
          <a:xfrm rot="10800000">
            <a:off x="6283342" y="3031306"/>
            <a:ext cx="350400" cy="213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>
            <a:endCxn id="115" idx="1"/>
          </p:cNvCxnSpPr>
          <p:nvPr/>
        </p:nvCxnSpPr>
        <p:spPr>
          <a:xfrm>
            <a:off x="4008944" y="2403625"/>
            <a:ext cx="223200" cy="190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1"/>
          <p:cNvCxnSpPr>
            <a:endCxn id="106" idx="0"/>
          </p:cNvCxnSpPr>
          <p:nvPr/>
        </p:nvCxnSpPr>
        <p:spPr>
          <a:xfrm>
            <a:off x="4494101" y="2427211"/>
            <a:ext cx="444300" cy="5679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1"/>
          <p:cNvCxnSpPr>
            <a:endCxn id="115" idx="0"/>
          </p:cNvCxnSpPr>
          <p:nvPr/>
        </p:nvCxnSpPr>
        <p:spPr>
          <a:xfrm flipH="1">
            <a:off x="4302042" y="2403423"/>
            <a:ext cx="119100" cy="1653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1"/>
          <p:cNvCxnSpPr>
            <a:endCxn id="107" idx="0"/>
          </p:cNvCxnSpPr>
          <p:nvPr/>
        </p:nvCxnSpPr>
        <p:spPr>
          <a:xfrm>
            <a:off x="4301346" y="2745811"/>
            <a:ext cx="63900" cy="2493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1"/>
          <p:cNvCxnSpPr>
            <a:endCxn id="108" idx="6"/>
          </p:cNvCxnSpPr>
          <p:nvPr/>
        </p:nvCxnSpPr>
        <p:spPr>
          <a:xfrm flipH="1">
            <a:off x="3890942" y="3075961"/>
            <a:ext cx="384000" cy="69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1"/>
          <p:cNvCxnSpPr>
            <a:endCxn id="108" idx="0"/>
          </p:cNvCxnSpPr>
          <p:nvPr/>
        </p:nvCxnSpPr>
        <p:spPr>
          <a:xfrm flipH="1">
            <a:off x="3792092" y="2645311"/>
            <a:ext cx="423000" cy="349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/>
          <p:nvPr/>
        </p:nvSpPr>
        <p:spPr>
          <a:xfrm>
            <a:off x="3269675" y="1650999"/>
            <a:ext cx="3841200" cy="209138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586777" y="2192927"/>
            <a:ext cx="197700" cy="17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588711" y="2506675"/>
            <a:ext cx="197700" cy="17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7509347" y="2950573"/>
            <a:ext cx="392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7536046" y="3301595"/>
            <a:ext cx="392100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/>
          <p:nvPr/>
        </p:nvSpPr>
        <p:spPr>
          <a:xfrm>
            <a:off x="3503824" y="1736618"/>
            <a:ext cx="1800900" cy="1764600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638289" y="2063025"/>
            <a:ext cx="1360200" cy="1296300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4407636" y="3501203"/>
            <a:ext cx="0" cy="56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6334903" y="3353654"/>
            <a:ext cx="0" cy="702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3933804" y="4024560"/>
            <a:ext cx="112059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Component 1</a:t>
            </a:r>
            <a:endParaRPr sz="12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5827317" y="4067756"/>
            <a:ext cx="135115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Component 2</a:t>
            </a:r>
            <a:endParaRPr sz="12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8018892" y="2076346"/>
            <a:ext cx="9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Root</a:t>
            </a:r>
            <a:endParaRPr sz="1200" dirty="0"/>
          </a:p>
        </p:txBody>
      </p:sp>
      <p:sp>
        <p:nvSpPr>
          <p:cNvPr id="141" name="Google Shape;141;p21"/>
          <p:cNvSpPr txBox="1"/>
          <p:nvPr/>
        </p:nvSpPr>
        <p:spPr>
          <a:xfrm>
            <a:off x="8047800" y="2744820"/>
            <a:ext cx="9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PN edge</a:t>
            </a:r>
            <a:endParaRPr sz="1200" dirty="0"/>
          </a:p>
        </p:txBody>
      </p:sp>
      <p:sp>
        <p:nvSpPr>
          <p:cNvPr id="142" name="Google Shape;142;p21"/>
          <p:cNvSpPr txBox="1"/>
          <p:nvPr/>
        </p:nvSpPr>
        <p:spPr>
          <a:xfrm>
            <a:off x="8044348" y="2416362"/>
            <a:ext cx="98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Node</a:t>
            </a:r>
            <a:endParaRPr sz="1200" dirty="0"/>
          </a:p>
        </p:txBody>
      </p:sp>
      <p:sp>
        <p:nvSpPr>
          <p:cNvPr id="143" name="Google Shape;143;p21"/>
          <p:cNvSpPr txBox="1"/>
          <p:nvPr/>
        </p:nvSpPr>
        <p:spPr>
          <a:xfrm>
            <a:off x="8039518" y="3027796"/>
            <a:ext cx="982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/>
              <a:t>non-PN edge</a:t>
            </a:r>
            <a:endParaRPr sz="1200" dirty="0"/>
          </a:p>
        </p:txBody>
      </p:sp>
      <p:sp>
        <p:nvSpPr>
          <p:cNvPr id="144" name="Google Shape;144;p21"/>
          <p:cNvSpPr txBox="1"/>
          <p:nvPr/>
        </p:nvSpPr>
        <p:spPr>
          <a:xfrm>
            <a:off x="4898614" y="1262450"/>
            <a:ext cx="10773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G(V, E)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ảng đen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1.potx" id="{2AFFFB75-E680-465B-A3F8-525050C55492}" vid="{3102E523-DF47-4071-8DA7-77067E6C946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0</TotalTime>
  <Words>550</Words>
  <Application>Microsoft Office PowerPoint</Application>
  <PresentationFormat>On-screen Show (16:9)</PresentationFormat>
  <Paragraphs>90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Consolas</vt:lpstr>
      <vt:lpstr>Arial</vt:lpstr>
      <vt:lpstr>Corbel</vt:lpstr>
      <vt:lpstr>Tahoma</vt:lpstr>
      <vt:lpstr>Bảng đen 16x9</vt:lpstr>
      <vt:lpstr>A New Parallel Algorithm for Connected Components in Dynamic Graphs</vt:lpstr>
      <vt:lpstr>Overview </vt:lpstr>
      <vt:lpstr>INTRODUCTION</vt:lpstr>
      <vt:lpstr>Connected Components</vt:lpstr>
      <vt:lpstr>PowerPoint Presentation</vt:lpstr>
      <vt:lpstr>Related Work</vt:lpstr>
      <vt:lpstr>PowerPoint Presentation</vt:lpstr>
      <vt:lpstr>PowerPoint Presentation</vt:lpstr>
      <vt:lpstr>Parent-neighbor subgraph </vt:lpstr>
      <vt:lpstr>Maintain one PN Subgraph per component</vt:lpstr>
      <vt:lpstr>Extract PN subgraph with parallel BFS</vt:lpstr>
      <vt:lpstr>PowerPoint Presentation</vt:lpstr>
      <vt:lpstr>Insert Edges</vt:lpstr>
      <vt:lpstr>Delete Edges</vt:lpstr>
      <vt:lpstr>Repair after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Parallel Algorithm for Connected Components in Dynamic Graphs</dc:title>
  <cp:lastModifiedBy>VÕ NHẤT HUY</cp:lastModifiedBy>
  <cp:revision>2</cp:revision>
  <dcterms:modified xsi:type="dcterms:W3CDTF">2022-07-29T17:40:52Z</dcterms:modified>
</cp:coreProperties>
</file>