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73" r:id="rId14"/>
    <p:sldId id="267" r:id="rId15"/>
    <p:sldId id="270" r:id="rId16"/>
    <p:sldId id="276" r:id="rId17"/>
    <p:sldId id="272" r:id="rId18"/>
    <p:sldId id="268" r:id="rId19"/>
    <p:sldId id="271" r:id="rId20"/>
    <p:sldId id="269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173" autoAdjust="0"/>
  </p:normalViewPr>
  <p:slideViewPr>
    <p:cSldViewPr snapToGrid="0">
      <p:cViewPr varScale="1">
        <p:scale>
          <a:sx n="129" d="100"/>
          <a:sy n="129" d="100"/>
        </p:scale>
        <p:origin x="114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136b62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136b62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e136b62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e136b62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136b6222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136b6222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136b62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136b62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 + related work: 5’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Problem: 5’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PN-subgraph: 12’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Result+application:3’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Demo: 5’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b21d5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b21d5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Social networks, communication networks, business intelligence databases, and large scientific data sources now contain hundreds of millions elements with billions of relationships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Over time relationships change rapidly and  complexity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These datasets as dynamic and semantic graphs of vertices and edges can describe the structure and relationship between vertices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This has led to the development of dynamic graph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b21d57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b21d57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b21d57d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b21d57d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b21d57d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b21d57d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e76625a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e76625a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e76625a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e76625a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136b62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136b62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42107" y="1428750"/>
            <a:ext cx="6859786" cy="2000250"/>
          </a:xfrm>
        </p:spPr>
        <p:txBody>
          <a:bodyPr rtlCol="0">
            <a:noAutofit/>
          </a:bodyPr>
          <a:lstStyle>
            <a:lvl1pPr>
              <a:defRPr sz="405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256" name="dòng" descr="Đồ họa dòng"/>
          <p:cNvGrpSpPr/>
          <p:nvPr/>
        </p:nvGrpSpPr>
        <p:grpSpPr bwMode="invGray">
          <a:xfrm>
            <a:off x="1188982" y="3543300"/>
            <a:ext cx="6475638" cy="48006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Hình tự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8" name="Hì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9" name="Hì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0" name="Hình tự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1" name="Hình tự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2" name="Hình tự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3" name="Hình tự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4" name="Hình tự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5" name="Hình tự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6" name="Hình tự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7" name="Hình tự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8" name="Hình tự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9" name="Hình tự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0" name="Hình tự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1" name="Hình tự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2" name="Hình tự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3" name="Hình tự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4" name="Hình tự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5" name="Hình tự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6" name="Hình tự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7" name="Hình tự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8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9" name="Hình tự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0" name="Hình tự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1" name="Hình tự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2" name="Hình tự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3" name="Hình tự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4" name="Hình tự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5" name="Hình tự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6" name="Hình tự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7" name="Hình tự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8" name="Hình tự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9" name="Hình tự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0" name="Hình tự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1" name="Hình tự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2" name="Hình tự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3" name="Hình tự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4" name="Hình tự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5" name="Hình tự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6" name="Hình tự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7" name="Hình tự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8" name="Hình tự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9" name="Hình tự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0" name="Hình tự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1" name="Hình tự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2" name="Hình tự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3" name="Hình tự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4" name="Hình tự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5" name="Hình tự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6" name="Hình tự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7" name="Hình tự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8" name="Hình tự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9" name="Hình tự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0" name="Hình tự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1" name="Hình tự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2" name="Hình tự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3" name="Hình tự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4" name="Hình tự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5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6" name="Hình tự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7" name="Hình tự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8" name="Hình tự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9" name="Hình tự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0" name="Hình tự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1" name="Hình tự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2" name="Hình tự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3" name="Hình tự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4" name="Hình tự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5" name="Hình tự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6" name="Hình tự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7" name="Hình tự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8" name="Hình tự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9" name="Hình tự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0" name="Hình tự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1" name="Hình tự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2" name="Hình tự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3" name="Hình tự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4" name="Hì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5" name="Hì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6" name="Hì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7" name="Hì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8" name="Hì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9" name="Hì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0" name="Hì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1" name="Hì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2" name="Hì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3" name="Hì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4" name="Hì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5" name="Hì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6" name="Hì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7" name="Hì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8" name="Hì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9" name="Hì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0" name="Hì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1" name="Hì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2" name="Hì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3" name="Hì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4" name="Hì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5" name="Hì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6" name="Hì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7" name="Hì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8" name="Hì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9" name="Hình tự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0" name="Hì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1" name="Hì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2" name="Hình tự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3" name="Hình tự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4" name="Hình tự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5" name="Hình tự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6" name="Hì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7" name="Hì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8" name="Hì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9" name="Hì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0" name="Hì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1" name="Hì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2" name="Hì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3" name="Hình tự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4" name="Hì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5" name="Hì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6" name="Hì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7" name="Hì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8" name="Hì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9" name="Hì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142107" y="3829050"/>
            <a:ext cx="6859786" cy="8001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6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8" name="Hình tự do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9" name="Hình tự do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0" name="Hình tự do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1467612">
              <a:defRPr/>
            </a:lvl6pPr>
            <a:lvl7pPr marL="1467612">
              <a:defRPr/>
            </a:lvl7pPr>
            <a:lvl8pPr marL="1467612">
              <a:defRPr/>
            </a:lvl8pPr>
            <a:lvl9pPr marL="1467612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6419BD0-8024-439A-99DD-04231873004C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3762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7773233" y="205980"/>
            <a:ext cx="1028968" cy="442631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 rot="5400000">
            <a:off x="5150284" y="2604442"/>
            <a:ext cx="4869180" cy="48019"/>
            <a:chOff x="1522413" y="1514475"/>
            <a:chExt cx="10569575" cy="64008"/>
          </a:xfrm>
        </p:grpSpPr>
        <p:sp>
          <p:nvSpPr>
            <p:cNvPr id="8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9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0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08360"/>
            <a:ext cx="6859787" cy="4423930"/>
          </a:xfrm>
        </p:spPr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946404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5922D09-E966-4F38-B7ED-E6C3D5CAC0A3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6513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8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67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68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411480">
              <a:defRPr/>
            </a:lvl2pPr>
            <a:lvl3pPr marL="582930">
              <a:defRPr/>
            </a:lvl3pPr>
            <a:lvl4pPr marL="754380">
              <a:defRPr/>
            </a:lvl4pPr>
            <a:lvl5pPr marL="925830">
              <a:defRPr/>
            </a:lvl5pPr>
            <a:lvl6pPr marL="1097280">
              <a:defRPr baseline="0"/>
            </a:lvl6pPr>
            <a:lvl7pPr marL="1268730">
              <a:defRPr baseline="0"/>
            </a:lvl7pPr>
            <a:lvl8pPr marL="1440180">
              <a:defRPr baseline="0"/>
            </a:lvl8pPr>
            <a:lvl9pPr marL="161163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E4058-0B18-4860-8809-EAD46F4942A3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0180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7" y="1428750"/>
            <a:ext cx="6859786" cy="2000250"/>
          </a:xfrm>
        </p:spPr>
        <p:txBody>
          <a:bodyPr rtlCol="0" anchor="b">
            <a:noAutofit/>
          </a:bodyPr>
          <a:lstStyle>
            <a:lvl1pPr algn="l">
              <a:defRPr sz="33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255" name="dòng" descr="Đồ họa dòng"/>
          <p:cNvGrpSpPr/>
          <p:nvPr/>
        </p:nvGrpSpPr>
        <p:grpSpPr bwMode="invGray">
          <a:xfrm>
            <a:off x="1188982" y="3543300"/>
            <a:ext cx="6475638" cy="48006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Hình tự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7" name="Hì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8" name="Hì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9" name="Hình tự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0" name="Hình tự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1" name="Hình tự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2" name="Hình tự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3" name="Hình tự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4" name="Hình tự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5" name="Hình tự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6" name="Hình tự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7" name="Hình tự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8" name="Hình tự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9" name="Hình tự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0" name="Hình tự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1" name="Hình tự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2" name="Hình tự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3" name="Hình tự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4" name="Hình tự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5" name="Hình tự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6" name="Hình tự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7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8" name="Hình tự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9" name="Hình tự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0" name="Hình tự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1" name="Hình tự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2" name="Hình tự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3" name="Hình tự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4" name="Hình tự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5" name="Hình tự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6" name="Hình tự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7" name="Hình tự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8" name="Hình tự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9" name="Hình tự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0" name="Hình tự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1" name="Hình tự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2" name="Hình tự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3" name="Hình tự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4" name="Hình tự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5" name="Hình tự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6" name="Hình tự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7" name="Hình tự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8" name="Hình tự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9" name="Hình tự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0" name="Hình tự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1" name="Hình tự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2" name="Hình tự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3" name="Hình tự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4" name="Hình tự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5" name="Hình tự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6" name="Hình tự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7" name="Hình tự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8" name="Hình tự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9" name="Hình tự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0" name="Hình tự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1" name="Hình tự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2" name="Hình tự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3" name="Hình tự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4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5" name="Hình tự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6" name="Hình tự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7" name="Hình tự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8" name="Hình tự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9" name="Hình tự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0" name="Hình tự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1" name="Hình tự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2" name="Hình tự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3" name="Hình tự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4" name="Hình tự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5" name="Hình tự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6" name="Hình tự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7" name="Hình tự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8" name="Hình tự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9" name="Hình tự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0" name="Hình tự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1" name="Hình tự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2" name="Hình tự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3" name="Hì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4" name="Hì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5" name="Hì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6" name="Hì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7" name="Hì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8" name="Hì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9" name="Hì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0" name="Hì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1" name="Hì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2" name="Hì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3" name="Hì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4" name="Hì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5" name="Hì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6" name="Hì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7" name="Hì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8" name="Hì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9" name="Hì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0" name="Hì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1" name="Hì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2" name="Hì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3" name="Hì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4" name="Hì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5" name="Hì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6" name="Hì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7" name="Hì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8" name="Hình tự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9" name="Hì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0" name="Hì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1" name="Hình tự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2" name="Hình tự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3" name="Hình tự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4" name="Hình tự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5" name="Hì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6" name="Hì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7" name="Hì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8" name="Hì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9" name="Hì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0" name="Hì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1" name="Hì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2" name="Hình tự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3" name="Hì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4" name="Hì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5" name="Hì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6" name="Hì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7" name="Hì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8" name="Hì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42107" y="3826894"/>
            <a:ext cx="6859786" cy="802256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1D992-2488-4C20-870B-9C55A72D973C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264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58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59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0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1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>
          <a:xfrm>
            <a:off x="1142107" y="1428750"/>
            <a:ext cx="3315563" cy="3200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 baseline="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4686332" y="1428750"/>
            <a:ext cx="3315562" cy="3200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E03F6-2E6D-4108-9504-1FB4CD86BF78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028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60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61" name="Hình tự do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3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4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3313277" cy="5715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142107" y="2114550"/>
            <a:ext cx="3313277" cy="2514601"/>
          </a:xfrm>
        </p:spPr>
        <p:txBody>
          <a:bodyPr rtlCol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 baseline="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4688616" y="1428750"/>
            <a:ext cx="3313277" cy="5715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A061C-F451-454E-A9FD-8A9C6F486F58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9" name="Chỗ dành sẵn cho Số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  <p:sp>
        <p:nvSpPr>
          <p:cNvPr id="85" name="Chỗ dành sẵn cho Nội dung 3"/>
          <p:cNvSpPr>
            <a:spLocks noGrp="1"/>
          </p:cNvSpPr>
          <p:nvPr>
            <p:ph sz="half" idx="13"/>
          </p:nvPr>
        </p:nvSpPr>
        <p:spPr>
          <a:xfrm>
            <a:off x="4688616" y="2114550"/>
            <a:ext cx="3313277" cy="2514601"/>
          </a:xfrm>
        </p:spPr>
        <p:txBody>
          <a:bodyPr rtlCol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 baseline="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749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56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57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8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9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0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1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E5366A-6445-48DB-98AD-C61ECB7EDED0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5" name="Chỗ dành sẵn cho Số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15945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2FF7B1-4C87-4DA7-B01B-F07EEC33FFB1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4" name="Chỗ dành sẵn cho Số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8710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 anchor="b">
            <a:noAutofit/>
          </a:bodyPr>
          <a:lstStyle>
            <a:lvl1pPr algn="l">
              <a:defRPr sz="2400" b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142107" y="2571750"/>
            <a:ext cx="2057936" cy="2057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latin typeface="Corbel" panose="020B05030202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>
          <a:xfrm>
            <a:off x="3533436" y="1428750"/>
            <a:ext cx="4253068" cy="3028950"/>
          </a:xfrm>
        </p:spPr>
        <p:txBody>
          <a:bodyPr rtlCol="0">
            <a:normAutofit/>
          </a:bodyPr>
          <a:lstStyle>
            <a:lvl1pPr>
              <a:defRPr sz="1800">
                <a:latin typeface="Corbel" panose="020B0503020204020204" pitchFamily="34" charset="0"/>
              </a:defRPr>
            </a:lvl1pPr>
            <a:lvl2pPr>
              <a:defRPr sz="1500">
                <a:latin typeface="Corbel" panose="020B0503020204020204" pitchFamily="34" charset="0"/>
              </a:defRPr>
            </a:lvl2pPr>
            <a:lvl3pPr>
              <a:defRPr sz="1350">
                <a:latin typeface="Corbel" panose="020B0503020204020204" pitchFamily="34" charset="0"/>
              </a:defRPr>
            </a:lvl3pPr>
            <a:lvl4pPr>
              <a:defRPr sz="1200">
                <a:latin typeface="Corbel" panose="020B0503020204020204" pitchFamily="34" charset="0"/>
              </a:defRPr>
            </a:lvl4pPr>
            <a:lvl5pPr>
              <a:defRPr sz="1200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grpSp>
        <p:nvGrpSpPr>
          <p:cNvPr id="615" name="khung" descr="Đồ họa hộp"/>
          <p:cNvGrpSpPr/>
          <p:nvPr/>
        </p:nvGrpSpPr>
        <p:grpSpPr bwMode="invGray">
          <a:xfrm>
            <a:off x="3314242" y="1223116"/>
            <a:ext cx="4719500" cy="3431914"/>
            <a:chOff x="4417839" y="1630821"/>
            <a:chExt cx="6291028" cy="4575885"/>
          </a:xfrm>
        </p:grpSpPr>
        <p:grpSp>
          <p:nvGrpSpPr>
            <p:cNvPr id="616" name="Nhóm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Nhóm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Hình tự do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5" name="Hình tự do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6" name="Hình tự do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7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8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9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0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1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2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3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4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5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6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7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8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9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0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1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2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3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4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5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6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7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8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9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0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1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2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3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4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5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6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7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8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9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0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1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2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3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4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5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6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7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8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9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0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1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2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3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5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6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7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8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9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0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1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2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3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4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5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6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7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8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9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0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1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2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3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4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5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6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7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769" name="Nhóm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Hình tự do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1" name="Hình tự do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2" name="Hình tự do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3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4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5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6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7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8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9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0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1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2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3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4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5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6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7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8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9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0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1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2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3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4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5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6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7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8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9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0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1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2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3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4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5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7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8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9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0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1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2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3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4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5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6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7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8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9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1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2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3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4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5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6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7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8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9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0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1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2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3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4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5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6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7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8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9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0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1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2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3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617" name="Nhóm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Nhóm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Hình tự do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5" name="Hình tự do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6" name="Hình tự do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7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8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9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0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1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2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3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4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5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6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7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8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9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0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1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2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3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4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5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6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7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8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9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0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1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2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3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4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5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6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7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8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9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0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1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2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3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4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5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6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7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8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9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0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1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2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3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5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6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7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8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9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0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1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2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3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4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5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6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7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8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9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0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1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2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3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4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5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6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7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19" name="Nhóm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Hình tự do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1" name="Hình tự do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2" name="Hình tự do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3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4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5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6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7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8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9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0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1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2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3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4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5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6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7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8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9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0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1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2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3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4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5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6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7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8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9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0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1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2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3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4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5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6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7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8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9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0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1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2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3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4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5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6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7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8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9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1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2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3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4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5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6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7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8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9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0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1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2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3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4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5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6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7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8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9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0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1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2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3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</p:grp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338A38A-C783-4C31-8C1D-2B4556039975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2773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 anchor="b">
            <a:noAutofit/>
          </a:bodyPr>
          <a:lstStyle>
            <a:lvl1pPr algn="l">
              <a:defRPr sz="2400" b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1309719" y="1413233"/>
            <a:ext cx="4253068" cy="3031236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1800">
                <a:latin typeface="Corbel" panose="020B0503020204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grpSp>
        <p:nvGrpSpPr>
          <p:cNvPr id="614" name="khung" descr="Đồ họa hộp"/>
          <p:cNvGrpSpPr/>
          <p:nvPr/>
        </p:nvGrpSpPr>
        <p:grpSpPr bwMode="invGray">
          <a:xfrm flipH="1">
            <a:off x="1085908" y="1223116"/>
            <a:ext cx="4719500" cy="3431914"/>
            <a:chOff x="4417839" y="1630821"/>
            <a:chExt cx="6291028" cy="4575885"/>
          </a:xfrm>
        </p:grpSpPr>
        <p:grpSp>
          <p:nvGrpSpPr>
            <p:cNvPr id="615" name="Nhóm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Nhóm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Hình tự do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4" name="Hình tự do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5" name="Hình tự do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6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7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8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9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0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1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2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3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4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5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6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7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8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9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0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1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2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3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4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5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6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7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8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9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0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1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2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3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4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5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6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7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8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9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0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1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2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3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4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5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6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7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8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9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0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1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2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4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5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6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7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8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9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0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1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2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3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4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5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6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7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8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9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0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1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2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3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4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5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6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768" name="Nhóm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Hình tự do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0" name="Hình tự do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1" name="Hình tự do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2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3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4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5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6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7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8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9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0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1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2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3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4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5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6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7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8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9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0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1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2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3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4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5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6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7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8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9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0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1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2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3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4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5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7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8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9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0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1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2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3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4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5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6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7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8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9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0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1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2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3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4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5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6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7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8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9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0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1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2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3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4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5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6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7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8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9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0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1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2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616" name="Nhóm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Nhóm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Hình tự do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4" name="Hình tự do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5" name="Hình tự do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6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7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8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9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0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1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2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3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4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5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6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7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8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9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0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1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2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3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4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5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6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7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8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9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0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1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2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3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4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5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6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7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8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9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0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1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2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3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4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5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6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7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8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9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0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1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2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4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5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6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7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8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9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0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1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2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3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4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5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6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7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8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9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0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1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2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3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4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5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6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18" name="Nhóm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Hình tự do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0" name="Hình tự do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1" name="Hình tự do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2" name="Hình tự do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3" name="Hình tự do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4" name="Hình tự do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5" name="Hình tự do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6" name="Hình tự do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7" name="Hình tự do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8" name="Hình tự do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9" name="Hình tự do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0" name="Hình tự do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1" name="Hình tự do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2" name="Hình tự do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3" name="Hình tự do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4" name="Hình tự do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5" name="Hình tự do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6" name="Hình tự do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7" name="Hình tự do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8" name="Hình tự do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9" name="Hình tự do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0" name="Hình tự do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1" name="Hình tự do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2" name="Hình tự do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3" name="Hình tự do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4" name="Hình tự do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5" name="Hình tự do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6" name="Hình tự do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7" name="Hình tự do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8" name="Hình tự do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9" name="Hình tự do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0" name="Hình tự do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1" name="Hình tự do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2" name="Hình tự do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3" name="Hình tự do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4" name="Hình tự do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5" name="Hình tự do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6" name="Hình tự do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7" name="Hình tự do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8" name="Hình tự do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9" name="Hình tự do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0" name="Hình tự do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1" name="Hình tự do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2" name="Hình tự do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3" name="Hình tự do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4" name="Hình tự do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5" name="Hình tự do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6" name="Hình tự do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7" name="Hình tự do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8" name="Hình tự do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9" name="Hình tự d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0" name="Hình tự do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1" name="Hình tự do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2" name="Hình tự do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3" name="Hình tự do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4" name="Hình tự do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5" name="Hình tự do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6" name="Hình tự do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7" name="Hình tự do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8" name="Hình tự do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9" name="Hình tự do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0" name="Hình tự do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1" name="Hình tự do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2" name="Hình tự do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3" name="Hình tự do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4" name="Hình tự do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5" name="Hình tự do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6" name="Hình tự do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7" name="Hình tự do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8" name="Hình tự do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9" name="Hình tự do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0" name="Hình tự do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1" name="Hình tự do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2" name="Hình tự do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</p:grp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5931014" y="2558811"/>
            <a:ext cx="2057936" cy="2057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latin typeface="Corbel" panose="020B05030202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6478DEF-98FC-4E5C-B39D-B42941231E10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6788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42108" y="1428750"/>
            <a:ext cx="6859786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142107" y="4800601"/>
            <a:ext cx="4744685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6058287" y="4800601"/>
            <a:ext cx="933137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67CDE23F-C819-4F90-A36E-4AECD95B2FC5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4"/>
          </p:nvPr>
        </p:nvSpPr>
        <p:spPr>
          <a:xfrm>
            <a:off x="7144419" y="4800601"/>
            <a:ext cx="857475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06898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432054" indent="-20574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5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6035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77495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9464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111785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75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2107" y="1428750"/>
            <a:ext cx="6859786" cy="2000250"/>
          </a:xfr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/>
              <a:t>A New Parallel Algorithm for Connected Components in Dynamic Graphs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AF8214B-4AB4-0F83-FB0D-93C3D5BD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107" y="3829050"/>
            <a:ext cx="6859786" cy="800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7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Parent-neighbor subgraph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6" name="Google Shape;106;p21"/>
          <p:cNvSpPr/>
          <p:nvPr/>
        </p:nvSpPr>
        <p:spPr>
          <a:xfrm>
            <a:off x="4839551" y="2995111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4266396" y="2995111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693242" y="2995111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400936" y="224411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5975972" y="2462504"/>
            <a:ext cx="197700" cy="17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068652" y="1931342"/>
            <a:ext cx="197700" cy="17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837669" y="224411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6623931" y="294356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426187" y="2462504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203192" y="2568723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085642" y="294355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21"/>
          <p:cNvCxnSpPr>
            <a:endCxn id="112" idx="0"/>
          </p:cNvCxnSpPr>
          <p:nvPr/>
        </p:nvCxnSpPr>
        <p:spPr>
          <a:xfrm flipH="1">
            <a:off x="3936519" y="2102516"/>
            <a:ext cx="218700" cy="1416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1"/>
          <p:cNvCxnSpPr>
            <a:endCxn id="109" idx="1"/>
          </p:cNvCxnSpPr>
          <p:nvPr/>
        </p:nvCxnSpPr>
        <p:spPr>
          <a:xfrm>
            <a:off x="4174889" y="2126118"/>
            <a:ext cx="255000" cy="1437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1"/>
          <p:cNvCxnSpPr>
            <a:endCxn id="114" idx="2"/>
          </p:cNvCxnSpPr>
          <p:nvPr/>
        </p:nvCxnSpPr>
        <p:spPr>
          <a:xfrm rot="10800000" flipH="1">
            <a:off x="6122287" y="2550254"/>
            <a:ext cx="303900" cy="717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1"/>
          <p:cNvCxnSpPr>
            <a:endCxn id="113" idx="2"/>
          </p:cNvCxnSpPr>
          <p:nvPr/>
        </p:nvCxnSpPr>
        <p:spPr>
          <a:xfrm>
            <a:off x="6128931" y="2639516"/>
            <a:ext cx="495000" cy="391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1"/>
          <p:cNvCxnSpPr>
            <a:endCxn id="113" idx="1"/>
          </p:cNvCxnSpPr>
          <p:nvPr/>
        </p:nvCxnSpPr>
        <p:spPr>
          <a:xfrm>
            <a:off x="6534083" y="2645567"/>
            <a:ext cx="118800" cy="3237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1"/>
          <p:cNvCxnSpPr>
            <a:endCxn id="116" idx="6"/>
          </p:cNvCxnSpPr>
          <p:nvPr/>
        </p:nvCxnSpPr>
        <p:spPr>
          <a:xfrm rot="10800000">
            <a:off x="6283342" y="3031306"/>
            <a:ext cx="350400" cy="21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>
            <a:endCxn id="115" idx="1"/>
          </p:cNvCxnSpPr>
          <p:nvPr/>
        </p:nvCxnSpPr>
        <p:spPr>
          <a:xfrm>
            <a:off x="4008944" y="2403625"/>
            <a:ext cx="223200" cy="190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1"/>
          <p:cNvCxnSpPr>
            <a:endCxn id="106" idx="0"/>
          </p:cNvCxnSpPr>
          <p:nvPr/>
        </p:nvCxnSpPr>
        <p:spPr>
          <a:xfrm>
            <a:off x="4494101" y="2427211"/>
            <a:ext cx="444300" cy="567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1"/>
          <p:cNvCxnSpPr>
            <a:endCxn id="115" idx="0"/>
          </p:cNvCxnSpPr>
          <p:nvPr/>
        </p:nvCxnSpPr>
        <p:spPr>
          <a:xfrm flipH="1">
            <a:off x="4302042" y="2403423"/>
            <a:ext cx="119100" cy="1653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1"/>
          <p:cNvCxnSpPr>
            <a:endCxn id="107" idx="0"/>
          </p:cNvCxnSpPr>
          <p:nvPr/>
        </p:nvCxnSpPr>
        <p:spPr>
          <a:xfrm>
            <a:off x="4301346" y="2745811"/>
            <a:ext cx="63900" cy="24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1"/>
          <p:cNvCxnSpPr>
            <a:endCxn id="108" idx="6"/>
          </p:cNvCxnSpPr>
          <p:nvPr/>
        </p:nvCxnSpPr>
        <p:spPr>
          <a:xfrm flipH="1">
            <a:off x="3890942" y="3075961"/>
            <a:ext cx="384000" cy="6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1"/>
          <p:cNvCxnSpPr>
            <a:endCxn id="108" idx="0"/>
          </p:cNvCxnSpPr>
          <p:nvPr/>
        </p:nvCxnSpPr>
        <p:spPr>
          <a:xfrm flipH="1">
            <a:off x="3792092" y="2645311"/>
            <a:ext cx="423000" cy="349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/>
          <p:nvPr/>
        </p:nvSpPr>
        <p:spPr>
          <a:xfrm>
            <a:off x="3269675" y="1650999"/>
            <a:ext cx="3841200" cy="209138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586777" y="2192927"/>
            <a:ext cx="197700" cy="17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588711" y="2506675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7509347" y="2950573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7536046" y="3301595"/>
            <a:ext cx="392100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/>
          <p:nvPr/>
        </p:nvSpPr>
        <p:spPr>
          <a:xfrm>
            <a:off x="3503824" y="1736618"/>
            <a:ext cx="1800900" cy="1764600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638289" y="2063025"/>
            <a:ext cx="1360200" cy="1296300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4407636" y="3501203"/>
            <a:ext cx="0" cy="56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6334903" y="3353654"/>
            <a:ext cx="0" cy="702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3933804" y="4024560"/>
            <a:ext cx="112059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Component 1</a:t>
            </a:r>
            <a:endParaRPr sz="12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5827317" y="4067756"/>
            <a:ext cx="135115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Component 2</a:t>
            </a:r>
            <a:endParaRPr sz="12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8018892" y="2076346"/>
            <a:ext cx="9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Root</a:t>
            </a:r>
            <a:endParaRPr sz="1200" dirty="0"/>
          </a:p>
        </p:txBody>
      </p:sp>
      <p:sp>
        <p:nvSpPr>
          <p:cNvPr id="141" name="Google Shape;141;p21"/>
          <p:cNvSpPr txBox="1"/>
          <p:nvPr/>
        </p:nvSpPr>
        <p:spPr>
          <a:xfrm>
            <a:off x="8047800" y="2744820"/>
            <a:ext cx="9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PN edge</a:t>
            </a:r>
            <a:endParaRPr sz="1200" dirty="0"/>
          </a:p>
        </p:txBody>
      </p:sp>
      <p:sp>
        <p:nvSpPr>
          <p:cNvPr id="142" name="Google Shape;142;p21"/>
          <p:cNvSpPr txBox="1"/>
          <p:nvPr/>
        </p:nvSpPr>
        <p:spPr>
          <a:xfrm>
            <a:off x="8044348" y="2416362"/>
            <a:ext cx="9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Node</a:t>
            </a:r>
            <a:endParaRPr sz="1200" dirty="0"/>
          </a:p>
        </p:txBody>
      </p:sp>
      <p:sp>
        <p:nvSpPr>
          <p:cNvPr id="143" name="Google Shape;143;p21"/>
          <p:cNvSpPr txBox="1"/>
          <p:nvPr/>
        </p:nvSpPr>
        <p:spPr>
          <a:xfrm>
            <a:off x="8039518" y="3027796"/>
            <a:ext cx="982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non-PN edge</a:t>
            </a:r>
            <a:endParaRPr sz="1200" dirty="0"/>
          </a:p>
        </p:txBody>
      </p:sp>
      <p:sp>
        <p:nvSpPr>
          <p:cNvPr id="144" name="Google Shape;144;p21"/>
          <p:cNvSpPr txBox="1"/>
          <p:nvPr/>
        </p:nvSpPr>
        <p:spPr>
          <a:xfrm>
            <a:off x="4898614" y="1262450"/>
            <a:ext cx="10773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G(V, E)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Maintain one PN Subgraph per component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Select a vertex at random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Perform a breadth-first traversal of the component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Construct a directed subgraph where each vertex tracks its parents and neighbors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Parents: adjacencies in previous frontier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Neighbors: adjacencies in same frontier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Record the distance to the root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Limit the total number of PN tracked per vertex to threshPN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Prefer parents over neighbors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This subgraph maintains various paths back to the root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If each vertex has a path to the root through its PN, component is connected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E6087D-F7EF-3CFF-7D62-1EDEB5020EEA}"/>
              </a:ext>
            </a:extLst>
          </p:cNvPr>
          <p:cNvCxnSpPr>
            <a:stCxn id="49" idx="3"/>
            <a:endCxn id="79" idx="7"/>
          </p:cNvCxnSpPr>
          <p:nvPr/>
        </p:nvCxnSpPr>
        <p:spPr>
          <a:xfrm flipH="1">
            <a:off x="5517810" y="2369911"/>
            <a:ext cx="683166" cy="550995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Extract PN subgraph with </a:t>
            </a:r>
            <a:r>
              <a:rPr lang="vi" u="sng" dirty="0"/>
              <a:t>parallel</a:t>
            </a:r>
            <a:r>
              <a:rPr lang="vi" dirty="0"/>
              <a:t> BFS</a:t>
            </a:r>
            <a:endParaRPr dirty="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57" name="Google Shape;157;p23"/>
          <p:cNvSpPr/>
          <p:nvPr/>
        </p:nvSpPr>
        <p:spPr>
          <a:xfrm>
            <a:off x="6144872" y="2057886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5185682" y="2870131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200976" y="3468207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140980" y="2008048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186026" y="205125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6645143" y="2902123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164" name="Google Shape;164;p23"/>
          <p:cNvCxnSpPr>
            <a:cxnSpLocks/>
            <a:stCxn id="25" idx="4"/>
            <a:endCxn id="162" idx="0"/>
          </p:cNvCxnSpPr>
          <p:nvPr/>
        </p:nvCxnSpPr>
        <p:spPr>
          <a:xfrm flipH="1">
            <a:off x="5377576" y="1662116"/>
            <a:ext cx="963281" cy="389134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3"/>
          <p:cNvCxnSpPr>
            <a:cxnSpLocks/>
            <a:stCxn id="25" idx="4"/>
            <a:endCxn id="160" idx="0"/>
          </p:cNvCxnSpPr>
          <p:nvPr/>
        </p:nvCxnSpPr>
        <p:spPr>
          <a:xfrm>
            <a:off x="6340857" y="1662116"/>
            <a:ext cx="991673" cy="345932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>
            <a:cxnSpLocks/>
            <a:stCxn id="157" idx="4"/>
            <a:endCxn id="163" idx="0"/>
          </p:cNvCxnSpPr>
          <p:nvPr/>
        </p:nvCxnSpPr>
        <p:spPr>
          <a:xfrm>
            <a:off x="6336422" y="2419386"/>
            <a:ext cx="500271" cy="482737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3"/>
          <p:cNvCxnSpPr>
            <a:cxnSpLocks/>
            <a:stCxn id="25" idx="4"/>
            <a:endCxn id="157" idx="0"/>
          </p:cNvCxnSpPr>
          <p:nvPr/>
        </p:nvCxnSpPr>
        <p:spPr>
          <a:xfrm flipH="1">
            <a:off x="6336422" y="1662116"/>
            <a:ext cx="4435" cy="39577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>
            <a:cxnSpLocks/>
            <a:stCxn id="160" idx="4"/>
            <a:endCxn id="163" idx="0"/>
          </p:cNvCxnSpPr>
          <p:nvPr/>
        </p:nvCxnSpPr>
        <p:spPr>
          <a:xfrm flipH="1">
            <a:off x="6836693" y="2369548"/>
            <a:ext cx="495837" cy="532575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>
            <a:cxnSpLocks/>
            <a:stCxn id="163" idx="2"/>
            <a:endCxn id="158" idx="6"/>
          </p:cNvCxnSpPr>
          <p:nvPr/>
        </p:nvCxnSpPr>
        <p:spPr>
          <a:xfrm flipH="1" flipV="1">
            <a:off x="5568782" y="3050881"/>
            <a:ext cx="1076361" cy="31992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3"/>
          <p:cNvCxnSpPr>
            <a:cxnSpLocks/>
            <a:stCxn id="158" idx="4"/>
            <a:endCxn id="159" idx="1"/>
          </p:cNvCxnSpPr>
          <p:nvPr/>
        </p:nvCxnSpPr>
        <p:spPr>
          <a:xfrm>
            <a:off x="5377232" y="3231631"/>
            <a:ext cx="879848" cy="28951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>
            <a:cxnSpLocks/>
            <a:stCxn id="162" idx="4"/>
            <a:endCxn id="158" idx="0"/>
          </p:cNvCxnSpPr>
          <p:nvPr/>
        </p:nvCxnSpPr>
        <p:spPr>
          <a:xfrm flipH="1">
            <a:off x="5377232" y="2412750"/>
            <a:ext cx="344" cy="457381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13656-C564-1A44-5961-8986727ACBFD}"/>
              </a:ext>
            </a:extLst>
          </p:cNvPr>
          <p:cNvCxnSpPr>
            <a:stCxn id="162" idx="6"/>
            <a:endCxn id="157" idx="2"/>
          </p:cNvCxnSpPr>
          <p:nvPr/>
        </p:nvCxnSpPr>
        <p:spPr>
          <a:xfrm>
            <a:off x="5569126" y="2232000"/>
            <a:ext cx="575746" cy="6636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E8A6C-3443-7438-CFA4-69718A2C52A9}"/>
              </a:ext>
            </a:extLst>
          </p:cNvPr>
          <p:cNvSpPr txBox="1"/>
          <p:nvPr/>
        </p:nvSpPr>
        <p:spPr>
          <a:xfrm>
            <a:off x="7823431" y="1296318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D44599-8DB7-B7F5-A26A-3A8FDDE6610F}"/>
              </a:ext>
            </a:extLst>
          </p:cNvPr>
          <p:cNvSpPr txBox="1"/>
          <p:nvPr/>
        </p:nvSpPr>
        <p:spPr>
          <a:xfrm>
            <a:off x="7856402" y="2179600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DF20A-DD6C-C4E0-4D16-FD7C6F680BE3}"/>
              </a:ext>
            </a:extLst>
          </p:cNvPr>
          <p:cNvSpPr txBox="1"/>
          <p:nvPr/>
        </p:nvSpPr>
        <p:spPr>
          <a:xfrm>
            <a:off x="7823431" y="2967457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4E4EB-95B9-71BC-6150-279EB811B938}"/>
              </a:ext>
            </a:extLst>
          </p:cNvPr>
          <p:cNvSpPr txBox="1"/>
          <p:nvPr/>
        </p:nvSpPr>
        <p:spPr>
          <a:xfrm>
            <a:off x="7823431" y="363298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3</a:t>
            </a:r>
          </a:p>
        </p:txBody>
      </p:sp>
      <p:sp>
        <p:nvSpPr>
          <p:cNvPr id="25" name="Google Shape;159;p23">
            <a:extLst>
              <a:ext uri="{FF2B5EF4-FFF2-40B4-BE49-F238E27FC236}">
                <a16:creationId xmlns:a16="http://schemas.microsoft.com/office/drawing/2014/main" id="{8A1EBDED-A6E7-9CEC-DCD5-DD4B7558DC68}"/>
              </a:ext>
            </a:extLst>
          </p:cNvPr>
          <p:cNvSpPr/>
          <p:nvPr/>
        </p:nvSpPr>
        <p:spPr>
          <a:xfrm>
            <a:off x="6149307" y="1300616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153742" y="1300616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5" name="Google Shape;162;p23">
            <a:extLst>
              <a:ext uri="{FF2B5EF4-FFF2-40B4-BE49-F238E27FC236}">
                <a16:creationId xmlns:a16="http://schemas.microsoft.com/office/drawing/2014/main" id="{5584BDD1-EA88-55EE-1F5F-7EACD550451C}"/>
              </a:ext>
            </a:extLst>
          </p:cNvPr>
          <p:cNvSpPr/>
          <p:nvPr/>
        </p:nvSpPr>
        <p:spPr>
          <a:xfrm>
            <a:off x="5185682" y="2051250"/>
            <a:ext cx="383100" cy="3615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9" name="Google Shape;157;p23">
            <a:extLst>
              <a:ext uri="{FF2B5EF4-FFF2-40B4-BE49-F238E27FC236}">
                <a16:creationId xmlns:a16="http://schemas.microsoft.com/office/drawing/2014/main" id="{5219A8F3-53A3-C4D2-9107-BC8F030893DC}"/>
              </a:ext>
            </a:extLst>
          </p:cNvPr>
          <p:cNvSpPr/>
          <p:nvPr/>
        </p:nvSpPr>
        <p:spPr>
          <a:xfrm>
            <a:off x="6144872" y="2061351"/>
            <a:ext cx="383100" cy="3615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2" name="Google Shape;160;p23">
            <a:extLst>
              <a:ext uri="{FF2B5EF4-FFF2-40B4-BE49-F238E27FC236}">
                <a16:creationId xmlns:a16="http://schemas.microsoft.com/office/drawing/2014/main" id="{6B4B9D9C-A826-C08E-1ACE-710738C2FF64}"/>
              </a:ext>
            </a:extLst>
          </p:cNvPr>
          <p:cNvSpPr/>
          <p:nvPr/>
        </p:nvSpPr>
        <p:spPr>
          <a:xfrm>
            <a:off x="7140980" y="2008048"/>
            <a:ext cx="383100" cy="3615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graphicFrame>
        <p:nvGraphicFramePr>
          <p:cNvPr id="75" name="Table 57">
            <a:extLst>
              <a:ext uri="{FF2B5EF4-FFF2-40B4-BE49-F238E27FC236}">
                <a16:creationId xmlns:a16="http://schemas.microsoft.com/office/drawing/2014/main" id="{5D9F2970-D076-C715-3C22-46B9B7117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76931"/>
              </p:ext>
            </p:extLst>
          </p:nvPr>
        </p:nvGraphicFramePr>
        <p:xfrm>
          <a:off x="436946" y="1152475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sp>
        <p:nvSpPr>
          <p:cNvPr id="79" name="Google Shape;158;p23">
            <a:extLst>
              <a:ext uri="{FF2B5EF4-FFF2-40B4-BE49-F238E27FC236}">
                <a16:creationId xmlns:a16="http://schemas.microsoft.com/office/drawing/2014/main" id="{2FFA30AD-EFE0-81BB-F24E-52921D526679}"/>
              </a:ext>
            </a:extLst>
          </p:cNvPr>
          <p:cNvSpPr/>
          <p:nvPr/>
        </p:nvSpPr>
        <p:spPr>
          <a:xfrm>
            <a:off x="5190814" y="2867966"/>
            <a:ext cx="383100" cy="3615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6" name="Google Shape;163;p23">
            <a:extLst>
              <a:ext uri="{FF2B5EF4-FFF2-40B4-BE49-F238E27FC236}">
                <a16:creationId xmlns:a16="http://schemas.microsoft.com/office/drawing/2014/main" id="{36F1CF40-D181-CC4F-2E24-38AF15146CF9}"/>
              </a:ext>
            </a:extLst>
          </p:cNvPr>
          <p:cNvSpPr/>
          <p:nvPr/>
        </p:nvSpPr>
        <p:spPr>
          <a:xfrm>
            <a:off x="6645143" y="2902123"/>
            <a:ext cx="383100" cy="3615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8" name="Google Shape;159;p23">
            <a:extLst>
              <a:ext uri="{FF2B5EF4-FFF2-40B4-BE49-F238E27FC236}">
                <a16:creationId xmlns:a16="http://schemas.microsoft.com/office/drawing/2014/main" id="{F59EC621-1FA5-6581-4917-B4C13BCBBB85}"/>
              </a:ext>
            </a:extLst>
          </p:cNvPr>
          <p:cNvSpPr/>
          <p:nvPr/>
        </p:nvSpPr>
        <p:spPr>
          <a:xfrm>
            <a:off x="6200976" y="3468207"/>
            <a:ext cx="383100" cy="3615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32605A36-213B-BA34-3C5D-19B98C0E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32184"/>
              </p:ext>
            </p:extLst>
          </p:nvPr>
        </p:nvGraphicFramePr>
        <p:xfrm>
          <a:off x="426756" y="1152475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graphicFrame>
        <p:nvGraphicFramePr>
          <p:cNvPr id="89" name="Table 57">
            <a:extLst>
              <a:ext uri="{FF2B5EF4-FFF2-40B4-BE49-F238E27FC236}">
                <a16:creationId xmlns:a16="http://schemas.microsoft.com/office/drawing/2014/main" id="{9DEBB32F-4A17-069C-08C1-13F0672E0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77503"/>
              </p:ext>
            </p:extLst>
          </p:nvPr>
        </p:nvGraphicFramePr>
        <p:xfrm>
          <a:off x="419490" y="115623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F0DF9A-A095-E57A-7AAC-2F65028DE02E}"/>
              </a:ext>
            </a:extLst>
          </p:cNvPr>
          <p:cNvCxnSpPr>
            <a:endCxn id="45" idx="0"/>
          </p:cNvCxnSpPr>
          <p:nvPr/>
        </p:nvCxnSpPr>
        <p:spPr>
          <a:xfrm flipH="1">
            <a:off x="5377232" y="1668652"/>
            <a:ext cx="959190" cy="382598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B6CFBD-AA90-A8E3-0486-46387030CFEF}"/>
              </a:ext>
            </a:extLst>
          </p:cNvPr>
          <p:cNvCxnSpPr>
            <a:endCxn id="49" idx="0"/>
          </p:cNvCxnSpPr>
          <p:nvPr/>
        </p:nvCxnSpPr>
        <p:spPr>
          <a:xfrm>
            <a:off x="6336422" y="1665384"/>
            <a:ext cx="0" cy="395967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7EE7AC-B876-1735-71BC-EB1DA0690132}"/>
              </a:ext>
            </a:extLst>
          </p:cNvPr>
          <p:cNvCxnSpPr>
            <a:endCxn id="52" idx="0"/>
          </p:cNvCxnSpPr>
          <p:nvPr/>
        </p:nvCxnSpPr>
        <p:spPr>
          <a:xfrm>
            <a:off x="6345292" y="1668652"/>
            <a:ext cx="987238" cy="339396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A9F5D4-05D4-70CD-A947-9E6A5F3E345E}"/>
              </a:ext>
            </a:extLst>
          </p:cNvPr>
          <p:cNvCxnSpPr>
            <a:stCxn id="45" idx="6"/>
            <a:endCxn id="49" idx="2"/>
          </p:cNvCxnSpPr>
          <p:nvPr/>
        </p:nvCxnSpPr>
        <p:spPr>
          <a:xfrm>
            <a:off x="5568782" y="2232000"/>
            <a:ext cx="576090" cy="10101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57">
            <a:extLst>
              <a:ext uri="{FF2B5EF4-FFF2-40B4-BE49-F238E27FC236}">
                <a16:creationId xmlns:a16="http://schemas.microsoft.com/office/drawing/2014/main" id="{3602DDAB-2457-2EBC-0630-771657288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19728"/>
              </p:ext>
            </p:extLst>
          </p:nvPr>
        </p:nvGraphicFramePr>
        <p:xfrm>
          <a:off x="426756" y="1152475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59C095-52D2-808F-B5F0-AFC30452F17D}"/>
              </a:ext>
            </a:extLst>
          </p:cNvPr>
          <p:cNvCxnSpPr>
            <a:stCxn id="45" idx="4"/>
            <a:endCxn id="79" idx="0"/>
          </p:cNvCxnSpPr>
          <p:nvPr/>
        </p:nvCxnSpPr>
        <p:spPr>
          <a:xfrm>
            <a:off x="5377232" y="2412750"/>
            <a:ext cx="5132" cy="455216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1DB8A1-4E2E-CBAE-12DE-83EE2FF11434}"/>
              </a:ext>
            </a:extLst>
          </p:cNvPr>
          <p:cNvCxnSpPr>
            <a:stCxn id="49" idx="4"/>
            <a:endCxn id="86" idx="0"/>
          </p:cNvCxnSpPr>
          <p:nvPr/>
        </p:nvCxnSpPr>
        <p:spPr>
          <a:xfrm>
            <a:off x="6336422" y="2422851"/>
            <a:ext cx="500271" cy="479272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15C56C-1164-F619-7C11-7A441DEB2357}"/>
              </a:ext>
            </a:extLst>
          </p:cNvPr>
          <p:cNvCxnSpPr>
            <a:stCxn id="52" idx="4"/>
            <a:endCxn id="86" idx="0"/>
          </p:cNvCxnSpPr>
          <p:nvPr/>
        </p:nvCxnSpPr>
        <p:spPr>
          <a:xfrm flipH="1">
            <a:off x="6836693" y="2369548"/>
            <a:ext cx="495837" cy="532575"/>
          </a:xfrm>
          <a:prstGeom prst="straightConnector1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10780454-9B8A-3A98-64A9-36C3478CD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35124"/>
              </p:ext>
            </p:extLst>
          </p:nvPr>
        </p:nvGraphicFramePr>
        <p:xfrm>
          <a:off x="440842" y="4264532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graphicFrame>
        <p:nvGraphicFramePr>
          <p:cNvPr id="106" name="Table 84">
            <a:extLst>
              <a:ext uri="{FF2B5EF4-FFF2-40B4-BE49-F238E27FC236}">
                <a16:creationId xmlns:a16="http://schemas.microsoft.com/office/drawing/2014/main" id="{900951A8-B6D8-A0D7-D32C-4ADE53BE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5901"/>
              </p:ext>
            </p:extLst>
          </p:nvPr>
        </p:nvGraphicFramePr>
        <p:xfrm>
          <a:off x="840441" y="4264532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graphicFrame>
        <p:nvGraphicFramePr>
          <p:cNvPr id="107" name="Table 84">
            <a:extLst>
              <a:ext uri="{FF2B5EF4-FFF2-40B4-BE49-F238E27FC236}">
                <a16:creationId xmlns:a16="http://schemas.microsoft.com/office/drawing/2014/main" id="{C5A5660A-A001-276B-2A01-F71F40F5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15696"/>
              </p:ext>
            </p:extLst>
          </p:nvPr>
        </p:nvGraphicFramePr>
        <p:xfrm>
          <a:off x="1240040" y="4264532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graphicFrame>
        <p:nvGraphicFramePr>
          <p:cNvPr id="108" name="Table 84">
            <a:extLst>
              <a:ext uri="{FF2B5EF4-FFF2-40B4-BE49-F238E27FC236}">
                <a16:creationId xmlns:a16="http://schemas.microsoft.com/office/drawing/2014/main" id="{CF3A32E9-BFE8-75BC-E3F2-E34909FAC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78832"/>
              </p:ext>
            </p:extLst>
          </p:nvPr>
        </p:nvGraphicFramePr>
        <p:xfrm>
          <a:off x="1639639" y="4264532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graphicFrame>
        <p:nvGraphicFramePr>
          <p:cNvPr id="109" name="Table 84">
            <a:extLst>
              <a:ext uri="{FF2B5EF4-FFF2-40B4-BE49-F238E27FC236}">
                <a16:creationId xmlns:a16="http://schemas.microsoft.com/office/drawing/2014/main" id="{E43944BB-8D1F-A9D6-1FF0-396107EB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08116"/>
              </p:ext>
            </p:extLst>
          </p:nvPr>
        </p:nvGraphicFramePr>
        <p:xfrm>
          <a:off x="2039238" y="4266346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graphicFrame>
        <p:nvGraphicFramePr>
          <p:cNvPr id="110" name="Table 84">
            <a:extLst>
              <a:ext uri="{FF2B5EF4-FFF2-40B4-BE49-F238E27FC236}">
                <a16:creationId xmlns:a16="http://schemas.microsoft.com/office/drawing/2014/main" id="{DC02E355-1E3A-3B82-85BD-BB30C58B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4228"/>
              </p:ext>
            </p:extLst>
          </p:nvPr>
        </p:nvGraphicFramePr>
        <p:xfrm>
          <a:off x="2447930" y="4266346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graphicFrame>
        <p:nvGraphicFramePr>
          <p:cNvPr id="111" name="Table 84">
            <a:extLst>
              <a:ext uri="{FF2B5EF4-FFF2-40B4-BE49-F238E27FC236}">
                <a16:creationId xmlns:a16="http://schemas.microsoft.com/office/drawing/2014/main" id="{49681AED-04A8-DD8A-79D0-7BB01FDBC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03439"/>
              </p:ext>
            </p:extLst>
          </p:nvPr>
        </p:nvGraphicFramePr>
        <p:xfrm>
          <a:off x="2856622" y="4264532"/>
          <a:ext cx="39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99">
                  <a:extLst>
                    <a:ext uri="{9D8B030D-6E8A-4147-A177-3AD203B41FA5}">
                      <a16:colId xmlns:a16="http://schemas.microsoft.com/office/drawing/2014/main" val="413540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62959"/>
                  </a:ext>
                </a:extLst>
              </a:tr>
            </a:tbl>
          </a:graphicData>
        </a:graphic>
      </p:graphicFrame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BCC4E3-632B-8034-B6AE-BAB78CF7EC42}"/>
              </a:ext>
            </a:extLst>
          </p:cNvPr>
          <p:cNvCxnSpPr>
            <a:stCxn id="79" idx="4"/>
            <a:endCxn id="88" idx="1"/>
          </p:cNvCxnSpPr>
          <p:nvPr/>
        </p:nvCxnSpPr>
        <p:spPr>
          <a:xfrm>
            <a:off x="5382364" y="3229466"/>
            <a:ext cx="874716" cy="291681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57">
            <a:extLst>
              <a:ext uri="{FF2B5EF4-FFF2-40B4-BE49-F238E27FC236}">
                <a16:creationId xmlns:a16="http://schemas.microsoft.com/office/drawing/2014/main" id="{CDE0BEFE-CF5A-CEA7-D228-6985A1AA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50204"/>
              </p:ext>
            </p:extLst>
          </p:nvPr>
        </p:nvGraphicFramePr>
        <p:xfrm>
          <a:off x="422893" y="114872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AA33A63-CD71-E9A0-E686-52C85D78ACDC}"/>
              </a:ext>
            </a:extLst>
          </p:cNvPr>
          <p:cNvCxnSpPr>
            <a:stCxn id="49" idx="3"/>
            <a:endCxn id="79" idx="7"/>
          </p:cNvCxnSpPr>
          <p:nvPr/>
        </p:nvCxnSpPr>
        <p:spPr>
          <a:xfrm flipH="1">
            <a:off x="5517810" y="2369911"/>
            <a:ext cx="683166" cy="550995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4CB3339-5437-20E3-79C8-C9D234AFA308}"/>
              </a:ext>
            </a:extLst>
          </p:cNvPr>
          <p:cNvSpPr txBox="1"/>
          <p:nvPr/>
        </p:nvSpPr>
        <p:spPr>
          <a:xfrm>
            <a:off x="7176917" y="4256973"/>
            <a:ext cx="1526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ThreshPN</a:t>
            </a:r>
            <a:r>
              <a:rPr lang="en-US" sz="1500" dirty="0"/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161" grpId="0" animBg="1"/>
      <p:bldP spid="45" grpId="0" animBg="1"/>
      <p:bldP spid="45" grpId="1" animBg="1"/>
      <p:bldP spid="49" grpId="0" animBg="1"/>
      <p:bldP spid="49" grpId="1" animBg="1"/>
      <p:bldP spid="52" grpId="0" animBg="1"/>
      <p:bldP spid="52" grpId="1" animBg="1"/>
      <p:bldP spid="79" grpId="0" animBg="1"/>
      <p:bldP spid="79" grpId="1" animBg="1"/>
      <p:bldP spid="86" grpId="0" animBg="1"/>
      <p:bldP spid="86" grpId="1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BDE-5EAF-BD6B-019A-50441D1C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event of an insertion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F0F6-F3D4-4929-1663-944FBBFD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92623"/>
            <a:ext cx="8520600" cy="3076251"/>
          </a:xfrm>
        </p:spPr>
        <p:txBody>
          <a:bodyPr/>
          <a:lstStyle/>
          <a:p>
            <a:r>
              <a:rPr lang="en-US" dirty="0"/>
              <a:t>Vertices on the same frontier or one apart, same component: </a:t>
            </a:r>
          </a:p>
          <a:p>
            <a:pPr lvl="1"/>
            <a:r>
              <a:rPr lang="en-US" dirty="0"/>
              <a:t>Check for opportunity to add a parent or neighbor </a:t>
            </a:r>
          </a:p>
          <a:p>
            <a:pPr lvl="1"/>
            <a:r>
              <a:rPr lang="en-US" dirty="0"/>
              <a:t>Check for opportunity to replace neighbor with parent </a:t>
            </a:r>
          </a:p>
          <a:p>
            <a:r>
              <a:rPr lang="en-US" dirty="0"/>
              <a:t>Vertices are farther apart but in the same component: </a:t>
            </a:r>
          </a:p>
          <a:p>
            <a:pPr lvl="1"/>
            <a:r>
              <a:rPr lang="en-US" dirty="0"/>
              <a:t>Perform the same as above </a:t>
            </a:r>
          </a:p>
          <a:p>
            <a:pPr lvl="1"/>
            <a:r>
              <a:rPr lang="en-US" dirty="0"/>
              <a:t>The distances will now be incorrect; however, they are still acceptable for our purposes</a:t>
            </a:r>
          </a:p>
          <a:p>
            <a:pPr lvl="1"/>
            <a:r>
              <a:rPr lang="en-US" dirty="0"/>
              <a:t>Incorrect distances will eventually be cleaned up by merger or delete</a:t>
            </a:r>
          </a:p>
        </p:txBody>
      </p:sp>
    </p:spTree>
    <p:extLst>
      <p:ext uri="{BB962C8B-B14F-4D97-AF65-F5344CB8AC3E}">
        <p14:creationId xmlns:p14="http://schemas.microsoft.com/office/powerpoint/2010/main" val="301121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A924-C1F4-A895-A2B9-8A235DEC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1353-AB39-F3AC-CDCF-F2F51C933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Google Shape;157;p23">
            <a:extLst>
              <a:ext uri="{FF2B5EF4-FFF2-40B4-BE49-F238E27FC236}">
                <a16:creationId xmlns:a16="http://schemas.microsoft.com/office/drawing/2014/main" id="{0E6B7C51-7D20-12F5-2A23-1A0F71B4EFD4}"/>
              </a:ext>
            </a:extLst>
          </p:cNvPr>
          <p:cNvSpPr/>
          <p:nvPr/>
        </p:nvSpPr>
        <p:spPr>
          <a:xfrm>
            <a:off x="6271172" y="2213407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1" name="Google Shape;158;p23">
            <a:extLst>
              <a:ext uri="{FF2B5EF4-FFF2-40B4-BE49-F238E27FC236}">
                <a16:creationId xmlns:a16="http://schemas.microsoft.com/office/drawing/2014/main" id="{564AC4AA-5CF8-DF95-2AB3-EE350FBECD60}"/>
              </a:ext>
            </a:extLst>
          </p:cNvPr>
          <p:cNvSpPr/>
          <p:nvPr/>
        </p:nvSpPr>
        <p:spPr>
          <a:xfrm>
            <a:off x="5408273" y="2998173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2" name="Google Shape;159;p23">
            <a:extLst>
              <a:ext uri="{FF2B5EF4-FFF2-40B4-BE49-F238E27FC236}">
                <a16:creationId xmlns:a16="http://schemas.microsoft.com/office/drawing/2014/main" id="{8D0C5C93-D165-FAF5-5397-AF843DBA3AE9}"/>
              </a:ext>
            </a:extLst>
          </p:cNvPr>
          <p:cNvSpPr/>
          <p:nvPr/>
        </p:nvSpPr>
        <p:spPr>
          <a:xfrm>
            <a:off x="6175569" y="3727682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" name="Google Shape;160;p23">
            <a:extLst>
              <a:ext uri="{FF2B5EF4-FFF2-40B4-BE49-F238E27FC236}">
                <a16:creationId xmlns:a16="http://schemas.microsoft.com/office/drawing/2014/main" id="{B46CD3F6-0040-63E2-E0E3-141F0556ADC1}"/>
              </a:ext>
            </a:extLst>
          </p:cNvPr>
          <p:cNvSpPr/>
          <p:nvPr/>
        </p:nvSpPr>
        <p:spPr>
          <a:xfrm>
            <a:off x="7238665" y="221025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5" name="Google Shape;162;p23">
            <a:extLst>
              <a:ext uri="{FF2B5EF4-FFF2-40B4-BE49-F238E27FC236}">
                <a16:creationId xmlns:a16="http://schemas.microsoft.com/office/drawing/2014/main" id="{59044B1C-0FE9-FDE1-0F3D-A97293256536}"/>
              </a:ext>
            </a:extLst>
          </p:cNvPr>
          <p:cNvSpPr/>
          <p:nvPr/>
        </p:nvSpPr>
        <p:spPr>
          <a:xfrm>
            <a:off x="5408273" y="22157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6" name="Google Shape;163;p23">
            <a:extLst>
              <a:ext uri="{FF2B5EF4-FFF2-40B4-BE49-F238E27FC236}">
                <a16:creationId xmlns:a16="http://schemas.microsoft.com/office/drawing/2014/main" id="{12906FA8-F00C-444A-EFA5-C2A0195E10FE}"/>
              </a:ext>
            </a:extLst>
          </p:cNvPr>
          <p:cNvSpPr/>
          <p:nvPr/>
        </p:nvSpPr>
        <p:spPr>
          <a:xfrm>
            <a:off x="6855565" y="3005766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57" name="Google Shape;164;p23">
            <a:extLst>
              <a:ext uri="{FF2B5EF4-FFF2-40B4-BE49-F238E27FC236}">
                <a16:creationId xmlns:a16="http://schemas.microsoft.com/office/drawing/2014/main" id="{45F132C5-6A9C-3C14-B4AA-3C57B9CB6AC8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5599823" y="1756959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65;p23">
            <a:extLst>
              <a:ext uri="{FF2B5EF4-FFF2-40B4-BE49-F238E27FC236}">
                <a16:creationId xmlns:a16="http://schemas.microsoft.com/office/drawing/2014/main" id="{FB000AE7-C07E-79CC-28F6-C0BFD75EABB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447352" y="1756959"/>
            <a:ext cx="982863" cy="453291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66;p23">
            <a:extLst>
              <a:ext uri="{FF2B5EF4-FFF2-40B4-BE49-F238E27FC236}">
                <a16:creationId xmlns:a16="http://schemas.microsoft.com/office/drawing/2014/main" id="{585415EC-8B88-E729-F5E1-0C0882775A4A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6462722" y="2574907"/>
            <a:ext cx="584393" cy="430859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67;p23">
            <a:extLst>
              <a:ext uri="{FF2B5EF4-FFF2-40B4-BE49-F238E27FC236}">
                <a16:creationId xmlns:a16="http://schemas.microsoft.com/office/drawing/2014/main" id="{049A5B4D-742E-C381-6AA3-B57A22D8694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7352" y="1756959"/>
            <a:ext cx="15370" cy="456448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68;p23">
            <a:extLst>
              <a:ext uri="{FF2B5EF4-FFF2-40B4-BE49-F238E27FC236}">
                <a16:creationId xmlns:a16="http://schemas.microsoft.com/office/drawing/2014/main" id="{E51B0D9E-FB79-E0CF-4195-5DA804209A4F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7047115" y="2571750"/>
            <a:ext cx="383100" cy="43401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169;p23">
            <a:extLst>
              <a:ext uri="{FF2B5EF4-FFF2-40B4-BE49-F238E27FC236}">
                <a16:creationId xmlns:a16="http://schemas.microsoft.com/office/drawing/2014/main" id="{8D42AEDB-9362-E231-8F03-810D8C7ECEAB}"/>
              </a:ext>
            </a:extLst>
          </p:cNvPr>
          <p:cNvCxnSpPr>
            <a:cxnSpLocks/>
            <a:stCxn id="56" idx="2"/>
            <a:endCxn id="51" idx="6"/>
          </p:cNvCxnSpPr>
          <p:nvPr/>
        </p:nvCxnSpPr>
        <p:spPr>
          <a:xfrm flipH="1" flipV="1">
            <a:off x="5791373" y="3178923"/>
            <a:ext cx="1064192" cy="7593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70;p23">
            <a:extLst>
              <a:ext uri="{FF2B5EF4-FFF2-40B4-BE49-F238E27FC236}">
                <a16:creationId xmlns:a16="http://schemas.microsoft.com/office/drawing/2014/main" id="{1A76F222-B6DF-86B6-B6EF-F7ED5D2A72BC}"/>
              </a:ext>
            </a:extLst>
          </p:cNvPr>
          <p:cNvCxnSpPr>
            <a:cxnSpLocks/>
            <a:stCxn id="51" idx="4"/>
            <a:endCxn id="52" idx="1"/>
          </p:cNvCxnSpPr>
          <p:nvPr/>
        </p:nvCxnSpPr>
        <p:spPr>
          <a:xfrm>
            <a:off x="5599823" y="3359673"/>
            <a:ext cx="631850" cy="420949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171;p23">
            <a:extLst>
              <a:ext uri="{FF2B5EF4-FFF2-40B4-BE49-F238E27FC236}">
                <a16:creationId xmlns:a16="http://schemas.microsoft.com/office/drawing/2014/main" id="{365F9524-974E-7775-6257-644EF73F409A}"/>
              </a:ext>
            </a:extLst>
          </p:cNvPr>
          <p:cNvCxnSpPr>
            <a:cxnSpLocks/>
            <a:stCxn id="55" idx="4"/>
            <a:endCxn id="51" idx="0"/>
          </p:cNvCxnSpPr>
          <p:nvPr/>
        </p:nvCxnSpPr>
        <p:spPr>
          <a:xfrm>
            <a:off x="5599823" y="2577225"/>
            <a:ext cx="0" cy="420948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54438-D06D-EE19-4848-E8D7E8A08B49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 flipV="1">
            <a:off x="5791373" y="2394157"/>
            <a:ext cx="479799" cy="2318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157;p23">
            <a:extLst>
              <a:ext uri="{FF2B5EF4-FFF2-40B4-BE49-F238E27FC236}">
                <a16:creationId xmlns:a16="http://schemas.microsoft.com/office/drawing/2014/main" id="{436BA183-142E-BA5B-1FC0-C0B1AD32202C}"/>
              </a:ext>
            </a:extLst>
          </p:cNvPr>
          <p:cNvSpPr/>
          <p:nvPr/>
        </p:nvSpPr>
        <p:spPr>
          <a:xfrm>
            <a:off x="6271172" y="139220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0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9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342-6953-8B54-DB31-3B7291D5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B2CBF-2D02-D653-E5D3-A740F30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029" y="1543894"/>
            <a:ext cx="602186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Insert: </a:t>
            </a:r>
          </a:p>
          <a:p>
            <a:pPr marL="114300" indent="0">
              <a:buNone/>
            </a:pPr>
            <a:r>
              <a:rPr lang="en-US" dirty="0"/>
              <a:t>[[1,4], [2,5]]</a:t>
            </a:r>
          </a:p>
        </p:txBody>
      </p:sp>
      <p:sp>
        <p:nvSpPr>
          <p:cNvPr id="4" name="Google Shape;157;p23">
            <a:extLst>
              <a:ext uri="{FF2B5EF4-FFF2-40B4-BE49-F238E27FC236}">
                <a16:creationId xmlns:a16="http://schemas.microsoft.com/office/drawing/2014/main" id="{DCDF6EE0-E7CD-2305-6C1F-46AB2AC402BC}"/>
              </a:ext>
            </a:extLst>
          </p:cNvPr>
          <p:cNvSpPr/>
          <p:nvPr/>
        </p:nvSpPr>
        <p:spPr>
          <a:xfrm>
            <a:off x="6314372" y="223966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Google Shape;158;p23">
            <a:extLst>
              <a:ext uri="{FF2B5EF4-FFF2-40B4-BE49-F238E27FC236}">
                <a16:creationId xmlns:a16="http://schemas.microsoft.com/office/drawing/2014/main" id="{9FBF10A7-9241-A1BD-C08D-42F4162FB5B9}"/>
              </a:ext>
            </a:extLst>
          </p:cNvPr>
          <p:cNvSpPr/>
          <p:nvPr/>
        </p:nvSpPr>
        <p:spPr>
          <a:xfrm>
            <a:off x="5451473" y="3024431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" name="Google Shape;159;p23">
            <a:extLst>
              <a:ext uri="{FF2B5EF4-FFF2-40B4-BE49-F238E27FC236}">
                <a16:creationId xmlns:a16="http://schemas.microsoft.com/office/drawing/2014/main" id="{61BC795E-551A-8357-EF51-AC33C9D150BB}"/>
              </a:ext>
            </a:extLst>
          </p:cNvPr>
          <p:cNvSpPr/>
          <p:nvPr/>
        </p:nvSpPr>
        <p:spPr>
          <a:xfrm>
            <a:off x="6218769" y="375394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" name="Google Shape;160;p23">
            <a:extLst>
              <a:ext uri="{FF2B5EF4-FFF2-40B4-BE49-F238E27FC236}">
                <a16:creationId xmlns:a16="http://schemas.microsoft.com/office/drawing/2014/main" id="{E8C9BD2C-4676-8D02-386E-DAF2DED36DE6}"/>
              </a:ext>
            </a:extLst>
          </p:cNvPr>
          <p:cNvSpPr/>
          <p:nvPr/>
        </p:nvSpPr>
        <p:spPr>
          <a:xfrm>
            <a:off x="7281865" y="2236508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" name="Google Shape;161;p23">
            <a:extLst>
              <a:ext uri="{FF2B5EF4-FFF2-40B4-BE49-F238E27FC236}">
                <a16:creationId xmlns:a16="http://schemas.microsoft.com/office/drawing/2014/main" id="{A3AC28F8-3B14-D6F2-3705-8755AAA8EA21}"/>
              </a:ext>
            </a:extLst>
          </p:cNvPr>
          <p:cNvSpPr/>
          <p:nvPr/>
        </p:nvSpPr>
        <p:spPr>
          <a:xfrm>
            <a:off x="6299002" y="1421717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9" name="Google Shape;162;p23">
            <a:extLst>
              <a:ext uri="{FF2B5EF4-FFF2-40B4-BE49-F238E27FC236}">
                <a16:creationId xmlns:a16="http://schemas.microsoft.com/office/drawing/2014/main" id="{803CBAAD-492F-25DA-AD62-2849E74D5294}"/>
              </a:ext>
            </a:extLst>
          </p:cNvPr>
          <p:cNvSpPr/>
          <p:nvPr/>
        </p:nvSpPr>
        <p:spPr>
          <a:xfrm>
            <a:off x="5451473" y="2241983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Google Shape;163;p23">
            <a:extLst>
              <a:ext uri="{FF2B5EF4-FFF2-40B4-BE49-F238E27FC236}">
                <a16:creationId xmlns:a16="http://schemas.microsoft.com/office/drawing/2014/main" id="{DA9B037A-C0F4-5BCB-AEC6-01BE1796C944}"/>
              </a:ext>
            </a:extLst>
          </p:cNvPr>
          <p:cNvSpPr/>
          <p:nvPr/>
        </p:nvSpPr>
        <p:spPr>
          <a:xfrm>
            <a:off x="6898765" y="3032024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11" name="Google Shape;164;p23">
            <a:extLst>
              <a:ext uri="{FF2B5EF4-FFF2-40B4-BE49-F238E27FC236}">
                <a16:creationId xmlns:a16="http://schemas.microsoft.com/office/drawing/2014/main" id="{9741A508-2DA0-D42B-BAF8-10FE99D7A21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643023" y="1783217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65;p23">
            <a:extLst>
              <a:ext uri="{FF2B5EF4-FFF2-40B4-BE49-F238E27FC236}">
                <a16:creationId xmlns:a16="http://schemas.microsoft.com/office/drawing/2014/main" id="{8003EBC6-DC85-4E1E-CC0C-568B2BBADA8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6490552" y="1783217"/>
            <a:ext cx="982863" cy="453291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66;p23">
            <a:extLst>
              <a:ext uri="{FF2B5EF4-FFF2-40B4-BE49-F238E27FC236}">
                <a16:creationId xmlns:a16="http://schemas.microsoft.com/office/drawing/2014/main" id="{91340757-7357-4049-9910-53E864417D96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6505922" y="2601165"/>
            <a:ext cx="584393" cy="430859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23">
            <a:extLst>
              <a:ext uri="{FF2B5EF4-FFF2-40B4-BE49-F238E27FC236}">
                <a16:creationId xmlns:a16="http://schemas.microsoft.com/office/drawing/2014/main" id="{2C9D0A22-3A3B-B92F-0355-E3E3F88A44FE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6490552" y="1783217"/>
            <a:ext cx="15370" cy="4564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8;p23">
            <a:extLst>
              <a:ext uri="{FF2B5EF4-FFF2-40B4-BE49-F238E27FC236}">
                <a16:creationId xmlns:a16="http://schemas.microsoft.com/office/drawing/2014/main" id="{1DC4166F-D6B8-9623-89D5-9F5D15AF209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315" y="2598008"/>
            <a:ext cx="383100" cy="43401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9;p23">
            <a:extLst>
              <a:ext uri="{FF2B5EF4-FFF2-40B4-BE49-F238E27FC236}">
                <a16:creationId xmlns:a16="http://schemas.microsoft.com/office/drawing/2014/main" id="{22DC5A37-B255-7D47-C06A-B19E8E41CDBE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 flipV="1">
            <a:off x="5834573" y="3205181"/>
            <a:ext cx="1064192" cy="7593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0;p23">
            <a:extLst>
              <a:ext uri="{FF2B5EF4-FFF2-40B4-BE49-F238E27FC236}">
                <a16:creationId xmlns:a16="http://schemas.microsoft.com/office/drawing/2014/main" id="{73BF7566-0D6E-E3BB-CD66-F1CE2D6B4E44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5643023" y="3385931"/>
            <a:ext cx="631850" cy="420949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71;p23">
            <a:extLst>
              <a:ext uri="{FF2B5EF4-FFF2-40B4-BE49-F238E27FC236}">
                <a16:creationId xmlns:a16="http://schemas.microsoft.com/office/drawing/2014/main" id="{8477DB1E-1DD1-EF22-4F61-469027B26C0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5643023" y="2603483"/>
            <a:ext cx="0" cy="4209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F0678-29B0-CBBC-C67A-5B7BCCBB5ED3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5834573" y="2420415"/>
            <a:ext cx="479799" cy="2318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AF26B6-7D38-CDF7-3040-2E952D1EDF7B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6410319" y="2601165"/>
            <a:ext cx="95603" cy="115277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8E6FE9-998D-7B04-D3E9-A70B503375A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778469" y="2550543"/>
            <a:ext cx="1176400" cy="53442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FB51498-A768-8076-6088-D4A7A0C610A9}"/>
              </a:ext>
            </a:extLst>
          </p:cNvPr>
          <p:cNvSpPr txBox="1"/>
          <p:nvPr/>
        </p:nvSpPr>
        <p:spPr>
          <a:xfrm>
            <a:off x="7994749" y="1487051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D0DBE0-892A-3700-9699-3685478901D4}"/>
              </a:ext>
            </a:extLst>
          </p:cNvPr>
          <p:cNvSpPr txBox="1"/>
          <p:nvPr/>
        </p:nvSpPr>
        <p:spPr>
          <a:xfrm>
            <a:off x="7968672" y="230184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2558B1-7DEA-29D0-3F41-6FA7992A3B4A}"/>
              </a:ext>
            </a:extLst>
          </p:cNvPr>
          <p:cNvSpPr txBox="1"/>
          <p:nvPr/>
        </p:nvSpPr>
        <p:spPr>
          <a:xfrm>
            <a:off x="8007845" y="3136678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304D27-A4CC-AFC7-4E4C-ED0D303D0361}"/>
              </a:ext>
            </a:extLst>
          </p:cNvPr>
          <p:cNvSpPr txBox="1"/>
          <p:nvPr/>
        </p:nvSpPr>
        <p:spPr>
          <a:xfrm>
            <a:off x="7994749" y="384843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Level 3</a:t>
            </a:r>
          </a:p>
        </p:txBody>
      </p:sp>
      <p:graphicFrame>
        <p:nvGraphicFramePr>
          <p:cNvPr id="64" name="Table 57">
            <a:extLst>
              <a:ext uri="{FF2B5EF4-FFF2-40B4-BE49-F238E27FC236}">
                <a16:creationId xmlns:a16="http://schemas.microsoft.com/office/drawing/2014/main" id="{A7D102E6-A55D-3D60-EDC1-BD91484FD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50329"/>
              </p:ext>
            </p:extLst>
          </p:nvPr>
        </p:nvGraphicFramePr>
        <p:xfrm>
          <a:off x="402500" y="114872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[2,-6]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[1,-4]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9113B3-0EA8-230C-688A-91794B7E218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410319" y="2601165"/>
            <a:ext cx="95603" cy="1152775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7">
            <a:extLst>
              <a:ext uri="{FF2B5EF4-FFF2-40B4-BE49-F238E27FC236}">
                <a16:creationId xmlns:a16="http://schemas.microsoft.com/office/drawing/2014/main" id="{280D7389-6C40-746D-8B26-0D698E93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32052"/>
              </p:ext>
            </p:extLst>
          </p:nvPr>
        </p:nvGraphicFramePr>
        <p:xfrm>
          <a:off x="410185" y="114872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[2,-6]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[6,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[1,-4]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graphicFrame>
        <p:nvGraphicFramePr>
          <p:cNvPr id="72" name="Table 57">
            <a:extLst>
              <a:ext uri="{FF2B5EF4-FFF2-40B4-BE49-F238E27FC236}">
                <a16:creationId xmlns:a16="http://schemas.microsoft.com/office/drawing/2014/main" id="{DC8CE869-899A-C913-4CF0-327597B08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0725"/>
              </p:ext>
            </p:extLst>
          </p:nvPr>
        </p:nvGraphicFramePr>
        <p:xfrm>
          <a:off x="402500" y="114872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[6,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[1,-4]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70F2D3-AD2D-DD7D-9EC0-1296126C0886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5778469" y="2550543"/>
            <a:ext cx="1176400" cy="534421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4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896F-26D9-16FB-1665-BB42A64B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05978"/>
            <a:ext cx="7437117" cy="765572"/>
          </a:xfrm>
        </p:spPr>
        <p:txBody>
          <a:bodyPr/>
          <a:lstStyle/>
          <a:p>
            <a:r>
              <a:rPr lang="en-US" dirty="0"/>
              <a:t>Joining two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260A-79DD-7965-0D22-7C4F54A6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776" y="1428750"/>
            <a:ext cx="2749567" cy="2154891"/>
          </a:xfrm>
        </p:spPr>
        <p:txBody>
          <a:bodyPr>
            <a:noAutofit/>
          </a:bodyPr>
          <a:lstStyle/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Join the smaller component into the larger PN subgraph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Start a search from the connection point(s) outward and rebuild the smaller subgraph</a:t>
            </a:r>
          </a:p>
          <a:p>
            <a:endParaRPr lang="en-US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2D4B-109F-D9C7-533A-00A28445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Google Shape;157;p23">
            <a:extLst>
              <a:ext uri="{FF2B5EF4-FFF2-40B4-BE49-F238E27FC236}">
                <a16:creationId xmlns:a16="http://schemas.microsoft.com/office/drawing/2014/main" id="{29D386E8-92D7-FCAF-5DC2-7AAB3377ACDC}"/>
              </a:ext>
            </a:extLst>
          </p:cNvPr>
          <p:cNvSpPr/>
          <p:nvPr/>
        </p:nvSpPr>
        <p:spPr>
          <a:xfrm>
            <a:off x="6237555" y="2249952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8" name="Google Shape;158;p23">
            <a:extLst>
              <a:ext uri="{FF2B5EF4-FFF2-40B4-BE49-F238E27FC236}">
                <a16:creationId xmlns:a16="http://schemas.microsoft.com/office/drawing/2014/main" id="{588D72D8-271B-6E2A-05EF-352DF42429ED}"/>
              </a:ext>
            </a:extLst>
          </p:cNvPr>
          <p:cNvSpPr/>
          <p:nvPr/>
        </p:nvSpPr>
        <p:spPr>
          <a:xfrm>
            <a:off x="5374656" y="3034718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9" name="Google Shape;159;p23">
            <a:extLst>
              <a:ext uri="{FF2B5EF4-FFF2-40B4-BE49-F238E27FC236}">
                <a16:creationId xmlns:a16="http://schemas.microsoft.com/office/drawing/2014/main" id="{E7E0D985-7B20-2C0A-2DAE-4E772622E24A}"/>
              </a:ext>
            </a:extLst>
          </p:cNvPr>
          <p:cNvSpPr/>
          <p:nvPr/>
        </p:nvSpPr>
        <p:spPr>
          <a:xfrm>
            <a:off x="6141952" y="3764227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0" name="Google Shape;160;p23">
            <a:extLst>
              <a:ext uri="{FF2B5EF4-FFF2-40B4-BE49-F238E27FC236}">
                <a16:creationId xmlns:a16="http://schemas.microsoft.com/office/drawing/2014/main" id="{66935DD4-7527-1853-8311-40FF8B7A9123}"/>
              </a:ext>
            </a:extLst>
          </p:cNvPr>
          <p:cNvSpPr/>
          <p:nvPr/>
        </p:nvSpPr>
        <p:spPr>
          <a:xfrm>
            <a:off x="7205048" y="224679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1" name="Google Shape;162;p23">
            <a:extLst>
              <a:ext uri="{FF2B5EF4-FFF2-40B4-BE49-F238E27FC236}">
                <a16:creationId xmlns:a16="http://schemas.microsoft.com/office/drawing/2014/main" id="{0DBE380E-FE63-6FCC-B395-E157C7111900}"/>
              </a:ext>
            </a:extLst>
          </p:cNvPr>
          <p:cNvSpPr/>
          <p:nvPr/>
        </p:nvSpPr>
        <p:spPr>
          <a:xfrm>
            <a:off x="5374656" y="225227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2" name="Google Shape;163;p23">
            <a:extLst>
              <a:ext uri="{FF2B5EF4-FFF2-40B4-BE49-F238E27FC236}">
                <a16:creationId xmlns:a16="http://schemas.microsoft.com/office/drawing/2014/main" id="{6D9E1416-0C0C-3C68-8D26-F031A4F19AB0}"/>
              </a:ext>
            </a:extLst>
          </p:cNvPr>
          <p:cNvSpPr/>
          <p:nvPr/>
        </p:nvSpPr>
        <p:spPr>
          <a:xfrm>
            <a:off x="6821948" y="3042311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43" name="Google Shape;164;p23">
            <a:extLst>
              <a:ext uri="{FF2B5EF4-FFF2-40B4-BE49-F238E27FC236}">
                <a16:creationId xmlns:a16="http://schemas.microsoft.com/office/drawing/2014/main" id="{648FD2BA-1E95-2F83-95C3-6EF55C65AC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566206" y="1793504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65;p23">
            <a:extLst>
              <a:ext uri="{FF2B5EF4-FFF2-40B4-BE49-F238E27FC236}">
                <a16:creationId xmlns:a16="http://schemas.microsoft.com/office/drawing/2014/main" id="{3BA228F9-648D-08E8-A387-2AEA00BE7C4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413735" y="1793504"/>
            <a:ext cx="982863" cy="453291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66;p23">
            <a:extLst>
              <a:ext uri="{FF2B5EF4-FFF2-40B4-BE49-F238E27FC236}">
                <a16:creationId xmlns:a16="http://schemas.microsoft.com/office/drawing/2014/main" id="{ABFED495-6C94-8695-24D6-856375594C21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6429105" y="2611452"/>
            <a:ext cx="584393" cy="430859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67;p23">
            <a:extLst>
              <a:ext uri="{FF2B5EF4-FFF2-40B4-BE49-F238E27FC236}">
                <a16:creationId xmlns:a16="http://schemas.microsoft.com/office/drawing/2014/main" id="{B513556B-9DA7-0848-F367-080E1DFD9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13735" y="1793504"/>
            <a:ext cx="15370" cy="4564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68;p23">
            <a:extLst>
              <a:ext uri="{FF2B5EF4-FFF2-40B4-BE49-F238E27FC236}">
                <a16:creationId xmlns:a16="http://schemas.microsoft.com/office/drawing/2014/main" id="{505610E3-D32B-2B34-264C-FE68CE776224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013498" y="2608295"/>
            <a:ext cx="383100" cy="43401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69;p23">
            <a:extLst>
              <a:ext uri="{FF2B5EF4-FFF2-40B4-BE49-F238E27FC236}">
                <a16:creationId xmlns:a16="http://schemas.microsoft.com/office/drawing/2014/main" id="{DB859F59-2341-4D28-B464-4FC5CC5A90A3}"/>
              </a:ext>
            </a:extLst>
          </p:cNvPr>
          <p:cNvCxnSpPr>
            <a:cxnSpLocks/>
            <a:stCxn id="42" idx="2"/>
            <a:endCxn id="38" idx="6"/>
          </p:cNvCxnSpPr>
          <p:nvPr/>
        </p:nvCxnSpPr>
        <p:spPr>
          <a:xfrm flipH="1" flipV="1">
            <a:off x="5757756" y="3215468"/>
            <a:ext cx="1064192" cy="7593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70;p23">
            <a:extLst>
              <a:ext uri="{FF2B5EF4-FFF2-40B4-BE49-F238E27FC236}">
                <a16:creationId xmlns:a16="http://schemas.microsoft.com/office/drawing/2014/main" id="{15EBA66E-07C5-6F24-982F-BE68DFF7A2BB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5566206" y="3396218"/>
            <a:ext cx="631850" cy="420949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71;p23">
            <a:extLst>
              <a:ext uri="{FF2B5EF4-FFF2-40B4-BE49-F238E27FC236}">
                <a16:creationId xmlns:a16="http://schemas.microsoft.com/office/drawing/2014/main" id="{8DFA1F98-68D2-FFF1-F159-19D54F90AA9E}"/>
              </a:ext>
            </a:extLst>
          </p:cNvPr>
          <p:cNvCxnSpPr>
            <a:cxnSpLocks/>
            <a:stCxn id="41" idx="4"/>
            <a:endCxn id="38" idx="0"/>
          </p:cNvCxnSpPr>
          <p:nvPr/>
        </p:nvCxnSpPr>
        <p:spPr>
          <a:xfrm>
            <a:off x="5566206" y="2613770"/>
            <a:ext cx="0" cy="4209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2354B5-AEBB-1A04-BB06-186E0C2439E1}"/>
              </a:ext>
            </a:extLst>
          </p:cNvPr>
          <p:cNvCxnSpPr>
            <a:stCxn id="41" idx="6"/>
            <a:endCxn id="37" idx="2"/>
          </p:cNvCxnSpPr>
          <p:nvPr/>
        </p:nvCxnSpPr>
        <p:spPr>
          <a:xfrm flipV="1">
            <a:off x="5757756" y="2430702"/>
            <a:ext cx="479799" cy="2318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157;p23">
            <a:extLst>
              <a:ext uri="{FF2B5EF4-FFF2-40B4-BE49-F238E27FC236}">
                <a16:creationId xmlns:a16="http://schemas.microsoft.com/office/drawing/2014/main" id="{5FD4D226-70DD-E5A6-5C71-A76A687F31DD}"/>
              </a:ext>
            </a:extLst>
          </p:cNvPr>
          <p:cNvSpPr/>
          <p:nvPr/>
        </p:nvSpPr>
        <p:spPr>
          <a:xfrm>
            <a:off x="6237555" y="142875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" name="Google Shape;157;p23">
            <a:extLst>
              <a:ext uri="{FF2B5EF4-FFF2-40B4-BE49-F238E27FC236}">
                <a16:creationId xmlns:a16="http://schemas.microsoft.com/office/drawing/2014/main" id="{22A643BD-01AA-1B9F-907B-3359FD56A5CB}"/>
              </a:ext>
            </a:extLst>
          </p:cNvPr>
          <p:cNvSpPr/>
          <p:nvPr/>
        </p:nvSpPr>
        <p:spPr>
          <a:xfrm>
            <a:off x="3921654" y="257175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8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5" name="Google Shape;157;p23">
            <a:extLst>
              <a:ext uri="{FF2B5EF4-FFF2-40B4-BE49-F238E27FC236}">
                <a16:creationId xmlns:a16="http://schemas.microsoft.com/office/drawing/2014/main" id="{0DF69BCA-1F8E-0519-C9D2-E573660D8D05}"/>
              </a:ext>
            </a:extLst>
          </p:cNvPr>
          <p:cNvSpPr/>
          <p:nvPr/>
        </p:nvSpPr>
        <p:spPr>
          <a:xfrm>
            <a:off x="4544653" y="276247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2"/>
                </a:solidFill>
              </a:rPr>
              <a:t>10</a:t>
            </a:r>
            <a:endParaRPr sz="1000" dirty="0">
              <a:solidFill>
                <a:schemeClr val="bg2"/>
              </a:solidFill>
            </a:endParaRPr>
          </a:p>
        </p:txBody>
      </p:sp>
      <p:sp>
        <p:nvSpPr>
          <p:cNvPr id="56" name="Google Shape;157;p23">
            <a:extLst>
              <a:ext uri="{FF2B5EF4-FFF2-40B4-BE49-F238E27FC236}">
                <a16:creationId xmlns:a16="http://schemas.microsoft.com/office/drawing/2014/main" id="{37A4E4B0-BED3-020D-7709-C4F06E905D5F}"/>
              </a:ext>
            </a:extLst>
          </p:cNvPr>
          <p:cNvSpPr/>
          <p:nvPr/>
        </p:nvSpPr>
        <p:spPr>
          <a:xfrm>
            <a:off x="4688950" y="3764227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9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826066-BB15-84CF-0494-95B38329295D}"/>
              </a:ext>
            </a:extLst>
          </p:cNvPr>
          <p:cNvCxnSpPr>
            <a:cxnSpLocks/>
            <a:stCxn id="66" idx="7"/>
            <a:endCxn id="55" idx="3"/>
          </p:cNvCxnSpPr>
          <p:nvPr/>
        </p:nvCxnSpPr>
        <p:spPr>
          <a:xfrm flipV="1">
            <a:off x="3947645" y="3071035"/>
            <a:ext cx="653112" cy="983915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157;p23">
            <a:extLst>
              <a:ext uri="{FF2B5EF4-FFF2-40B4-BE49-F238E27FC236}">
                <a16:creationId xmlns:a16="http://schemas.microsoft.com/office/drawing/2014/main" id="{C1BC904B-6B5C-B5DD-8054-921BF1530381}"/>
              </a:ext>
            </a:extLst>
          </p:cNvPr>
          <p:cNvSpPr/>
          <p:nvPr/>
        </p:nvSpPr>
        <p:spPr>
          <a:xfrm>
            <a:off x="3620649" y="400201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7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F8F224-CDFA-8A80-1D5C-83D5AF8B6056}"/>
              </a:ext>
            </a:extLst>
          </p:cNvPr>
          <p:cNvCxnSpPr>
            <a:cxnSpLocks/>
            <a:stCxn id="66" idx="0"/>
            <a:endCxn id="53" idx="3"/>
          </p:cNvCxnSpPr>
          <p:nvPr/>
        </p:nvCxnSpPr>
        <p:spPr>
          <a:xfrm flipV="1">
            <a:off x="3812199" y="2880310"/>
            <a:ext cx="165559" cy="1121700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73EAE9-920E-3D6B-C069-ED53CEDFF064}"/>
              </a:ext>
            </a:extLst>
          </p:cNvPr>
          <p:cNvCxnSpPr>
            <a:stCxn id="66" idx="6"/>
            <a:endCxn id="56" idx="2"/>
          </p:cNvCxnSpPr>
          <p:nvPr/>
        </p:nvCxnSpPr>
        <p:spPr>
          <a:xfrm flipV="1">
            <a:off x="4003749" y="3944977"/>
            <a:ext cx="685201" cy="237783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3F781C-ABBD-FAD7-11FC-653C7EA25E29}"/>
              </a:ext>
            </a:extLst>
          </p:cNvPr>
          <p:cNvCxnSpPr>
            <a:cxnSpLocks/>
            <a:stCxn id="53" idx="5"/>
            <a:endCxn id="56" idx="1"/>
          </p:cNvCxnSpPr>
          <p:nvPr/>
        </p:nvCxnSpPr>
        <p:spPr>
          <a:xfrm>
            <a:off x="4248650" y="2880310"/>
            <a:ext cx="496404" cy="936857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992D57-8724-83A1-8CEE-227B302F4901}"/>
              </a:ext>
            </a:extLst>
          </p:cNvPr>
          <p:cNvCxnSpPr>
            <a:stCxn id="55" idx="1"/>
            <a:endCxn id="53" idx="6"/>
          </p:cNvCxnSpPr>
          <p:nvPr/>
        </p:nvCxnSpPr>
        <p:spPr>
          <a:xfrm flipH="1" flipV="1">
            <a:off x="4304754" y="2752500"/>
            <a:ext cx="296003" cy="62915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8360A1-F60D-27EF-49E2-F5045C0A1B88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4736203" y="3123975"/>
            <a:ext cx="144297" cy="64025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663723-17B3-FD15-D5EE-28429F8030B3}"/>
              </a:ext>
            </a:extLst>
          </p:cNvPr>
          <p:cNvCxnSpPr>
            <a:stCxn id="41" idx="3"/>
            <a:endCxn id="55" idx="7"/>
          </p:cNvCxnSpPr>
          <p:nvPr/>
        </p:nvCxnSpPr>
        <p:spPr>
          <a:xfrm flipH="1">
            <a:off x="4871649" y="2560830"/>
            <a:ext cx="559111" cy="254585"/>
          </a:xfrm>
          <a:prstGeom prst="straightConnector1">
            <a:avLst/>
          </a:prstGeom>
          <a:ln w="25400">
            <a:solidFill>
              <a:srgbClr val="00B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9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2" grpId="0" animBg="1"/>
      <p:bldP spid="53" grpId="0" animBg="1"/>
      <p:bldP spid="55" grpId="0" animBg="1"/>
      <p:bldP spid="56" grpId="0" animBg="1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FE5-53AE-1BBA-D184-C7ABFC02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event of a deletion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E9E8-8378-CC99-BF8F-C4746422E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Check for remaining parents or neighbors that still have parents </a:t>
            </a:r>
          </a:p>
          <a:p>
            <a:r>
              <a:rPr lang="en-US" dirty="0"/>
              <a:t>Have parents with paths to root: </a:t>
            </a:r>
          </a:p>
          <a:p>
            <a:pPr lvl="1"/>
            <a:r>
              <a:rPr lang="en-US" dirty="0"/>
              <a:t>Do nothing </a:t>
            </a:r>
          </a:p>
          <a:p>
            <a:r>
              <a:rPr lang="en-US" dirty="0"/>
              <a:t>Have neighbors with paths to root: </a:t>
            </a:r>
          </a:p>
          <a:p>
            <a:pPr lvl="1"/>
            <a:r>
              <a:rPr lang="en-US" dirty="0"/>
              <a:t>Change distance to indicate to children and neighbors not to depend on you </a:t>
            </a:r>
          </a:p>
          <a:p>
            <a:r>
              <a:rPr lang="en-US" dirty="0"/>
              <a:t>Else (no parents or neighbors with paths to root): </a:t>
            </a:r>
          </a:p>
          <a:p>
            <a:pPr lvl="1"/>
            <a:r>
              <a:rPr lang="en-US" dirty="0"/>
              <a:t>Assume components have split </a:t>
            </a:r>
          </a:p>
          <a:p>
            <a:pPr lvl="1"/>
            <a:r>
              <a:rPr lang="en-US" dirty="0"/>
              <a:t>Start search and relabel process down the PN subgraph </a:t>
            </a:r>
          </a:p>
          <a:p>
            <a:pPr lvl="1"/>
            <a:r>
              <a:rPr lang="en-US" dirty="0"/>
              <a:t>If a node in the frontier above can be reached, still connected. Backtrack and rebuild traversed section of PN. – Otherwise a new PN subgraph and component is built. </a:t>
            </a:r>
          </a:p>
        </p:txBody>
      </p:sp>
    </p:spTree>
    <p:extLst>
      <p:ext uri="{BB962C8B-B14F-4D97-AF65-F5344CB8AC3E}">
        <p14:creationId xmlns:p14="http://schemas.microsoft.com/office/powerpoint/2010/main" val="321244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929B-3B92-E969-D0F1-FCAF79E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FE9D-8E3C-80CB-31CE-A878E974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1600" y="1861947"/>
            <a:ext cx="59307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Delete Edges:</a:t>
            </a:r>
          </a:p>
          <a:p>
            <a:pPr marL="114300" indent="0">
              <a:buNone/>
            </a:pPr>
            <a:r>
              <a:rPr lang="en-US" dirty="0"/>
              <a:t>[[1,2], [2,4], [3,4], [6, 5]]</a:t>
            </a:r>
          </a:p>
        </p:txBody>
      </p:sp>
      <p:sp>
        <p:nvSpPr>
          <p:cNvPr id="20" name="Google Shape;157;p23">
            <a:extLst>
              <a:ext uri="{FF2B5EF4-FFF2-40B4-BE49-F238E27FC236}">
                <a16:creationId xmlns:a16="http://schemas.microsoft.com/office/drawing/2014/main" id="{29A98F10-7B15-AA88-6930-4B44796677CD}"/>
              </a:ext>
            </a:extLst>
          </p:cNvPr>
          <p:cNvSpPr/>
          <p:nvPr/>
        </p:nvSpPr>
        <p:spPr>
          <a:xfrm>
            <a:off x="6472772" y="2213407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1" name="Google Shape;158;p23">
            <a:extLst>
              <a:ext uri="{FF2B5EF4-FFF2-40B4-BE49-F238E27FC236}">
                <a16:creationId xmlns:a16="http://schemas.microsoft.com/office/drawing/2014/main" id="{29696315-37B9-EB51-83A8-2ACE214A80C4}"/>
              </a:ext>
            </a:extLst>
          </p:cNvPr>
          <p:cNvSpPr/>
          <p:nvPr/>
        </p:nvSpPr>
        <p:spPr>
          <a:xfrm>
            <a:off x="5609873" y="2998173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" name="Google Shape;159;p23">
            <a:extLst>
              <a:ext uri="{FF2B5EF4-FFF2-40B4-BE49-F238E27FC236}">
                <a16:creationId xmlns:a16="http://schemas.microsoft.com/office/drawing/2014/main" id="{62E34F3D-FA9D-C725-95B4-F86C1DA65956}"/>
              </a:ext>
            </a:extLst>
          </p:cNvPr>
          <p:cNvSpPr/>
          <p:nvPr/>
        </p:nvSpPr>
        <p:spPr>
          <a:xfrm>
            <a:off x="6377169" y="3727682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3" name="Google Shape;160;p23">
            <a:extLst>
              <a:ext uri="{FF2B5EF4-FFF2-40B4-BE49-F238E27FC236}">
                <a16:creationId xmlns:a16="http://schemas.microsoft.com/office/drawing/2014/main" id="{58C1DB13-9C8A-4B46-FDF4-65F163EB5868}"/>
              </a:ext>
            </a:extLst>
          </p:cNvPr>
          <p:cNvSpPr/>
          <p:nvPr/>
        </p:nvSpPr>
        <p:spPr>
          <a:xfrm>
            <a:off x="7440265" y="221025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" name="Google Shape;162;p23">
            <a:extLst>
              <a:ext uri="{FF2B5EF4-FFF2-40B4-BE49-F238E27FC236}">
                <a16:creationId xmlns:a16="http://schemas.microsoft.com/office/drawing/2014/main" id="{7B6ADE6A-8EC4-B6D0-7125-8407974909A3}"/>
              </a:ext>
            </a:extLst>
          </p:cNvPr>
          <p:cNvSpPr/>
          <p:nvPr/>
        </p:nvSpPr>
        <p:spPr>
          <a:xfrm>
            <a:off x="5609873" y="22157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5" name="Google Shape;163;p23">
            <a:extLst>
              <a:ext uri="{FF2B5EF4-FFF2-40B4-BE49-F238E27FC236}">
                <a16:creationId xmlns:a16="http://schemas.microsoft.com/office/drawing/2014/main" id="{3E9D654E-3C03-17CF-67B8-14E2A6FCB54C}"/>
              </a:ext>
            </a:extLst>
          </p:cNvPr>
          <p:cNvSpPr/>
          <p:nvPr/>
        </p:nvSpPr>
        <p:spPr>
          <a:xfrm>
            <a:off x="7057165" y="3005766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26" name="Google Shape;164;p23">
            <a:extLst>
              <a:ext uri="{FF2B5EF4-FFF2-40B4-BE49-F238E27FC236}">
                <a16:creationId xmlns:a16="http://schemas.microsoft.com/office/drawing/2014/main" id="{B2EC3BE8-4BC7-2DC1-BB81-6A3C90E4443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01423" y="1756959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65;p23">
            <a:extLst>
              <a:ext uri="{FF2B5EF4-FFF2-40B4-BE49-F238E27FC236}">
                <a16:creationId xmlns:a16="http://schemas.microsoft.com/office/drawing/2014/main" id="{C6BB5CA7-CCFE-7EAE-BE5A-B5C36940741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648952" y="1756959"/>
            <a:ext cx="982863" cy="453291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66;p23">
            <a:extLst>
              <a:ext uri="{FF2B5EF4-FFF2-40B4-BE49-F238E27FC236}">
                <a16:creationId xmlns:a16="http://schemas.microsoft.com/office/drawing/2014/main" id="{3BCD516B-1656-65A3-66AA-582C535AC370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6664322" y="2574907"/>
            <a:ext cx="584393" cy="430859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67;p23">
            <a:extLst>
              <a:ext uri="{FF2B5EF4-FFF2-40B4-BE49-F238E27FC236}">
                <a16:creationId xmlns:a16="http://schemas.microsoft.com/office/drawing/2014/main" id="{CBDB3230-96BB-3DF3-5580-8521E200616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648952" y="1756959"/>
            <a:ext cx="15370" cy="4564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68;p23">
            <a:extLst>
              <a:ext uri="{FF2B5EF4-FFF2-40B4-BE49-F238E27FC236}">
                <a16:creationId xmlns:a16="http://schemas.microsoft.com/office/drawing/2014/main" id="{7955F69E-EA78-FB74-6E88-C3DD9A43B941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7248715" y="2571750"/>
            <a:ext cx="383100" cy="43401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69;p23">
            <a:extLst>
              <a:ext uri="{FF2B5EF4-FFF2-40B4-BE49-F238E27FC236}">
                <a16:creationId xmlns:a16="http://schemas.microsoft.com/office/drawing/2014/main" id="{B9B986EE-FB42-53AC-684B-25983925D3FF}"/>
              </a:ext>
            </a:extLst>
          </p:cNvPr>
          <p:cNvCxnSpPr>
            <a:cxnSpLocks/>
            <a:stCxn id="25" idx="2"/>
            <a:endCxn id="22" idx="7"/>
          </p:cNvCxnSpPr>
          <p:nvPr/>
        </p:nvCxnSpPr>
        <p:spPr>
          <a:xfrm flipH="1">
            <a:off x="6704165" y="3186516"/>
            <a:ext cx="353000" cy="59410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70;p23">
            <a:extLst>
              <a:ext uri="{FF2B5EF4-FFF2-40B4-BE49-F238E27FC236}">
                <a16:creationId xmlns:a16="http://schemas.microsoft.com/office/drawing/2014/main" id="{7BF71B5E-A014-3F84-FBB6-99EBFA7C6FA0}"/>
              </a:ext>
            </a:extLst>
          </p:cNvPr>
          <p:cNvCxnSpPr>
            <a:cxnSpLocks/>
            <a:stCxn id="21" idx="4"/>
            <a:endCxn id="22" idx="1"/>
          </p:cNvCxnSpPr>
          <p:nvPr/>
        </p:nvCxnSpPr>
        <p:spPr>
          <a:xfrm>
            <a:off x="5801423" y="3359673"/>
            <a:ext cx="631850" cy="420949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71;p23">
            <a:extLst>
              <a:ext uri="{FF2B5EF4-FFF2-40B4-BE49-F238E27FC236}">
                <a16:creationId xmlns:a16="http://schemas.microsoft.com/office/drawing/2014/main" id="{38FC742D-361A-9AC9-9187-A20CD9684EE8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>
            <a:off x="5801423" y="2577225"/>
            <a:ext cx="0" cy="4209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2680A9-5338-7F7B-6F2E-D672A7BE17AC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 flipV="1">
            <a:off x="5992973" y="2394157"/>
            <a:ext cx="479799" cy="2318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57;p23">
            <a:extLst>
              <a:ext uri="{FF2B5EF4-FFF2-40B4-BE49-F238E27FC236}">
                <a16:creationId xmlns:a16="http://schemas.microsoft.com/office/drawing/2014/main" id="{C5A4C19F-C6A0-5BC1-108A-7151928757CF}"/>
              </a:ext>
            </a:extLst>
          </p:cNvPr>
          <p:cNvSpPr/>
          <p:nvPr/>
        </p:nvSpPr>
        <p:spPr>
          <a:xfrm>
            <a:off x="6472772" y="1392205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0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383468-F94A-DF9C-3FB6-2FF0F8A61C10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5936869" y="2521967"/>
            <a:ext cx="592007" cy="529146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7">
            <a:extLst>
              <a:ext uri="{FF2B5EF4-FFF2-40B4-BE49-F238E27FC236}">
                <a16:creationId xmlns:a16="http://schemas.microsoft.com/office/drawing/2014/main" id="{67F9D948-97FD-938C-6DF2-06A3894A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3550"/>
              </p:ext>
            </p:extLst>
          </p:nvPr>
        </p:nvGraphicFramePr>
        <p:xfrm>
          <a:off x="422893" y="114872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7BA493-E5D8-8411-D499-9B6884EEEB45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6664322" y="2574907"/>
            <a:ext cx="584393" cy="430859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7C3475-D0F1-B3DA-92E5-8B410F5696E7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 flipV="1">
            <a:off x="5992973" y="2394157"/>
            <a:ext cx="479799" cy="2318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B0C7A9-EA8B-4B4E-0D40-5A6C3A45E667}"/>
              </a:ext>
            </a:extLst>
          </p:cNvPr>
          <p:cNvCxnSpPr>
            <a:stCxn id="21" idx="4"/>
            <a:endCxn id="22" idx="1"/>
          </p:cNvCxnSpPr>
          <p:nvPr/>
        </p:nvCxnSpPr>
        <p:spPr>
          <a:xfrm>
            <a:off x="5801423" y="3359673"/>
            <a:ext cx="631850" cy="420949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8920C8-5BA9-0E72-2C9B-5B96E364D76E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7248715" y="2571750"/>
            <a:ext cx="383100" cy="434016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929B-3B92-E969-D0F1-FCAF79E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FE9D-8E3C-80CB-31CE-A878E974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683" y="2085635"/>
            <a:ext cx="59307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Delete Edges:</a:t>
            </a:r>
          </a:p>
          <a:p>
            <a:pPr marL="114300" indent="0">
              <a:buNone/>
            </a:pPr>
            <a:r>
              <a:rPr lang="en-US" dirty="0"/>
              <a:t>[[1,2], [2,4], [6, 5]]</a:t>
            </a:r>
          </a:p>
        </p:txBody>
      </p:sp>
      <p:sp>
        <p:nvSpPr>
          <p:cNvPr id="20" name="Google Shape;157;p23">
            <a:extLst>
              <a:ext uri="{FF2B5EF4-FFF2-40B4-BE49-F238E27FC236}">
                <a16:creationId xmlns:a16="http://schemas.microsoft.com/office/drawing/2014/main" id="{29A98F10-7B15-AA88-6930-4B44796677CD}"/>
              </a:ext>
            </a:extLst>
          </p:cNvPr>
          <p:cNvSpPr/>
          <p:nvPr/>
        </p:nvSpPr>
        <p:spPr>
          <a:xfrm>
            <a:off x="6472772" y="2213407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1" name="Google Shape;158;p23">
            <a:extLst>
              <a:ext uri="{FF2B5EF4-FFF2-40B4-BE49-F238E27FC236}">
                <a16:creationId xmlns:a16="http://schemas.microsoft.com/office/drawing/2014/main" id="{29696315-37B9-EB51-83A8-2ACE214A80C4}"/>
              </a:ext>
            </a:extLst>
          </p:cNvPr>
          <p:cNvSpPr/>
          <p:nvPr/>
        </p:nvSpPr>
        <p:spPr>
          <a:xfrm>
            <a:off x="5972477" y="303080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" name="Google Shape;159;p23">
            <a:extLst>
              <a:ext uri="{FF2B5EF4-FFF2-40B4-BE49-F238E27FC236}">
                <a16:creationId xmlns:a16="http://schemas.microsoft.com/office/drawing/2014/main" id="{62E34F3D-FA9D-C725-95B4-F86C1DA65956}"/>
              </a:ext>
            </a:extLst>
          </p:cNvPr>
          <p:cNvSpPr/>
          <p:nvPr/>
        </p:nvSpPr>
        <p:spPr>
          <a:xfrm>
            <a:off x="5488933" y="3727682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3" name="Google Shape;160;p23">
            <a:extLst>
              <a:ext uri="{FF2B5EF4-FFF2-40B4-BE49-F238E27FC236}">
                <a16:creationId xmlns:a16="http://schemas.microsoft.com/office/drawing/2014/main" id="{58C1DB13-9C8A-4B46-FDF4-65F163EB5868}"/>
              </a:ext>
            </a:extLst>
          </p:cNvPr>
          <p:cNvSpPr/>
          <p:nvPr/>
        </p:nvSpPr>
        <p:spPr>
          <a:xfrm>
            <a:off x="7440265" y="2210250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" name="Google Shape;162;p23">
            <a:extLst>
              <a:ext uri="{FF2B5EF4-FFF2-40B4-BE49-F238E27FC236}">
                <a16:creationId xmlns:a16="http://schemas.microsoft.com/office/drawing/2014/main" id="{7B6ADE6A-8EC4-B6D0-7125-8407974909A3}"/>
              </a:ext>
            </a:extLst>
          </p:cNvPr>
          <p:cNvSpPr/>
          <p:nvPr/>
        </p:nvSpPr>
        <p:spPr>
          <a:xfrm>
            <a:off x="5609873" y="22157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5" name="Google Shape;163;p23">
            <a:extLst>
              <a:ext uri="{FF2B5EF4-FFF2-40B4-BE49-F238E27FC236}">
                <a16:creationId xmlns:a16="http://schemas.microsoft.com/office/drawing/2014/main" id="{3E9D654E-3C03-17CF-67B8-14E2A6FCB54C}"/>
              </a:ext>
            </a:extLst>
          </p:cNvPr>
          <p:cNvSpPr/>
          <p:nvPr/>
        </p:nvSpPr>
        <p:spPr>
          <a:xfrm>
            <a:off x="6528876" y="374089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26" name="Google Shape;164;p23">
            <a:extLst>
              <a:ext uri="{FF2B5EF4-FFF2-40B4-BE49-F238E27FC236}">
                <a16:creationId xmlns:a16="http://schemas.microsoft.com/office/drawing/2014/main" id="{B2EC3BE8-4BC7-2DC1-BB81-6A3C90E4443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01423" y="1756959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65;p23">
            <a:extLst>
              <a:ext uri="{FF2B5EF4-FFF2-40B4-BE49-F238E27FC236}">
                <a16:creationId xmlns:a16="http://schemas.microsoft.com/office/drawing/2014/main" id="{C6BB5CA7-CCFE-7EAE-BE5A-B5C36940741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648952" y="1756959"/>
            <a:ext cx="982863" cy="453291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67;p23">
            <a:extLst>
              <a:ext uri="{FF2B5EF4-FFF2-40B4-BE49-F238E27FC236}">
                <a16:creationId xmlns:a16="http://schemas.microsoft.com/office/drawing/2014/main" id="{CBDB3230-96BB-3DF3-5580-8521E200616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648952" y="1756959"/>
            <a:ext cx="15370" cy="456448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69;p23">
            <a:extLst>
              <a:ext uri="{FF2B5EF4-FFF2-40B4-BE49-F238E27FC236}">
                <a16:creationId xmlns:a16="http://schemas.microsoft.com/office/drawing/2014/main" id="{B9B986EE-FB42-53AC-684B-25983925D3FF}"/>
              </a:ext>
            </a:extLst>
          </p:cNvPr>
          <p:cNvCxnSpPr>
            <a:cxnSpLocks/>
            <a:stCxn id="25" idx="1"/>
            <a:endCxn id="21" idx="4"/>
          </p:cNvCxnSpPr>
          <p:nvPr/>
        </p:nvCxnSpPr>
        <p:spPr>
          <a:xfrm flipH="1" flipV="1">
            <a:off x="6164027" y="3392300"/>
            <a:ext cx="420953" cy="401535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71;p23">
            <a:extLst>
              <a:ext uri="{FF2B5EF4-FFF2-40B4-BE49-F238E27FC236}">
                <a16:creationId xmlns:a16="http://schemas.microsoft.com/office/drawing/2014/main" id="{38FC742D-361A-9AC9-9187-A20CD9684EE8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>
            <a:off x="5801423" y="2577225"/>
            <a:ext cx="362604" cy="453575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2680A9-5338-7F7B-6F2E-D672A7BE17AC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 flipV="1">
            <a:off x="5992973" y="2394157"/>
            <a:ext cx="479799" cy="2318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57;p23">
            <a:extLst>
              <a:ext uri="{FF2B5EF4-FFF2-40B4-BE49-F238E27FC236}">
                <a16:creationId xmlns:a16="http://schemas.microsoft.com/office/drawing/2014/main" id="{C5A4C19F-C6A0-5BC1-108A-7151928757CF}"/>
              </a:ext>
            </a:extLst>
          </p:cNvPr>
          <p:cNvSpPr/>
          <p:nvPr/>
        </p:nvSpPr>
        <p:spPr>
          <a:xfrm>
            <a:off x="6472772" y="1392205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0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383468-F94A-DF9C-3FB6-2FF0F8A61C10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6164027" y="2521967"/>
            <a:ext cx="364849" cy="508833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7">
            <a:extLst>
              <a:ext uri="{FF2B5EF4-FFF2-40B4-BE49-F238E27FC236}">
                <a16:creationId xmlns:a16="http://schemas.microsoft.com/office/drawing/2014/main" id="{67F9D948-97FD-938C-6DF2-06A3894A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2232"/>
              </p:ext>
            </p:extLst>
          </p:nvPr>
        </p:nvGraphicFramePr>
        <p:xfrm>
          <a:off x="422893" y="1148720"/>
          <a:ext cx="23121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834970701"/>
                    </a:ext>
                  </a:extLst>
                </a:gridCol>
                <a:gridCol w="1674159">
                  <a:extLst>
                    <a:ext uri="{9D8B030D-6E8A-4147-A177-3AD203B41FA5}">
                      <a16:colId xmlns:a16="http://schemas.microsoft.com/office/drawing/2014/main" val="1936616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[0, 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6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1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Overview	</a:t>
            </a:r>
            <a:endParaRPr 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idx="1"/>
          </p:nvPr>
        </p:nvSpPr>
        <p:spPr>
          <a:xfrm>
            <a:off x="1142108" y="1428750"/>
            <a:ext cx="6859786" cy="320040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Introduction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Related work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Problem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Algorithm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Result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Demo</a:t>
            </a:r>
            <a:endParaRPr lang="en-US" dirty="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2192-BC53-81EC-FC2E-E63BAA0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after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E4BF-DA8C-45C9-476C-788942DAF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57;p23">
            <a:extLst>
              <a:ext uri="{FF2B5EF4-FFF2-40B4-BE49-F238E27FC236}">
                <a16:creationId xmlns:a16="http://schemas.microsoft.com/office/drawing/2014/main" id="{17161193-D070-C64A-B798-E10047E86D8A}"/>
              </a:ext>
            </a:extLst>
          </p:cNvPr>
          <p:cNvSpPr/>
          <p:nvPr/>
        </p:nvSpPr>
        <p:spPr>
          <a:xfrm>
            <a:off x="6158319" y="2219204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Google Shape;158;p23">
            <a:extLst>
              <a:ext uri="{FF2B5EF4-FFF2-40B4-BE49-F238E27FC236}">
                <a16:creationId xmlns:a16="http://schemas.microsoft.com/office/drawing/2014/main" id="{2CC3580D-CB84-CABC-85D7-4E291C793DF5}"/>
              </a:ext>
            </a:extLst>
          </p:cNvPr>
          <p:cNvSpPr/>
          <p:nvPr/>
        </p:nvSpPr>
        <p:spPr>
          <a:xfrm>
            <a:off x="6160309" y="37245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" name="Google Shape;159;p23">
            <a:extLst>
              <a:ext uri="{FF2B5EF4-FFF2-40B4-BE49-F238E27FC236}">
                <a16:creationId xmlns:a16="http://schemas.microsoft.com/office/drawing/2014/main" id="{6EE81923-3624-98ED-A7AC-F695683555BA}"/>
              </a:ext>
            </a:extLst>
          </p:cNvPr>
          <p:cNvSpPr/>
          <p:nvPr/>
        </p:nvSpPr>
        <p:spPr>
          <a:xfrm>
            <a:off x="4761601" y="37245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" name="Google Shape;160;p23">
            <a:extLst>
              <a:ext uri="{FF2B5EF4-FFF2-40B4-BE49-F238E27FC236}">
                <a16:creationId xmlns:a16="http://schemas.microsoft.com/office/drawing/2014/main" id="{EAFCC6D3-99A6-A04A-516C-C313E0FB6135}"/>
              </a:ext>
            </a:extLst>
          </p:cNvPr>
          <p:cNvSpPr/>
          <p:nvPr/>
        </p:nvSpPr>
        <p:spPr>
          <a:xfrm>
            <a:off x="7154427" y="2169366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" name="Google Shape;161;p23">
            <a:extLst>
              <a:ext uri="{FF2B5EF4-FFF2-40B4-BE49-F238E27FC236}">
                <a16:creationId xmlns:a16="http://schemas.microsoft.com/office/drawing/2014/main" id="{5C71B768-E1F6-5C62-EEEB-6B18BC6A2FBB}"/>
              </a:ext>
            </a:extLst>
          </p:cNvPr>
          <p:cNvSpPr/>
          <p:nvPr/>
        </p:nvSpPr>
        <p:spPr>
          <a:xfrm>
            <a:off x="6047002" y="1392302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9" name="Google Shape;162;p23">
            <a:extLst>
              <a:ext uri="{FF2B5EF4-FFF2-40B4-BE49-F238E27FC236}">
                <a16:creationId xmlns:a16="http://schemas.microsoft.com/office/drawing/2014/main" id="{CCEB89C9-4CB3-CBD4-20EC-230D0A0204F3}"/>
              </a:ext>
            </a:extLst>
          </p:cNvPr>
          <p:cNvSpPr/>
          <p:nvPr/>
        </p:nvSpPr>
        <p:spPr>
          <a:xfrm>
            <a:off x="5199473" y="2212568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Google Shape;163;p23">
            <a:extLst>
              <a:ext uri="{FF2B5EF4-FFF2-40B4-BE49-F238E27FC236}">
                <a16:creationId xmlns:a16="http://schemas.microsoft.com/office/drawing/2014/main" id="{BB58256B-BF50-7560-BCCD-4286B4662444}"/>
              </a:ext>
            </a:extLst>
          </p:cNvPr>
          <p:cNvSpPr/>
          <p:nvPr/>
        </p:nvSpPr>
        <p:spPr>
          <a:xfrm>
            <a:off x="6160309" y="2942204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11" name="Google Shape;164;p23">
            <a:extLst>
              <a:ext uri="{FF2B5EF4-FFF2-40B4-BE49-F238E27FC236}">
                <a16:creationId xmlns:a16="http://schemas.microsoft.com/office/drawing/2014/main" id="{87EFDFDE-5D9F-1D3F-7FDB-689639C92FD6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391023" y="1753802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65;p23">
            <a:extLst>
              <a:ext uri="{FF2B5EF4-FFF2-40B4-BE49-F238E27FC236}">
                <a16:creationId xmlns:a16="http://schemas.microsoft.com/office/drawing/2014/main" id="{251A1A16-07A6-BD94-8EEC-E7251EA9A254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6238552" y="1753802"/>
            <a:ext cx="1107425" cy="415564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66;p23">
            <a:extLst>
              <a:ext uri="{FF2B5EF4-FFF2-40B4-BE49-F238E27FC236}">
                <a16:creationId xmlns:a16="http://schemas.microsoft.com/office/drawing/2014/main" id="{220E4FA9-FD7C-8959-5448-340015119F22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6349869" y="2580704"/>
            <a:ext cx="1990" cy="3615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23">
            <a:extLst>
              <a:ext uri="{FF2B5EF4-FFF2-40B4-BE49-F238E27FC236}">
                <a16:creationId xmlns:a16="http://schemas.microsoft.com/office/drawing/2014/main" id="{99529FBB-53F4-FF24-0651-92D7CF86D4A0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6238552" y="1753802"/>
            <a:ext cx="111317" cy="465402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8;p23">
            <a:extLst>
              <a:ext uri="{FF2B5EF4-FFF2-40B4-BE49-F238E27FC236}">
                <a16:creationId xmlns:a16="http://schemas.microsoft.com/office/drawing/2014/main" id="{8C821B08-627B-7843-38F7-61FC1EB44F3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6351859" y="2530866"/>
            <a:ext cx="994118" cy="411338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9;p23">
            <a:extLst>
              <a:ext uri="{FF2B5EF4-FFF2-40B4-BE49-F238E27FC236}">
                <a16:creationId xmlns:a16="http://schemas.microsoft.com/office/drawing/2014/main" id="{78D6999D-5493-C8C8-68F6-5381C48966A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6351859" y="3303704"/>
            <a:ext cx="0" cy="420821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0;p23">
            <a:extLst>
              <a:ext uri="{FF2B5EF4-FFF2-40B4-BE49-F238E27FC236}">
                <a16:creationId xmlns:a16="http://schemas.microsoft.com/office/drawing/2014/main" id="{F3F78B22-2E99-2D5C-EB31-30647A8CDE31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5144701" y="3905275"/>
            <a:ext cx="10156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71;p23">
            <a:extLst>
              <a:ext uri="{FF2B5EF4-FFF2-40B4-BE49-F238E27FC236}">
                <a16:creationId xmlns:a16="http://schemas.microsoft.com/office/drawing/2014/main" id="{18A6E082-9DAA-5835-4DEF-AEB13B8A7CAE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5391023" y="2574068"/>
            <a:ext cx="825390" cy="1203397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B1708C-5EEC-431E-363E-B7FB8C28B32E}"/>
              </a:ext>
            </a:extLst>
          </p:cNvPr>
          <p:cNvCxnSpPr>
            <a:stCxn id="9" idx="6"/>
            <a:endCxn id="4" idx="2"/>
          </p:cNvCxnSpPr>
          <p:nvPr/>
        </p:nvCxnSpPr>
        <p:spPr>
          <a:xfrm>
            <a:off x="5582573" y="2393318"/>
            <a:ext cx="575746" cy="6636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vi"/>
              <a:t>INTRODUCTION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8307" y="1428750"/>
            <a:ext cx="2896362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2A2769-E457-E318-C558-D6CB319092E8}"/>
              </a:ext>
            </a:extLst>
          </p:cNvPr>
          <p:cNvSpPr txBox="1"/>
          <p:nvPr/>
        </p:nvSpPr>
        <p:spPr>
          <a:xfrm>
            <a:off x="3911601" y="1428750"/>
            <a:ext cx="5020732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Social networks, communication networks, business intelligence databases, and large scientific data sources now contain hundreds of millions elements with billions of relationships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Over time relationships change rapidly and  complexity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These datasets as dynamic and semantic graphs of vertices and edges can describe the structure and relationship between vertices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This has led to the development of dynamic graph algorithms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3537-D9FE-0DE6-165D-2FF24AC7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anchor="b">
            <a:normAutofit/>
          </a:bodyPr>
          <a:lstStyle/>
          <a:p>
            <a:r>
              <a:rPr lang="en-US" dirty="0"/>
              <a:t>Connected Components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86332" y="1785614"/>
            <a:ext cx="3315562" cy="24866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0DB592-8309-26AB-7F03-25E1CC4A5D06}"/>
              </a:ext>
            </a:extLst>
          </p:cNvPr>
          <p:cNvSpPr txBox="1"/>
          <p:nvPr/>
        </p:nvSpPr>
        <p:spPr>
          <a:xfrm>
            <a:off x="1082488" y="1613647"/>
            <a:ext cx="32609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Given an undirected graph G = (V, 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connected component C ⊆ V ensures that for each s, t ∈ C there is a path between s and 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Connected Component can be detected by an DFS or BFS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94550" y="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 dirty="0">
                <a:solidFill>
                  <a:schemeClr val="tx1"/>
                </a:solidFill>
              </a:rPr>
              <a:t>Connected Labeling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294967295"/>
          </p:nvPr>
        </p:nvSpPr>
        <p:spPr>
          <a:xfrm>
            <a:off x="0" y="1271588"/>
            <a:ext cx="8520113" cy="219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vi" sz="1500" dirty="0"/>
              <a:t>If u and v have the same components when there is a path between these two vertices</a:t>
            </a:r>
            <a:endParaRPr sz="15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vi" sz="1500" dirty="0">
                <a:latin typeface="Roboto"/>
                <a:ea typeface="Roboto"/>
                <a:cs typeface="Roboto"/>
                <a:sym typeface="Roboto"/>
              </a:rPr>
              <a:t>The component labeling of a graph can be used as building block within other calculations: betweenness centrality, community detection, image processing, and others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00" y="2880875"/>
            <a:ext cx="6490926" cy="22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7CD3B-62A8-A771-7179-2C6E00C2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anchor="b">
            <a:normAutofit/>
          </a:bodyPr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84D18E60-4E62-E746-EA84-2703F25D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8" y="1428750"/>
            <a:ext cx="6859786" cy="3200400"/>
          </a:xfrm>
        </p:spPr>
        <p:txBody>
          <a:bodyPr/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Hirschburg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et al : CONNECT algorithm ( 1979)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Roboto"/>
              <a:buChar char="-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Two variations :  |V | and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V |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VlogV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|  processors.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Roboto"/>
              <a:buChar char="-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Time complexity :  O(log2V ).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800" dirty="0" err="1"/>
              <a:t>Shiloach</a:t>
            </a:r>
            <a:r>
              <a:rPr lang="en-US" sz="1800" dirty="0"/>
              <a:t> and </a:t>
            </a:r>
            <a:r>
              <a:rPr lang="en-US" sz="1800" dirty="0" err="1"/>
              <a:t>Vishkin</a:t>
            </a:r>
            <a:r>
              <a:rPr lang="en-US" sz="1800" dirty="0"/>
              <a:t> (1982)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|V | + 2|E| processors and O(</a:t>
            </a:r>
            <a:r>
              <a:rPr lang="en-US" sz="1800" dirty="0" err="1"/>
              <a:t>logV</a:t>
            </a:r>
            <a:r>
              <a:rPr lang="en-US" sz="1800" dirty="0"/>
              <a:t>) time complexity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In the average case, it completes in ∼d/2 iterations, where d is the diameter of the graph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800" dirty="0" err="1"/>
              <a:t>Shiloach</a:t>
            </a:r>
            <a:r>
              <a:rPr lang="en-US" sz="1800" dirty="0"/>
              <a:t> and Even (1981)</a:t>
            </a:r>
          </a:p>
          <a:p>
            <a:pPr marL="899999" lvl="0" indent="-3238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Algorithm maintain a structure representing the vertices in the levels of breadth first search tree for each component</a:t>
            </a:r>
          </a:p>
          <a:p>
            <a:pPr marL="899999" lvl="0" indent="-3238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Update time : O(E + V </a:t>
            </a:r>
            <a:r>
              <a:rPr lang="en-US" sz="1800" dirty="0" err="1"/>
              <a:t>logV</a:t>
            </a:r>
            <a:r>
              <a:rPr lang="en-US" sz="1800" dirty="0"/>
              <a:t> ) and worst-case query time of O(V ).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294550" y="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 dirty="0">
                <a:solidFill>
                  <a:schemeClr val="tx1"/>
                </a:solidFill>
              </a:rPr>
              <a:t>Real World Graph Properties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294967295"/>
          </p:nvPr>
        </p:nvSpPr>
        <p:spPr>
          <a:xfrm>
            <a:off x="989841" y="1035424"/>
            <a:ext cx="6923753" cy="3588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 dirty="0"/>
              <a:t>PROBLEM</a:t>
            </a:r>
            <a:r>
              <a:rPr lang="vi" sz="1500" dirty="0"/>
              <a:t> : </a:t>
            </a:r>
            <a:endParaRPr lang="en-US" sz="15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vi" sz="1500" dirty="0"/>
              <a:t>Too expensive to compute in practice</a:t>
            </a:r>
            <a:endParaRPr lang="en-US" sz="15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vi" sz="1500" dirty="0"/>
              <a:t>Require too much storage</a:t>
            </a:r>
            <a:endParaRPr lang="en-US" sz="15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vi" sz="1500" dirty="0"/>
              <a:t>Ignore real world graph properties</a:t>
            </a:r>
            <a:endParaRPr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294550" y="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2280" dirty="0">
                <a:solidFill>
                  <a:schemeClr val="tx1"/>
                </a:solidFill>
              </a:rPr>
              <a:t>TRACKING CONNECTED COMPONENTS IN A DYNAMIC GRAPH</a:t>
            </a:r>
            <a:endParaRPr sz="2280" dirty="0">
              <a:solidFill>
                <a:schemeClr val="tx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4294967295"/>
          </p:nvPr>
        </p:nvSpPr>
        <p:spPr>
          <a:xfrm>
            <a:off x="1512794" y="1169895"/>
            <a:ext cx="6118412" cy="238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/>
              <a:t>Dynamic graph algorithms : 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Challenge :</a:t>
            </a: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 dirty="0"/>
              <a:t>Correctness : </a:t>
            </a: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 dirty="0"/>
              <a:t>Parallelism</a:t>
            </a: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 dirty="0"/>
              <a:t>Time complexity</a:t>
            </a: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 dirty="0"/>
              <a:t>Storage complexity</a:t>
            </a:r>
          </a:p>
          <a:p>
            <a:pPr marL="179999" indent="0">
              <a:lnSpc>
                <a:spcPct val="150000"/>
              </a:lnSpc>
              <a:spcBef>
                <a:spcPts val="0"/>
              </a:spcBef>
              <a:buNone/>
            </a:pPr>
            <a:endParaRPr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A647-9482-259E-C425-CF30927D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682881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ảng đen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1.potx" id="{2AFFFB75-E680-465B-A3F8-525050C55492}" vid="{3102E523-DF47-4071-8DA7-77067E6C946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811</TotalTime>
  <Words>1192</Words>
  <Application>Microsoft Office PowerPoint</Application>
  <PresentationFormat>On-screen Show (16:9)</PresentationFormat>
  <Paragraphs>347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</vt:lpstr>
      <vt:lpstr>Consolas</vt:lpstr>
      <vt:lpstr>Arial</vt:lpstr>
      <vt:lpstr>Corbel</vt:lpstr>
      <vt:lpstr>Tahoma</vt:lpstr>
      <vt:lpstr>Bảng đen 16x9</vt:lpstr>
      <vt:lpstr>A New Parallel Algorithm for Connected Components in Dynamic Graphs</vt:lpstr>
      <vt:lpstr>Overview </vt:lpstr>
      <vt:lpstr>INTRODUCTION</vt:lpstr>
      <vt:lpstr>Connected Components</vt:lpstr>
      <vt:lpstr>PowerPoint Presentation</vt:lpstr>
      <vt:lpstr>Related Work</vt:lpstr>
      <vt:lpstr>PowerPoint Presentation</vt:lpstr>
      <vt:lpstr>PowerPoint Presentation</vt:lpstr>
      <vt:lpstr>ALGORITHM</vt:lpstr>
      <vt:lpstr>Parent-neighbor subgraph </vt:lpstr>
      <vt:lpstr>Maintain one PN Subgraph per component</vt:lpstr>
      <vt:lpstr>Extract PN subgraph with parallel BFS</vt:lpstr>
      <vt:lpstr>In the event of an insertion</vt:lpstr>
      <vt:lpstr>Insert Edges</vt:lpstr>
      <vt:lpstr>Insert Edges</vt:lpstr>
      <vt:lpstr>Joining two components</vt:lpstr>
      <vt:lpstr>In the event of a deletion</vt:lpstr>
      <vt:lpstr>Delete Edges</vt:lpstr>
      <vt:lpstr>Delete Edges</vt:lpstr>
      <vt:lpstr>Repair after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Parallel Algorithm for Connected Components in Dynamic Graphs</dc:title>
  <cp:lastModifiedBy>VÕ NHẤT HUY</cp:lastModifiedBy>
  <cp:revision>3</cp:revision>
  <dcterms:modified xsi:type="dcterms:W3CDTF">2022-07-30T07:11:56Z</dcterms:modified>
</cp:coreProperties>
</file>