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2" r:id="rId13"/>
    <p:sldId id="261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2742A-8D9A-EC03-7B66-091E6BD78414}" v="4" dt="2023-05-03T23:05:33.598"/>
    <p1510:client id="{1CFFD35B-F37F-2165-2768-C1B3A7E9DC1C}" v="135" dt="2023-05-03T16:52:44.377"/>
    <p1510:client id="{23893573-945C-F06A-09F1-B36AEB7B0A67}" v="216" dt="2023-05-03T03:42:14.419"/>
    <p1510:client id="{93C94083-994A-46BE-BCBA-1B3A6180D1BB}" v="1133" dt="2023-05-03T20:15:29.490"/>
    <p1510:client id="{D4B4E196-87F8-83C7-42EE-DB9923FF91F2}" v="1549" dt="2023-05-03T20:09:42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DC303-FECE-40F8-968B-049AFDB8F66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D249-AB0E-441A-B482-C517F3B0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6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4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5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8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2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7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4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6CB6-ACF5-4407-A210-DAB0AFC4724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C92DA9-5D5F-4D45-8451-97C9359AA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7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pturovalexander/ferrari-and-tesla-share-prices-2015-20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8DEFD-FA07-8AA2-D160-0149A2051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3700"/>
              <a:t>Computational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CBE38-0843-42AD-04B5-427EC0161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/>
              <a:t>Benjamin Sabbione and Mike Olsen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DB9BEE91-D587-C2FB-4BAD-32C864417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670A-CF57-2412-82C9-D335807F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</a:t>
            </a:r>
            <a:r>
              <a:rPr lang="en-US" dirty="0"/>
              <a:t>of </a:t>
            </a:r>
            <a:r>
              <a:rPr lang="en-US"/>
              <a:t>function #1 </a:t>
            </a:r>
            <a:r>
              <a:rPr lang="en-US" dirty="0"/>
              <a:t>and </a:t>
            </a:r>
            <a:r>
              <a:rPr lang="en-US"/>
              <a:t>#2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BCDC6B8-DFF2-875E-5BAA-D88D8C49E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07" y="2008661"/>
            <a:ext cx="5658778" cy="3815010"/>
          </a:xfr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2BB5FDC-6D1D-296F-C1F9-CCE438D0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008661"/>
            <a:ext cx="5573258" cy="38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9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A53-B299-64B2-74E9-995B4F35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of Function #3 and #4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4623DE-102E-CEAB-4E9C-CD3AF2BE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522" y="2008570"/>
            <a:ext cx="5134956" cy="3669186"/>
          </a:xfrm>
        </p:spPr>
      </p:pic>
    </p:spTree>
    <p:extLst>
      <p:ext uri="{BB962C8B-B14F-4D97-AF65-F5344CB8AC3E}">
        <p14:creationId xmlns:p14="http://schemas.microsoft.com/office/powerpoint/2010/main" val="175281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C5E3-5D55-862F-8563-7AD18491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40A0-DB8A-39C4-F26D-CA6EE616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script reads historical stock price data for Ferrari and Tesla from CSV files and extracts yearly opening and closing prices for a specified range of years (2015-2023).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By analyzing the plot, one can gain an insight into the stock performance of both companies and identify certain trends and changes in performance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The script also allows for a much more fluid and easy design to include more companies, time ranges, and any alternative data points which can provide necessary financial analysis and visualization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A4B-B2F8-7F5D-E9EF-52356DEB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of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486C-FF89-C66A-FE9F-763EECFD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needed an insight into the historical performance of these companies to inform investment decisions (High/Low Prices)</a:t>
            </a:r>
          </a:p>
          <a:p>
            <a:r>
              <a:rPr lang="en-US" dirty="0"/>
              <a:t>We needed to identify patterns or trends in the trading volumes of these companies and how they have changed over the years (High/Low  Volumes)</a:t>
            </a:r>
          </a:p>
          <a:p>
            <a:r>
              <a:rPr lang="en-US" dirty="0"/>
              <a:t>The purpose of extracting yearly open and close stock prices for Ferrari and Tesla allows the user to compare and contrast the performance of these companies over time (Yearly Open/Close Prices)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1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77C2-EF90-16F5-799A-99DA9BC7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BD0A-DB55-5FB6-DF3B-49CA5AA5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A2B5C"/>
                </a:solidFill>
                <a:hlinkClick r:id="rId2"/>
              </a:rPr>
              <a:t>Kaggle Link</a:t>
            </a:r>
            <a:endParaRPr lang="en-US"/>
          </a:p>
          <a:p>
            <a:r>
              <a:rPr lang="en-US"/>
              <a:t>Share prices of Ferrari &amp; Tesla from October 2015 – April 2023</a:t>
            </a:r>
          </a:p>
          <a:p>
            <a:r>
              <a:rPr lang="en-US">
                <a:ea typeface="+mn-lt"/>
                <a:cs typeface="+mn-lt"/>
              </a:rPr>
              <a:t>Separate csv files containing similar columns: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Date, open, high, low, close, </a:t>
            </a:r>
            <a:r>
              <a:rPr lang="en-US" dirty="0">
                <a:ea typeface="+mn-lt"/>
                <a:cs typeface="+mn-lt"/>
              </a:rPr>
              <a:t>adjusted </a:t>
            </a:r>
            <a:r>
              <a:rPr lang="en-US">
                <a:ea typeface="+mn-lt"/>
                <a:cs typeface="+mn-lt"/>
              </a:rPr>
              <a:t>close, volume</a:t>
            </a:r>
          </a:p>
          <a:p>
            <a:pPr lvl="1"/>
            <a:r>
              <a:rPr lang="en-US" dirty="0">
                <a:ea typeface="+mn-lt"/>
                <a:cs typeface="+mn-lt"/>
              </a:rPr>
              <a:t>13,202 total rows in each file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030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84E1-E2B8-5FD8-F684-3C9EFDF6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Data Sources were processed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3A23-3876-B65A-266F-DD0A91A2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2537"/>
          </a:xfrm>
        </p:spPr>
        <p:txBody>
          <a:bodyPr>
            <a:normAutofit/>
          </a:bodyPr>
          <a:lstStyle/>
          <a:p>
            <a:r>
              <a:rPr lang="en-US" dirty="0"/>
              <a:t>Data was loaded from csv files using the pandas library</a:t>
            </a:r>
          </a:p>
          <a:p>
            <a:r>
              <a:rPr lang="en-US" dirty="0"/>
              <a:t>Date time was converted into datetime format</a:t>
            </a:r>
          </a:p>
          <a:p>
            <a:r>
              <a:rPr lang="en-US" dirty="0"/>
              <a:t>Filtered years between 2015-2023 and 2017-2021</a:t>
            </a:r>
          </a:p>
          <a:p>
            <a:r>
              <a:rPr lang="en-US" dirty="0"/>
              <a:t>Data that was extracted:</a:t>
            </a:r>
          </a:p>
          <a:p>
            <a:pPr lvl="1"/>
            <a:r>
              <a:rPr lang="en-US" dirty="0"/>
              <a:t>Highest and lowest values of each stock </a:t>
            </a:r>
          </a:p>
          <a:p>
            <a:pPr lvl="1"/>
            <a:r>
              <a:rPr lang="en-US" dirty="0"/>
              <a:t>Highest and lowest volumes of each stock</a:t>
            </a:r>
          </a:p>
          <a:p>
            <a:pPr lvl="1"/>
            <a:r>
              <a:rPr lang="en-US" dirty="0"/>
              <a:t>Open and Close values and Volumes of each tock </a:t>
            </a:r>
          </a:p>
          <a:p>
            <a:r>
              <a:rPr lang="en-US" dirty="0"/>
              <a:t>Stock price/volume was plotted using matplotlib</a:t>
            </a:r>
          </a:p>
        </p:txBody>
      </p:sp>
    </p:spTree>
    <p:extLst>
      <p:ext uri="{BB962C8B-B14F-4D97-AF65-F5344CB8AC3E}">
        <p14:creationId xmlns:p14="http://schemas.microsoft.com/office/powerpoint/2010/main" val="185896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"/>
    </mc:Choice>
    <mc:Fallback xmlns="">
      <p:transition spd="slow" advTm="11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4B39-4803-6834-E820-6F872C80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Plan of Solution and Approach</a:t>
            </a:r>
            <a:br>
              <a:rPr lang="en-US" dirty="0"/>
            </a:br>
            <a:r>
              <a:rPr lang="en-US" dirty="0"/>
              <a:t>Function #1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6FD8-E73A-BA1E-F826-BC760FA1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solidFill>
                <a:srgbClr val="D1D5DB"/>
              </a:solidFill>
            </a:endParaRPr>
          </a:p>
          <a:p>
            <a:r>
              <a:rPr lang="en-US" dirty="0"/>
              <a:t>Load data from CSV files using pandas '</a:t>
            </a:r>
            <a:r>
              <a:rPr lang="en-US" dirty="0" err="1"/>
              <a:t>read_csv</a:t>
            </a:r>
            <a:r>
              <a:rPr lang="en-US" dirty="0"/>
              <a:t>' function</a:t>
            </a:r>
          </a:p>
          <a:p>
            <a:r>
              <a:rPr lang="en-US" dirty="0"/>
              <a:t>Define the start and end year for the x – axis and set the years format for the x – axis labels using '</a:t>
            </a:r>
            <a:r>
              <a:rPr lang="en-US" err="1"/>
              <a:t>YearLocater</a:t>
            </a:r>
            <a:r>
              <a:rPr lang="en-US" dirty="0"/>
              <a:t>' and '</a:t>
            </a:r>
            <a:r>
              <a:rPr lang="en-US" err="1"/>
              <a:t>DateFormatter</a:t>
            </a:r>
            <a:r>
              <a:rPr lang="en-US" dirty="0"/>
              <a:t>' functions from '</a:t>
            </a:r>
            <a:r>
              <a:rPr lang="en-US" err="1"/>
              <a:t>matplotlib.dates</a:t>
            </a:r>
            <a:r>
              <a:rPr lang="en-US" dirty="0"/>
              <a:t>' module</a:t>
            </a:r>
          </a:p>
          <a:p>
            <a:r>
              <a:rPr lang="en-US" dirty="0"/>
              <a:t>Created a new figure and axis object using 'subplots' function from '</a:t>
            </a:r>
            <a:r>
              <a:rPr lang="en-US" dirty="0" err="1"/>
              <a:t>matplotlib.pyplot</a:t>
            </a:r>
            <a:r>
              <a:rPr lang="en-US" dirty="0"/>
              <a:t>'</a:t>
            </a:r>
          </a:p>
          <a:p>
            <a:r>
              <a:rPr lang="en-US" dirty="0"/>
              <a:t>Title, x-axis, y-axis labels: '</a:t>
            </a:r>
            <a:r>
              <a:rPr lang="en-US" dirty="0" err="1"/>
              <a:t>set_title</a:t>
            </a:r>
            <a:r>
              <a:rPr lang="en-US" dirty="0"/>
              <a:t>', '</a:t>
            </a:r>
            <a:r>
              <a:rPr lang="en-US" dirty="0" err="1"/>
              <a:t>set_xlabel</a:t>
            </a:r>
            <a:r>
              <a:rPr lang="en-US" dirty="0"/>
              <a:t>', and '</a:t>
            </a:r>
            <a:r>
              <a:rPr lang="en-US" dirty="0" err="1"/>
              <a:t>set_ylabel</a:t>
            </a:r>
            <a:r>
              <a:rPr lang="en-US" dirty="0"/>
              <a:t>' functions</a:t>
            </a:r>
          </a:p>
          <a:p>
            <a:r>
              <a:rPr lang="en-US" dirty="0"/>
              <a:t>X-axis limits using '</a:t>
            </a:r>
            <a:r>
              <a:rPr lang="en-US" dirty="0" err="1"/>
              <a:t>set_xlim</a:t>
            </a:r>
            <a:r>
              <a:rPr lang="en-US" dirty="0"/>
              <a:t>' function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36F-BBBD-F98C-C4B3-6D1F7CAF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PLAN OF SOLUTION AND APPROACH</a:t>
            </a:r>
            <a:br>
              <a:rPr lang="en-US" dirty="0"/>
            </a:br>
            <a:r>
              <a:rPr lang="en-US" dirty="0"/>
              <a:t>Function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1D8B-3665-F5F0-A871-DA45DF36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will be filtered </a:t>
            </a:r>
            <a:r>
              <a:rPr lang="en-US"/>
              <a:t>to</a:t>
            </a:r>
            <a:r>
              <a:rPr lang="en-US" dirty="0"/>
              <a:t> include only the years 2015 – 2022 </a:t>
            </a:r>
          </a:p>
          <a:p>
            <a:r>
              <a:rPr lang="en-US" dirty="0"/>
              <a:t>Calculate the highest/lowest volumes each year for both Ferrari and Tesla</a:t>
            </a:r>
          </a:p>
          <a:p>
            <a:r>
              <a:rPr lang="en-US" dirty="0"/>
              <a:t>Matplotlib to display volumes for each company over the years</a:t>
            </a:r>
          </a:p>
          <a:p>
            <a:r>
              <a:rPr lang="en-US" dirty="0"/>
              <a:t>X-axis (years), y-axis (volume),</a:t>
            </a:r>
          </a:p>
          <a:p>
            <a:r>
              <a:rPr lang="en-US" dirty="0"/>
              <a:t>Plot will include four lines: highest and lowest volumes for Ferrari, and highest and lowest volume for Tesla</a:t>
            </a:r>
          </a:p>
          <a:p>
            <a:r>
              <a:rPr lang="en-US" dirty="0"/>
              <a:t>Plot will have a title, axis labels, and legend</a:t>
            </a:r>
          </a:p>
        </p:txBody>
      </p:sp>
    </p:spTree>
    <p:extLst>
      <p:ext uri="{BB962C8B-B14F-4D97-AF65-F5344CB8AC3E}">
        <p14:creationId xmlns:p14="http://schemas.microsoft.com/office/powerpoint/2010/main" val="28345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C141-2444-3B19-A1FB-811694F5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plan and approach for function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8A39-833B-88AF-E82E-908CF9C8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the opening and closing stock prices from 2014 – 2023 </a:t>
            </a:r>
          </a:p>
          <a:p>
            <a:r>
              <a:rPr lang="en-US" dirty="0"/>
              <a:t>Provided by a CSV file </a:t>
            </a:r>
          </a:p>
          <a:p>
            <a:r>
              <a:rPr lang="en-US" dirty="0"/>
              <a:t>Groups the CSV file into the panda Data Frame, Groups the data by year</a:t>
            </a:r>
          </a:p>
          <a:p>
            <a:r>
              <a:rPr lang="en-US" dirty="0"/>
              <a:t>Aggregates the data to obtain the first opening and closing price of each year </a:t>
            </a:r>
          </a:p>
          <a:p>
            <a:r>
              <a:rPr lang="en-US" dirty="0"/>
              <a:t>Returns the two panda series objects containing the yearly opening and closing  stock prices </a:t>
            </a:r>
          </a:p>
        </p:txBody>
      </p:sp>
    </p:spTree>
    <p:extLst>
      <p:ext uri="{BB962C8B-B14F-4D97-AF65-F5344CB8AC3E}">
        <p14:creationId xmlns:p14="http://schemas.microsoft.com/office/powerpoint/2010/main" val="407440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0C11-EA24-8CCE-0D1F-92F6BFA3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Plan and approach for function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0861-59DE-6584-F7BF-EBF848BB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Responsible for creating a visual representation </a:t>
            </a:r>
          </a:p>
          <a:p>
            <a:r>
              <a:rPr lang="en-US" dirty="0"/>
              <a:t>Takes the file paths for the CSV files, as well as the start and end years, as input arguments </a:t>
            </a:r>
          </a:p>
          <a:p>
            <a:r>
              <a:rPr lang="en-US" dirty="0"/>
              <a:t>Created the function to create the yearly opening and closing stock prices when looking at both companies </a:t>
            </a:r>
          </a:p>
          <a:p>
            <a:r>
              <a:rPr lang="en-US" dirty="0"/>
              <a:t>Used a matplotlib library to create a line plot that displays the extracted data </a:t>
            </a:r>
          </a:p>
          <a:p>
            <a:r>
              <a:rPr lang="en-US" dirty="0"/>
              <a:t>Then the function configures the plot by adding labels, a title, and a legend after that it displays the plot using </a:t>
            </a:r>
            <a:r>
              <a:rPr lang="en-US" dirty="0" err="1"/>
              <a:t>ply.Show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BD3A-4F2C-1126-C00C-8C0A8506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Libraries in Solution Functions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A75C-02F3-8922-71D3-3AE94FE5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err="1">
                <a:latin typeface="Calibri"/>
                <a:cs typeface="Calibri"/>
              </a:rPr>
              <a:t>Np.arange</a:t>
            </a:r>
            <a:r>
              <a:rPr lang="en-US" sz="1900" dirty="0">
                <a:latin typeface="Calibri"/>
                <a:cs typeface="Calibri"/>
              </a:rPr>
              <a:t>() - used to code 1D array of years from 2015 – 2022</a:t>
            </a:r>
          </a:p>
          <a:p>
            <a:r>
              <a:rPr lang="en-US" sz="1900" err="1">
                <a:latin typeface="Calibri"/>
                <a:cs typeface="Calibri"/>
              </a:rPr>
              <a:t>Np.array</a:t>
            </a:r>
            <a:r>
              <a:rPr lang="en-US" sz="1900" dirty="0">
                <a:latin typeface="Calibri"/>
                <a:cs typeface="Calibri"/>
              </a:rPr>
              <a:t>() - used to code arrays for volume in each file, which were plotted over the years</a:t>
            </a:r>
          </a:p>
          <a:p>
            <a:r>
              <a:rPr lang="en-US" sz="1900" dirty="0">
                <a:latin typeface="Calibri"/>
                <a:cs typeface="Calibri"/>
              </a:rPr>
              <a:t>Pandas (imported as pd) for data manipulation and analysis</a:t>
            </a:r>
          </a:p>
          <a:p>
            <a:r>
              <a:rPr lang="en-US" sz="1900" err="1">
                <a:latin typeface="Calibri"/>
                <a:cs typeface="Calibri"/>
              </a:rPr>
              <a:t>Matplotlib.pyplot</a:t>
            </a:r>
            <a:r>
              <a:rPr lang="en-US" sz="1900" dirty="0">
                <a:latin typeface="Calibri"/>
                <a:cs typeface="Calibri"/>
              </a:rPr>
              <a:t> (imported as </a:t>
            </a:r>
            <a:r>
              <a:rPr lang="en-US" sz="1900" err="1">
                <a:latin typeface="Calibri"/>
                <a:cs typeface="Calibri"/>
              </a:rPr>
              <a:t>plt</a:t>
            </a:r>
            <a:r>
              <a:rPr lang="en-US" sz="1900" dirty="0">
                <a:latin typeface="Calibri"/>
                <a:cs typeface="Calibri"/>
              </a:rPr>
              <a:t>) for creating visualizations</a:t>
            </a:r>
          </a:p>
          <a:p>
            <a:r>
              <a:rPr lang="en-US" sz="1900" err="1">
                <a:latin typeface="Calibri"/>
                <a:cs typeface="Calibri"/>
              </a:rPr>
              <a:t>Matplotlib.dates</a:t>
            </a:r>
            <a:r>
              <a:rPr lang="en-US" sz="1900" dirty="0">
                <a:latin typeface="Calibri"/>
                <a:cs typeface="Calibri"/>
              </a:rPr>
              <a:t> (imported as </a:t>
            </a:r>
            <a:r>
              <a:rPr lang="en-US" sz="1900" err="1">
                <a:latin typeface="Calibri"/>
                <a:cs typeface="Calibri"/>
              </a:rPr>
              <a:t>mdates</a:t>
            </a:r>
            <a:r>
              <a:rPr lang="en-US" sz="1900" dirty="0">
                <a:latin typeface="Calibri"/>
                <a:cs typeface="Calibri"/>
              </a:rPr>
              <a:t>) for formatting dates in the x-axis</a:t>
            </a:r>
          </a:p>
          <a:p>
            <a:r>
              <a:rPr lang="en-US" sz="1900" dirty="0">
                <a:latin typeface="Calibri"/>
                <a:cs typeface="Calibri"/>
              </a:rPr>
              <a:t>Datetime (imported as dt) for working with dates and times</a:t>
            </a:r>
          </a:p>
          <a:p>
            <a:r>
              <a:rPr lang="en-US" sz="1900" err="1">
                <a:latin typeface="Calibri"/>
                <a:cs typeface="Calibri"/>
              </a:rPr>
              <a:t>Numpy</a:t>
            </a:r>
            <a:r>
              <a:rPr lang="en-US" sz="1900" dirty="0">
                <a:latin typeface="Calibri"/>
                <a:cs typeface="Calibri"/>
              </a:rPr>
              <a:t> (imported as np) for mathematical functions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2896825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0f9dcc-7fe4-4cb7-8d48-9a1fc0f4cb6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0B71B89152DF41B2CD490C7FD932A7" ma:contentTypeVersion="13" ma:contentTypeDescription="Create a new document." ma:contentTypeScope="" ma:versionID="1c5391f8382cf39f17abee5b6afdd99b">
  <xsd:schema xmlns:xsd="http://www.w3.org/2001/XMLSchema" xmlns:xs="http://www.w3.org/2001/XMLSchema" xmlns:p="http://schemas.microsoft.com/office/2006/metadata/properties" xmlns:ns3="660f9dcc-7fe4-4cb7-8d48-9a1fc0f4cb67" xmlns:ns4="47f95aca-8906-4099-a782-a342a203ca92" targetNamespace="http://schemas.microsoft.com/office/2006/metadata/properties" ma:root="true" ma:fieldsID="57420d821785331614f6e4c95ef289b6" ns3:_="" ns4:_="">
    <xsd:import namespace="660f9dcc-7fe4-4cb7-8d48-9a1fc0f4cb67"/>
    <xsd:import namespace="47f95aca-8906-4099-a782-a342a203c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f9dcc-7fe4-4cb7-8d48-9a1fc0f4c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95aca-8906-4099-a782-a342a203c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C4AF91-737A-4429-8941-C884594E4ECE}">
  <ds:schemaRefs>
    <ds:schemaRef ds:uri="47f95aca-8906-4099-a782-a342a203ca92"/>
    <ds:schemaRef ds:uri="660f9dcc-7fe4-4cb7-8d48-9a1fc0f4cb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C892E3-A7A6-4C97-BC0A-69F83C0CE5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9C247B-8506-4586-A314-A79CFA9A4F63}">
  <ds:schemaRefs>
    <ds:schemaRef ds:uri="47f95aca-8906-4099-a782-a342a203ca92"/>
    <ds:schemaRef ds:uri="660f9dcc-7fe4-4cb7-8d48-9a1fc0f4cb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1204</TotalTime>
  <Words>757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Söhne</vt:lpstr>
      <vt:lpstr>Gallery</vt:lpstr>
      <vt:lpstr>Computational Thinking</vt:lpstr>
      <vt:lpstr>Statement of the problem </vt:lpstr>
      <vt:lpstr>Overview of Data Sources </vt:lpstr>
      <vt:lpstr>How the Data Sources were processed </vt:lpstr>
      <vt:lpstr>Detailed Plan of Solution and Approach Function #1 </vt:lpstr>
      <vt:lpstr>Detailed PLAN OF SOLUTION AND APPROACH Function #2</vt:lpstr>
      <vt:lpstr>Detailed plan and approach for function #3</vt:lpstr>
      <vt:lpstr>Detailed Plan and approach for function #4</vt:lpstr>
      <vt:lpstr>Python Libraries in Solution Functions  </vt:lpstr>
      <vt:lpstr>Output of function #1 and #2</vt:lpstr>
      <vt:lpstr>Output of Function #3 and #4</vt:lpstr>
      <vt:lpstr>Takeaways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Sabbione, Benjamin</dc:creator>
  <cp:lastModifiedBy>Michael Olsen</cp:lastModifiedBy>
  <cp:revision>12</cp:revision>
  <dcterms:created xsi:type="dcterms:W3CDTF">2023-05-02T18:29:18Z</dcterms:created>
  <dcterms:modified xsi:type="dcterms:W3CDTF">2023-05-04T03:08:47Z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0x010100650B71B89152DF41B2CD490C7FD932A7</vt:lpwstr>
  </property>
</Properties>
</file>